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9"/>
  </p:notesMasterIdLst>
  <p:sldIdLst>
    <p:sldId id="256" r:id="rId3"/>
    <p:sldId id="3356" r:id="rId4"/>
    <p:sldId id="3386" r:id="rId5"/>
    <p:sldId id="3314" r:id="rId6"/>
    <p:sldId id="3387" r:id="rId7"/>
    <p:sldId id="3357" r:id="rId8"/>
    <p:sldId id="3315" r:id="rId9"/>
    <p:sldId id="3388" r:id="rId10"/>
    <p:sldId id="3385" r:id="rId11"/>
    <p:sldId id="3389" r:id="rId12"/>
    <p:sldId id="3319" r:id="rId13"/>
    <p:sldId id="3390" r:id="rId14"/>
    <p:sldId id="3418" r:id="rId15"/>
    <p:sldId id="3391" r:id="rId16"/>
    <p:sldId id="3419" r:id="rId17"/>
    <p:sldId id="341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817" autoAdjust="0"/>
  </p:normalViewPr>
  <p:slideViewPr>
    <p:cSldViewPr snapToGrid="0">
      <p:cViewPr varScale="1">
        <p:scale>
          <a:sx n="63" d="100"/>
          <a:sy n="63" d="100"/>
        </p:scale>
        <p:origin x="7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llr912\Documents\Data%20Analytics\Module%205\Getting%20Started%20Python\default%20of%20credit%20card%20clien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Negative/Positive</a:t>
            </a:r>
            <a:r>
              <a:rPr lang="en-US" baseline="0" dirty="0"/>
              <a:t> Billed Amounts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'default of credit card clients '!$Q$30007:$Q$30008</c:f>
              <c:strCache>
                <c:ptCount val="2"/>
                <c:pt idx="0">
                  <c:v>Negative</c:v>
                </c:pt>
                <c:pt idx="1">
                  <c:v>Positive</c:v>
                </c:pt>
              </c:strCache>
            </c:strRef>
          </c:cat>
          <c:val>
            <c:numRef>
              <c:f>'default of credit card clients '!$R$30007:$R$30008</c:f>
              <c:numCache>
                <c:formatCode>General</c:formatCode>
                <c:ptCount val="2"/>
                <c:pt idx="0">
                  <c:v>3932</c:v>
                </c:pt>
                <c:pt idx="1">
                  <c:v>176068</c:v>
                </c:pt>
              </c:numCache>
            </c:numRef>
          </c:val>
          <c:extLst>
            <c:ext xmlns:c16="http://schemas.microsoft.com/office/drawing/2014/chart" uri="{C3380CC4-5D6E-409C-BE32-E72D297353CC}">
              <c16:uniqueId val="{00000000-9FB1-42D2-813A-FC9D035C0D20}"/>
            </c:ext>
          </c:extLst>
        </c:ser>
        <c:dLbls>
          <c:dLblPos val="outEnd"/>
          <c:showLegendKey val="0"/>
          <c:showVal val="1"/>
          <c:showCatName val="0"/>
          <c:showSerName val="0"/>
          <c:showPercent val="0"/>
          <c:showBubbleSize val="0"/>
        </c:dLbls>
        <c:gapWidth val="182"/>
        <c:axId val="237553567"/>
        <c:axId val="139940831"/>
      </c:barChart>
      <c:catAx>
        <c:axId val="237553567"/>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940831"/>
        <c:crosses val="autoZero"/>
        <c:auto val="1"/>
        <c:lblAlgn val="ctr"/>
        <c:lblOffset val="100"/>
        <c:noMultiLvlLbl val="0"/>
      </c:catAx>
      <c:valAx>
        <c:axId val="139940831"/>
        <c:scaling>
          <c:orientation val="minMax"/>
        </c:scaling>
        <c:delete val="0"/>
        <c:axPos val="b"/>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75535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Late Payments 6 Month Trend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Trend!$A$1:$F$1</c:f>
              <c:strCache>
                <c:ptCount val="6"/>
                <c:pt idx="0">
                  <c:v>SEPT</c:v>
                </c:pt>
                <c:pt idx="1">
                  <c:v>AUG</c:v>
                </c:pt>
                <c:pt idx="2">
                  <c:v>JUL</c:v>
                </c:pt>
                <c:pt idx="3">
                  <c:v>JUN</c:v>
                </c:pt>
                <c:pt idx="4">
                  <c:v>MAY</c:v>
                </c:pt>
                <c:pt idx="5">
                  <c:v>APR</c:v>
                </c:pt>
              </c:strCache>
            </c:strRef>
          </c:cat>
          <c:val>
            <c:numRef>
              <c:f>Trend!$A$30002:$F$30002</c:f>
              <c:numCache>
                <c:formatCode>General</c:formatCode>
                <c:ptCount val="6"/>
                <c:pt idx="0">
                  <c:v>6818</c:v>
                </c:pt>
                <c:pt idx="1">
                  <c:v>4438</c:v>
                </c:pt>
                <c:pt idx="2">
                  <c:v>4213</c:v>
                </c:pt>
                <c:pt idx="3">
                  <c:v>3510</c:v>
                </c:pt>
                <c:pt idx="4">
                  <c:v>2968</c:v>
                </c:pt>
                <c:pt idx="5">
                  <c:v>3079</c:v>
                </c:pt>
              </c:numCache>
            </c:numRef>
          </c:val>
          <c:extLst>
            <c:ext xmlns:c16="http://schemas.microsoft.com/office/drawing/2014/chart" uri="{C3380CC4-5D6E-409C-BE32-E72D297353CC}">
              <c16:uniqueId val="{00000000-0D00-4BD9-A4ED-5014BA0C421E}"/>
            </c:ext>
          </c:extLst>
        </c:ser>
        <c:dLbls>
          <c:dLblPos val="outEnd"/>
          <c:showLegendKey val="0"/>
          <c:showVal val="1"/>
          <c:showCatName val="0"/>
          <c:showSerName val="0"/>
          <c:showPercent val="0"/>
          <c:showBubbleSize val="0"/>
        </c:dLbls>
        <c:gapWidth val="219"/>
        <c:axId val="149145455"/>
        <c:axId val="140037343"/>
      </c:barChart>
      <c:catAx>
        <c:axId val="149145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037343"/>
        <c:crosses val="autoZero"/>
        <c:auto val="1"/>
        <c:lblAlgn val="ctr"/>
        <c:lblOffset val="100"/>
        <c:noMultiLvlLbl val="0"/>
      </c:catAx>
      <c:valAx>
        <c:axId val="14003734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1454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5F45C2-1068-4810-BD7F-89F7A6398CAD}" type="datetimeFigureOut">
              <a:rPr lang="en-US" smtClean="0"/>
              <a:t>11/16/2020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A6B4C6-0427-45F1-B0A8-8AF1B16203F9}" type="slidenum">
              <a:rPr lang="en-US" smtClean="0"/>
              <a:t>‹#›</a:t>
            </a:fld>
            <a:endParaRPr lang="en-US"/>
          </a:p>
        </p:txBody>
      </p:sp>
    </p:spTree>
    <p:extLst>
      <p:ext uri="{BB962C8B-B14F-4D97-AF65-F5344CB8AC3E}">
        <p14:creationId xmlns:p14="http://schemas.microsoft.com/office/powerpoint/2010/main" val="4080480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sng" kern="1200" dirty="0">
                <a:solidFill>
                  <a:schemeClr val="tx1"/>
                </a:solidFill>
                <a:effectLst/>
                <a:latin typeface="+mn-lt"/>
                <a:ea typeface="+mn-ea"/>
                <a:cs typeface="+mn-cs"/>
              </a:rPr>
              <a:t>Define the goal </a:t>
            </a:r>
            <a:r>
              <a:rPr lang="en-US" sz="1200" b="0" i="0" u="none" strike="noStrike" kern="1200" dirty="0">
                <a:solidFill>
                  <a:schemeClr val="tx1"/>
                </a:solidFill>
                <a:effectLst/>
                <a:latin typeface="+mn-lt"/>
                <a:ea typeface="+mn-ea"/>
                <a:cs typeface="+mn-cs"/>
              </a:rPr>
              <a:t>The first step in a data science process is to define a measurable and quantifiable goal.</a:t>
            </a:r>
            <a:endParaRPr lang="en-US" b="0"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Why do the stakeholders want to do the project?</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Over the past year or so Credit One has seen an increase in the number of customers who have defaulted on loans they have secured from various partners, and Credit One, as their credit scoring service, could risk losing business if the problem is not solved right away. They have enlisted the help of our Data Science team to design and implement a creative, empirically sound solution</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What do they need from it?</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 model that helps them accurately predict is a person will default or not on their loan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Why is their current solution inadequate?</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It is inadequate as there is an increasing number of people categorized as good customers that are currently defaulting in their loans.  This is affecting their customers' trust in their assessment and there is a potential loss of business because of this.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What resources do you need?</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Accurate database of customers loan trends and details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Review current methodology for predicting results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Current accuracy levels of their current model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How will the result of your project be deployed?</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First step would be developed an accurate model</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Compare both models using historical data</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Parallel use of models for a short of period of time to understand analyze differences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 Live of new model once results are understood and confidence on its performance</a:t>
            </a:r>
          </a:p>
          <a:p>
            <a:pPr rtl="0"/>
            <a:r>
              <a:rPr lang="en-US" sz="1200" b="1" i="0" u="sng" kern="1200" dirty="0">
                <a:solidFill>
                  <a:schemeClr val="tx1"/>
                </a:solidFill>
                <a:effectLst/>
                <a:latin typeface="+mn-lt"/>
                <a:ea typeface="+mn-ea"/>
                <a:cs typeface="+mn-cs"/>
              </a:rPr>
              <a:t>Collect and manage data </a:t>
            </a:r>
            <a:r>
              <a:rPr lang="en-US" sz="1200" b="0" i="0" u="none" strike="noStrike" kern="1200" dirty="0">
                <a:solidFill>
                  <a:schemeClr val="tx1"/>
                </a:solidFill>
                <a:effectLst/>
                <a:latin typeface="+mn-lt"/>
                <a:ea typeface="+mn-ea"/>
                <a:cs typeface="+mn-cs"/>
              </a:rPr>
              <a:t>This step includes identifying the data you need, then exploring and conditioning it. This is often the most time consuming step.</a:t>
            </a:r>
            <a:endParaRPr lang="en-US" b="0"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What data is available?</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Amount of given loan</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Loaner characteristics (gender, education, marital status, age)</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Historic payment trend (6 month)</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Historic amount to be paid (6 month)</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Historic amount paid (6 month)</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Client classification results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Will it help to solve the problem? Is it enough?</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Data seems to be enough</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Potential additional data: income level, family size, self employed, other assets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Is the data quality good enough?</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There seems to be a disconnect with the historic payment trend classification and the data showing from the amount to be paid and the amount paid.  It does not seem to match</a:t>
            </a:r>
          </a:p>
          <a:p>
            <a:pPr rtl="0"/>
            <a:r>
              <a:rPr lang="en-US" sz="1200" b="1" i="0" u="sng" kern="1200" dirty="0">
                <a:solidFill>
                  <a:schemeClr val="tx1"/>
                </a:solidFill>
                <a:effectLst/>
                <a:latin typeface="+mn-lt"/>
                <a:ea typeface="+mn-ea"/>
                <a:cs typeface="+mn-cs"/>
              </a:rPr>
              <a:t>Build the model </a:t>
            </a:r>
            <a:r>
              <a:rPr lang="en-US" sz="1200" b="0" i="0" u="none" strike="noStrike" kern="1200" dirty="0">
                <a:solidFill>
                  <a:schemeClr val="tx1"/>
                </a:solidFill>
                <a:effectLst/>
                <a:latin typeface="+mn-lt"/>
                <a:ea typeface="+mn-ea"/>
                <a:cs typeface="+mn-cs"/>
              </a:rPr>
              <a:t>Here is where you try to extract useful insights from the data in order to achieve your goals.</a:t>
            </a:r>
            <a:endParaRPr lang="en-US" b="0"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Which techniques might I apply to build the model?</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Use R or Python to build the model</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Use various classification model to understand and predict what is the right loaner category</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Review and pre process data</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Do feature engineering</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Build the Model (Train and Test)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How many techniques should I apply?</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Important to use between 3 to 4 different classifiers to build the correct model</a:t>
            </a:r>
          </a:p>
          <a:p>
            <a:pPr rtl="0"/>
            <a:r>
              <a:rPr lang="en-US" sz="1200" b="1" i="0" u="sng" kern="1200" dirty="0">
                <a:solidFill>
                  <a:schemeClr val="tx1"/>
                </a:solidFill>
                <a:effectLst/>
                <a:latin typeface="+mn-lt"/>
                <a:ea typeface="+mn-ea"/>
                <a:cs typeface="+mn-cs"/>
              </a:rPr>
              <a:t>Evaluate and critique the model </a:t>
            </a:r>
            <a:r>
              <a:rPr lang="en-US" sz="1200" b="0" i="0" u="none" strike="noStrike" kern="1200" dirty="0">
                <a:solidFill>
                  <a:schemeClr val="tx1"/>
                </a:solidFill>
                <a:effectLst/>
                <a:latin typeface="+mn-lt"/>
                <a:ea typeface="+mn-ea"/>
                <a:cs typeface="+mn-cs"/>
              </a:rPr>
              <a:t>Once you have derived a model, you need to determine whether it meets your goals. If not, it’s time to loop back to the modeling step.</a:t>
            </a:r>
            <a:endParaRPr lang="en-US" b="0"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Is the model accurate enough to meet the stakeholders’ needs?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would be measured using the different classifier accuracy metrics, and will choose the one with the highest accuracy</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Would need to understand what type of accuracy are the clients expecting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Does it perform better than “the obvious guess” and any techniques being used currently?</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It should, if not the cost-benefit is not worth it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Do the results of the model make sense in the context of the real-world problem domain?</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can be done as we use the model to predict historic data and see how its results compare to the actual results</a:t>
            </a:r>
          </a:p>
          <a:p>
            <a:pPr rtl="0"/>
            <a:r>
              <a:rPr lang="en-US" sz="1200" b="1" i="0" u="sng" kern="1200" dirty="0">
                <a:solidFill>
                  <a:schemeClr val="tx1"/>
                </a:solidFill>
                <a:effectLst/>
                <a:latin typeface="+mn-lt"/>
                <a:ea typeface="+mn-ea"/>
                <a:cs typeface="+mn-cs"/>
              </a:rPr>
              <a:t>Present results and document </a:t>
            </a:r>
            <a:r>
              <a:rPr lang="en-US" sz="1200" b="0" i="0" u="none" strike="noStrike" kern="1200" dirty="0">
                <a:solidFill>
                  <a:schemeClr val="tx1"/>
                </a:solidFill>
                <a:effectLst/>
                <a:latin typeface="+mn-lt"/>
                <a:ea typeface="+mn-ea"/>
                <a:cs typeface="+mn-cs"/>
              </a:rPr>
              <a:t>Once you have a model that meets your criteria, you will present your results to your project sponsor and other stakeholders.</a:t>
            </a:r>
            <a:endParaRPr lang="en-US" b="0"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How should stakeholders interpret the model?</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stakeholders should interpret the model as a tool that will help and support in making sound business decisions.  Nonetheless, it should never be left alone to make the decision for the business.  Business context and </a:t>
            </a:r>
            <a:r>
              <a:rPr lang="en-US" sz="1200" b="0" i="0" u="none" strike="noStrike" kern="1200" dirty="0" err="1">
                <a:solidFill>
                  <a:schemeClr val="tx1"/>
                </a:solidFill>
                <a:effectLst/>
                <a:latin typeface="+mn-lt"/>
                <a:ea typeface="+mn-ea"/>
                <a:cs typeface="+mn-cs"/>
              </a:rPr>
              <a:t>acument</a:t>
            </a:r>
            <a:r>
              <a:rPr lang="en-US" sz="1200" b="0" i="0" u="none" strike="noStrike" kern="1200" dirty="0">
                <a:solidFill>
                  <a:schemeClr val="tx1"/>
                </a:solidFill>
                <a:effectLst/>
                <a:latin typeface="+mn-lt"/>
                <a:ea typeface="+mn-ea"/>
                <a:cs typeface="+mn-cs"/>
              </a:rPr>
              <a:t> in combination of the model is the right decision</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How confident should they be in its predictions?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Model accuracy would be as accurate as the data we have to train and test</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Their confidence should be tied to the accuracy the tool provides, nonetheless is difficult to get a tool to provide 100% accuracy</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Aligning on client expectations in terms of confidence is important to understand the potential gap with the models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When should they potentially overrule the model’s predictions?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They should potentially overrule the model when their acumen and analysis of the current context, provide additional information to make a more sound business decision.  When variables outside of the ones used to make predictions are known and that would impact the outcome   </a:t>
            </a:r>
          </a:p>
          <a:p>
            <a:pPr rtl="0"/>
            <a:r>
              <a:rPr lang="en-US" sz="1200" b="1" i="0" u="sng" kern="1200" dirty="0">
                <a:solidFill>
                  <a:schemeClr val="tx1"/>
                </a:solidFill>
                <a:effectLst/>
                <a:latin typeface="+mn-lt"/>
                <a:ea typeface="+mn-ea"/>
                <a:cs typeface="+mn-cs"/>
              </a:rPr>
              <a:t>Deploy and maintain the model </a:t>
            </a:r>
            <a:r>
              <a:rPr lang="en-US" sz="1200" b="0" i="0" u="none" strike="noStrike" kern="1200" dirty="0">
                <a:solidFill>
                  <a:schemeClr val="tx1"/>
                </a:solidFill>
                <a:effectLst/>
                <a:latin typeface="+mn-lt"/>
                <a:ea typeface="+mn-ea"/>
                <a:cs typeface="+mn-cs"/>
              </a:rPr>
              <a:t>Finally the model is put into But you still need to ensure that the model will run smoothly. In many cases this requires enhancement of the requirements based on customer feedback or in some cases fixing bugs.</a:t>
            </a:r>
            <a:endParaRPr lang="en-US" b="0"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How is the model to be handed off to “production”?</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model, how to use and interpret its results would be documented and given to the client for proper use</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Would provide support over the first months of implementation to make sure it is operating appropriately and fix bugs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Periodic tools revisions would be schedule to evaluate tool performance, answer questions, and review new circumstances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every time the model is upgraded or improved, new documentation would be provided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How often, and under which circumstances, should the model be revised?</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After Go Live there should be very periodic (weekly or monthly).</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As we move in time, we should reduce the recurrence progressively until we reach a 6 month or yearly recurrent up to contract termination</a:t>
            </a:r>
          </a:p>
          <a:p>
            <a:endParaRPr lang="en-US" dirty="0"/>
          </a:p>
        </p:txBody>
      </p:sp>
      <p:sp>
        <p:nvSpPr>
          <p:cNvPr id="4" name="Slide Number Placeholder 3"/>
          <p:cNvSpPr>
            <a:spLocks noGrp="1"/>
          </p:cNvSpPr>
          <p:nvPr>
            <p:ph type="sldNum" sz="quarter" idx="5"/>
          </p:nvPr>
        </p:nvSpPr>
        <p:spPr/>
        <p:txBody>
          <a:bodyPr/>
          <a:lstStyle/>
          <a:p>
            <a:fld id="{1DA6B4C6-0427-45F1-B0A8-8AF1B16203F9}" type="slidenum">
              <a:rPr lang="en-US" smtClean="0"/>
              <a:t>7</a:t>
            </a:fld>
            <a:endParaRPr lang="en-US"/>
          </a:p>
        </p:txBody>
      </p:sp>
    </p:spTree>
    <p:extLst>
      <p:ext uri="{BB962C8B-B14F-4D97-AF65-F5344CB8AC3E}">
        <p14:creationId xmlns:p14="http://schemas.microsoft.com/office/powerpoint/2010/main" val="1024098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A6B4C6-0427-45F1-B0A8-8AF1B16203F9}" type="slidenum">
              <a:rPr lang="en-US" smtClean="0"/>
              <a:t>9</a:t>
            </a:fld>
            <a:endParaRPr lang="en-US"/>
          </a:p>
        </p:txBody>
      </p:sp>
    </p:spTree>
    <p:extLst>
      <p:ext uri="{BB962C8B-B14F-4D97-AF65-F5344CB8AC3E}">
        <p14:creationId xmlns:p14="http://schemas.microsoft.com/office/powerpoint/2010/main" val="1558803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There are five steps that businesses can take to keep data safe and secure to avoid legal and regulatory trouble.</a:t>
            </a:r>
            <a:endParaRPr lang="en-US" b="0" dirty="0">
              <a:effectLst/>
            </a:endParaRPr>
          </a:p>
          <a:p>
            <a:pPr rtl="0"/>
            <a:br>
              <a:rPr lang="en-US" b="0" dirty="0">
                <a:effectLst/>
              </a:rPr>
            </a:br>
            <a:r>
              <a:rPr lang="en-US" sz="1200" b="1" i="0" u="none" strike="noStrike" kern="1200" dirty="0">
                <a:solidFill>
                  <a:schemeClr val="tx1"/>
                </a:solidFill>
                <a:effectLst/>
                <a:latin typeface="+mn-lt"/>
                <a:ea typeface="+mn-ea"/>
                <a:cs typeface="+mn-cs"/>
              </a:rPr>
              <a:t>Step 1: Learn where your data lives</a:t>
            </a:r>
            <a:endParaRPr lang="en-US" b="1" dirty="0">
              <a:effectLst/>
            </a:endParaRPr>
          </a:p>
          <a:p>
            <a:pPr rtl="0"/>
            <a:br>
              <a:rPr lang="en-US" b="0" dirty="0">
                <a:effectLst/>
              </a:rPr>
            </a:br>
            <a:r>
              <a:rPr lang="en-US" sz="1200" b="0" i="0" u="none" strike="noStrike" kern="1200" dirty="0">
                <a:solidFill>
                  <a:schemeClr val="tx1"/>
                </a:solidFill>
                <a:effectLst/>
                <a:latin typeface="+mn-lt"/>
                <a:ea typeface="+mn-ea"/>
                <a:cs typeface="+mn-cs"/>
              </a:rPr>
              <a:t>Data is stored on multiple media types: local disks, disk-based backup systems, offsite on tape and in the cloud. Each technology and format requires its own type of protection.</a:t>
            </a:r>
            <a:endParaRPr lang="en-US" b="0" dirty="0">
              <a:effectLst/>
            </a:endParaRPr>
          </a:p>
          <a:p>
            <a:pPr rtl="0"/>
            <a:br>
              <a:rPr lang="en-US" b="0" dirty="0">
                <a:effectLst/>
              </a:rPr>
            </a:br>
            <a:r>
              <a:rPr lang="en-US" sz="1200" b="1" i="0" u="none" strike="noStrike" kern="1200" dirty="0">
                <a:solidFill>
                  <a:schemeClr val="tx1"/>
                </a:solidFill>
                <a:effectLst/>
                <a:latin typeface="+mn-lt"/>
                <a:ea typeface="+mn-ea"/>
                <a:cs typeface="+mn-cs"/>
              </a:rPr>
              <a:t>Step 2: Implement a need-to-know policy</a:t>
            </a:r>
            <a:endParaRPr lang="en-US" b="1" dirty="0">
              <a:effectLst/>
            </a:endParaRPr>
          </a:p>
          <a:p>
            <a:pPr rtl="0"/>
            <a:br>
              <a:rPr lang="en-US" b="0" dirty="0">
                <a:effectLst/>
              </a:rPr>
            </a:br>
            <a:r>
              <a:rPr lang="en-US" sz="1200" b="0" i="0" u="none" strike="noStrike" kern="1200" dirty="0">
                <a:solidFill>
                  <a:schemeClr val="tx1"/>
                </a:solidFill>
                <a:effectLst/>
                <a:latin typeface="+mn-lt"/>
                <a:ea typeface="+mn-ea"/>
                <a:cs typeface="+mn-cs"/>
              </a:rPr>
              <a:t>To </a:t>
            </a:r>
            <a:r>
              <a:rPr lang="en-US" sz="1200" b="0" i="0" u="none" strike="noStrike" kern="1200" dirty="0" err="1">
                <a:solidFill>
                  <a:schemeClr val="tx1"/>
                </a:solidFill>
                <a:effectLst/>
                <a:latin typeface="+mn-lt"/>
                <a:ea typeface="+mn-ea"/>
                <a:cs typeface="+mn-cs"/>
              </a:rPr>
              <a:t>minimise</a:t>
            </a:r>
            <a:r>
              <a:rPr lang="en-US" sz="1200" b="0" i="0" u="none" strike="noStrike" kern="1200" dirty="0">
                <a:solidFill>
                  <a:schemeClr val="tx1"/>
                </a:solidFill>
                <a:effectLst/>
                <a:latin typeface="+mn-lt"/>
                <a:ea typeface="+mn-ea"/>
                <a:cs typeface="+mn-cs"/>
              </a:rPr>
              <a:t> the risk of human error (or curiosity), create policies that limit access to particular data sets.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Designate access based on airtight job descriptions. Also be sure to automate access-log entries so no one who's had access to a particular data set goes undetected.</a:t>
            </a:r>
            <a:endParaRPr lang="en-US" b="0" dirty="0">
              <a:effectLst/>
            </a:endParaRPr>
          </a:p>
          <a:p>
            <a:pPr rtl="0"/>
            <a:br>
              <a:rPr lang="en-US" b="0" dirty="0">
                <a:effectLst/>
              </a:rPr>
            </a:br>
            <a:r>
              <a:rPr lang="en-US" sz="1200" b="1" i="0" u="none" strike="noStrike" kern="1200" dirty="0">
                <a:solidFill>
                  <a:schemeClr val="tx1"/>
                </a:solidFill>
                <a:effectLst/>
                <a:latin typeface="+mn-lt"/>
                <a:ea typeface="+mn-ea"/>
                <a:cs typeface="+mn-cs"/>
              </a:rPr>
              <a:t>Step 3: Beef up your network security</a:t>
            </a:r>
            <a:endParaRPr lang="en-US" b="1" dirty="0">
              <a:effectLst/>
            </a:endParaRPr>
          </a:p>
          <a:p>
            <a:pPr rtl="0"/>
            <a:br>
              <a:rPr lang="en-US" b="0" dirty="0">
                <a:effectLst/>
              </a:rPr>
            </a:br>
            <a:r>
              <a:rPr lang="en-US" sz="1200" b="0" i="0" u="none" strike="noStrike" kern="1200" dirty="0">
                <a:solidFill>
                  <a:schemeClr val="tx1"/>
                </a:solidFill>
                <a:effectLst/>
                <a:latin typeface="+mn-lt"/>
                <a:ea typeface="+mn-ea"/>
                <a:cs typeface="+mn-cs"/>
              </a:rPr>
              <a:t>Network should be protected by a firewall and antivirus software. Should ensure those tools are up-to-date and comprehensive enough to get the job done.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New malware definitions are released daily, and antivirus software needs to keep pace with them.</a:t>
            </a:r>
            <a:endParaRPr lang="en-US" b="0" dirty="0">
              <a:effectLst/>
            </a:endParaRPr>
          </a:p>
          <a:p>
            <a:pPr rtl="0"/>
            <a:br>
              <a:rPr lang="en-US" b="0" dirty="0">
                <a:effectLst/>
              </a:rPr>
            </a:br>
            <a:r>
              <a:rPr lang="en-US" sz="1200" b="1" i="0" u="none" strike="noStrike" kern="1200" dirty="0">
                <a:solidFill>
                  <a:schemeClr val="tx1"/>
                </a:solidFill>
                <a:effectLst/>
                <a:latin typeface="+mn-lt"/>
                <a:ea typeface="+mn-ea"/>
                <a:cs typeface="+mn-cs"/>
              </a:rPr>
              <a:t>Step 4: Monitor and inform your data's lifecycle</a:t>
            </a:r>
            <a:endParaRPr lang="en-US" b="1" dirty="0">
              <a:effectLst/>
            </a:endParaRPr>
          </a:p>
          <a:p>
            <a:pPr rtl="0"/>
            <a:br>
              <a:rPr lang="en-US" b="0" dirty="0">
                <a:effectLst/>
              </a:rPr>
            </a:br>
            <a:r>
              <a:rPr lang="en-US" sz="1200" b="0" i="0" u="none" strike="noStrike" kern="1200" dirty="0">
                <a:solidFill>
                  <a:schemeClr val="tx1"/>
                </a:solidFill>
                <a:effectLst/>
                <a:latin typeface="+mn-lt"/>
                <a:ea typeface="+mn-ea"/>
                <a:cs typeface="+mn-cs"/>
              </a:rPr>
              <a:t>Create a data lifecycle management plan to ensure the enterprise's secure destruction of old and obsolete data.</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As part of this process, companies should:</a:t>
            </a:r>
            <a:endParaRPr lang="en-US" b="0" dirty="0">
              <a:effectLst/>
            </a:endParaRPr>
          </a:p>
          <a:p>
            <a:pPr rtl="0" fontAlgn="base"/>
            <a:br>
              <a:rPr lang="en-US" b="0" dirty="0">
                <a:effectLst/>
              </a:rPr>
            </a:br>
            <a:r>
              <a:rPr lang="en-US" sz="1200" b="0" i="0" u="none" strike="noStrike" kern="1200" dirty="0">
                <a:solidFill>
                  <a:schemeClr val="tx1"/>
                </a:solidFill>
                <a:effectLst/>
                <a:latin typeface="+mn-lt"/>
                <a:ea typeface="+mn-ea"/>
                <a:cs typeface="+mn-cs"/>
              </a:rPr>
              <a:t>Identify the data you must protect, and for how long;</a:t>
            </a:r>
          </a:p>
          <a:p>
            <a:pPr rtl="0" fontAlgn="base"/>
            <a:r>
              <a:rPr lang="en-US" sz="1200" b="0" i="0" u="none" strike="noStrike" kern="1200" dirty="0">
                <a:solidFill>
                  <a:schemeClr val="tx1"/>
                </a:solidFill>
                <a:effectLst/>
                <a:latin typeface="+mn-lt"/>
                <a:ea typeface="+mn-ea"/>
                <a:cs typeface="+mn-cs"/>
              </a:rPr>
              <a:t>Build a multi-pronged backup strategy that includes offline and offsite tape backups;</a:t>
            </a:r>
          </a:p>
          <a:p>
            <a:pPr rtl="0" fontAlgn="base"/>
            <a:r>
              <a:rPr lang="en-US" sz="1200" b="0" i="0" u="none" strike="noStrike" kern="1200" dirty="0">
                <a:solidFill>
                  <a:schemeClr val="tx1"/>
                </a:solidFill>
                <a:effectLst/>
                <a:latin typeface="+mn-lt"/>
                <a:ea typeface="+mn-ea"/>
                <a:cs typeface="+mn-cs"/>
              </a:rPr>
              <a:t>Forecast the consequences of a successful attack, then guard the vulnerabilities revealed in this exercise;</a:t>
            </a:r>
          </a:p>
          <a:p>
            <a:pPr rtl="0" fontAlgn="base"/>
            <a:r>
              <a:rPr lang="en-US" sz="1200" b="0" i="0" u="none" strike="noStrike" kern="1200" dirty="0">
                <a:solidFill>
                  <a:schemeClr val="tx1"/>
                </a:solidFill>
                <a:effectLst/>
                <a:latin typeface="+mn-lt"/>
                <a:ea typeface="+mn-ea"/>
                <a:cs typeface="+mn-cs"/>
              </a:rPr>
              <a:t>Take paper files into account, since they can also be stolen;</a:t>
            </a:r>
          </a:p>
          <a:p>
            <a:pPr rtl="0" fontAlgn="base"/>
            <a:r>
              <a:rPr lang="en-US" sz="1200" b="0" i="0" u="none" strike="noStrike" kern="1200" dirty="0">
                <a:solidFill>
                  <a:schemeClr val="tx1"/>
                </a:solidFill>
                <a:effectLst/>
                <a:latin typeface="+mn-lt"/>
                <a:ea typeface="+mn-ea"/>
                <a:cs typeface="+mn-cs"/>
              </a:rPr>
              <a:t>Inventory all hardware that could possibly house old data and securely dispose of copiers, outdated voicemail systems and even old fax machines.</a:t>
            </a:r>
          </a:p>
          <a:p>
            <a:pPr rtl="0"/>
            <a:br>
              <a:rPr lang="en-US" b="0" dirty="0">
                <a:effectLst/>
              </a:rPr>
            </a:br>
            <a:r>
              <a:rPr lang="en-US" sz="1200" b="1" i="0" u="none" strike="noStrike" kern="1200" dirty="0">
                <a:solidFill>
                  <a:schemeClr val="tx1"/>
                </a:solidFill>
                <a:effectLst/>
                <a:latin typeface="+mn-lt"/>
                <a:ea typeface="+mn-ea"/>
                <a:cs typeface="+mn-cs"/>
              </a:rPr>
              <a:t>Step 5: Educate everyone</a:t>
            </a:r>
            <a:endParaRPr lang="en-US" b="1" dirty="0">
              <a:effectLst/>
            </a:endParaRPr>
          </a:p>
          <a:p>
            <a:pPr rtl="0"/>
            <a:br>
              <a:rPr lang="en-US" b="0" dirty="0">
                <a:effectLst/>
              </a:rPr>
            </a:br>
            <a:r>
              <a:rPr lang="en-US" sz="1200" b="0" i="0" u="none" strike="noStrike" kern="1200" dirty="0">
                <a:solidFill>
                  <a:schemeClr val="tx1"/>
                </a:solidFill>
                <a:effectLst/>
                <a:latin typeface="+mn-lt"/>
                <a:ea typeface="+mn-ea"/>
                <a:cs typeface="+mn-cs"/>
              </a:rPr>
              <a:t>Every employee must understand the risks and ramifications of data breaches and know how to prevent them, especially as social engineering attacks increase.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Build a security culture in which everyone understands the critical value of your business data and the need for its protection.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1DA6B4C6-0427-45F1-B0A8-8AF1B16203F9}" type="slidenum">
              <a:rPr lang="en-US" smtClean="0"/>
              <a:t>11</a:t>
            </a:fld>
            <a:endParaRPr lang="en-US"/>
          </a:p>
        </p:txBody>
      </p:sp>
    </p:spTree>
    <p:extLst>
      <p:ext uri="{BB962C8B-B14F-4D97-AF65-F5344CB8AC3E}">
        <p14:creationId xmlns:p14="http://schemas.microsoft.com/office/powerpoint/2010/main" val="4141461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R" b="1" dirty="0" err="1"/>
              <a:t>Feature</a:t>
            </a:r>
            <a:r>
              <a:rPr lang="es-CR" b="1" dirty="0"/>
              <a:t> </a:t>
            </a:r>
            <a:r>
              <a:rPr lang="es-CR" b="1" dirty="0" err="1"/>
              <a:t>Engineering</a:t>
            </a:r>
            <a:endParaRPr lang="es-CR" b="1" dirty="0"/>
          </a:p>
          <a:p>
            <a:r>
              <a:rPr lang="es-CR" dirty="0" err="1"/>
              <a:t>There</a:t>
            </a:r>
            <a:r>
              <a:rPr lang="es-CR" dirty="0"/>
              <a:t> are variables </a:t>
            </a:r>
            <a:r>
              <a:rPr lang="es-CR" dirty="0" err="1"/>
              <a:t>that</a:t>
            </a:r>
            <a:r>
              <a:rPr lang="es-CR" dirty="0"/>
              <a:t> </a:t>
            </a:r>
            <a:r>
              <a:rPr lang="es-CR" dirty="0" err="1"/>
              <a:t>have</a:t>
            </a:r>
            <a:r>
              <a:rPr lang="es-CR" dirty="0"/>
              <a:t> </a:t>
            </a:r>
            <a:r>
              <a:rPr lang="es-CR" dirty="0" err="1"/>
              <a:t>too</a:t>
            </a:r>
            <a:r>
              <a:rPr lang="es-CR" dirty="0"/>
              <a:t> </a:t>
            </a:r>
            <a:r>
              <a:rPr lang="es-CR" dirty="0" err="1"/>
              <a:t>many</a:t>
            </a:r>
            <a:r>
              <a:rPr lang="es-CR" dirty="0"/>
              <a:t> </a:t>
            </a:r>
            <a:r>
              <a:rPr lang="es-CR" dirty="0" err="1"/>
              <a:t>categories</a:t>
            </a:r>
            <a:r>
              <a:rPr lang="es-CR" dirty="0"/>
              <a:t>, and </a:t>
            </a:r>
            <a:r>
              <a:rPr lang="es-CR" dirty="0" err="1"/>
              <a:t>those</a:t>
            </a:r>
            <a:r>
              <a:rPr lang="es-CR" dirty="0"/>
              <a:t> </a:t>
            </a:r>
            <a:r>
              <a:rPr lang="es-CR" dirty="0" err="1"/>
              <a:t>categories</a:t>
            </a:r>
            <a:r>
              <a:rPr lang="es-CR" dirty="0"/>
              <a:t> do </a:t>
            </a:r>
            <a:r>
              <a:rPr lang="es-CR" dirty="0" err="1"/>
              <a:t>not</a:t>
            </a:r>
            <a:r>
              <a:rPr lang="es-CR" dirty="0"/>
              <a:t> </a:t>
            </a:r>
            <a:r>
              <a:rPr lang="es-CR" dirty="0" err="1"/>
              <a:t>have</a:t>
            </a:r>
            <a:r>
              <a:rPr lang="es-CR" dirty="0"/>
              <a:t> a </a:t>
            </a:r>
            <a:r>
              <a:rPr lang="es-CR" dirty="0" err="1"/>
              <a:t>lot</a:t>
            </a:r>
            <a:r>
              <a:rPr lang="es-CR" dirty="0"/>
              <a:t> </a:t>
            </a:r>
            <a:r>
              <a:rPr lang="es-CR" dirty="0" err="1"/>
              <a:t>of</a:t>
            </a:r>
            <a:r>
              <a:rPr lang="es-CR" dirty="0"/>
              <a:t> </a:t>
            </a:r>
            <a:r>
              <a:rPr lang="es-CR" dirty="0" err="1"/>
              <a:t>observations</a:t>
            </a:r>
            <a:r>
              <a:rPr lang="es-CR" dirty="0"/>
              <a:t>.  </a:t>
            </a:r>
            <a:r>
              <a:rPr lang="es-CR" dirty="0" err="1"/>
              <a:t>This</a:t>
            </a:r>
            <a:r>
              <a:rPr lang="es-CR" dirty="0"/>
              <a:t> </a:t>
            </a:r>
            <a:r>
              <a:rPr lang="es-CR" dirty="0" err="1"/>
              <a:t>may</a:t>
            </a:r>
            <a:r>
              <a:rPr lang="es-CR" dirty="0"/>
              <a:t> </a:t>
            </a:r>
            <a:r>
              <a:rPr lang="es-CR" dirty="0" err="1"/>
              <a:t>create</a:t>
            </a:r>
            <a:r>
              <a:rPr lang="es-CR" dirty="0"/>
              <a:t> </a:t>
            </a:r>
            <a:r>
              <a:rPr lang="es-CR" dirty="0" err="1"/>
              <a:t>noise</a:t>
            </a:r>
            <a:r>
              <a:rPr lang="es-CR" dirty="0"/>
              <a:t> as </a:t>
            </a:r>
            <a:r>
              <a:rPr lang="es-CR" dirty="0" err="1"/>
              <a:t>we</a:t>
            </a:r>
            <a:r>
              <a:rPr lang="es-CR" dirty="0"/>
              <a:t> </a:t>
            </a:r>
            <a:r>
              <a:rPr lang="es-CR" dirty="0" err="1"/>
              <a:t>build</a:t>
            </a:r>
            <a:r>
              <a:rPr lang="es-CR" dirty="0"/>
              <a:t> </a:t>
            </a:r>
            <a:r>
              <a:rPr lang="es-CR" dirty="0" err="1"/>
              <a:t>the</a:t>
            </a:r>
            <a:r>
              <a:rPr lang="es-CR" dirty="0"/>
              <a:t> </a:t>
            </a:r>
            <a:r>
              <a:rPr lang="es-CR" dirty="0" err="1"/>
              <a:t>model</a:t>
            </a:r>
            <a:r>
              <a:rPr lang="es-CR" dirty="0"/>
              <a:t>.  </a:t>
            </a:r>
            <a:r>
              <a:rPr lang="es-CR" dirty="0" err="1"/>
              <a:t>Additionally</a:t>
            </a:r>
            <a:r>
              <a:rPr lang="es-CR" dirty="0"/>
              <a:t> </a:t>
            </a:r>
            <a:r>
              <a:rPr lang="es-CR" dirty="0" err="1"/>
              <a:t>if</a:t>
            </a:r>
            <a:r>
              <a:rPr lang="es-CR" dirty="0"/>
              <a:t> </a:t>
            </a:r>
            <a:r>
              <a:rPr lang="es-CR" dirty="0" err="1"/>
              <a:t>we</a:t>
            </a:r>
            <a:r>
              <a:rPr lang="es-CR" dirty="0"/>
              <a:t> </a:t>
            </a:r>
            <a:r>
              <a:rPr lang="es-CR" dirty="0" err="1"/>
              <a:t>either</a:t>
            </a:r>
            <a:r>
              <a:rPr lang="es-CR" dirty="0"/>
              <a:t> </a:t>
            </a:r>
            <a:r>
              <a:rPr lang="es-CR" dirty="0" err="1"/>
              <a:t>group</a:t>
            </a:r>
            <a:r>
              <a:rPr lang="es-CR" dirty="0"/>
              <a:t> </a:t>
            </a:r>
            <a:r>
              <a:rPr lang="es-CR" dirty="0" err="1"/>
              <a:t>or</a:t>
            </a:r>
            <a:r>
              <a:rPr lang="es-CR" dirty="0"/>
              <a:t> </a:t>
            </a:r>
            <a:r>
              <a:rPr lang="es-CR" dirty="0" err="1"/>
              <a:t>eliminate</a:t>
            </a:r>
            <a:r>
              <a:rPr lang="es-CR" dirty="0"/>
              <a:t> </a:t>
            </a:r>
            <a:r>
              <a:rPr lang="es-CR" dirty="0" err="1"/>
              <a:t>these</a:t>
            </a:r>
            <a:r>
              <a:rPr lang="es-CR" dirty="0"/>
              <a:t> variables, </a:t>
            </a:r>
            <a:r>
              <a:rPr lang="es-CR" dirty="0" err="1"/>
              <a:t>we</a:t>
            </a:r>
            <a:r>
              <a:rPr lang="es-CR" dirty="0"/>
              <a:t> </a:t>
            </a:r>
            <a:r>
              <a:rPr lang="es-CR" dirty="0" err="1"/>
              <a:t>would</a:t>
            </a:r>
            <a:r>
              <a:rPr lang="es-CR" dirty="0"/>
              <a:t> be </a:t>
            </a:r>
            <a:r>
              <a:rPr lang="es-CR" dirty="0" err="1"/>
              <a:t>able</a:t>
            </a:r>
            <a:r>
              <a:rPr lang="es-CR" dirty="0"/>
              <a:t> </a:t>
            </a:r>
            <a:r>
              <a:rPr lang="es-CR" dirty="0" err="1"/>
              <a:t>to</a:t>
            </a:r>
            <a:r>
              <a:rPr lang="es-CR" dirty="0"/>
              <a:t> </a:t>
            </a:r>
            <a:r>
              <a:rPr lang="es-CR" dirty="0" err="1"/>
              <a:t>improve</a:t>
            </a:r>
            <a:r>
              <a:rPr lang="es-CR" dirty="0"/>
              <a:t> </a:t>
            </a:r>
            <a:r>
              <a:rPr lang="es-CR" dirty="0" err="1"/>
              <a:t>the</a:t>
            </a:r>
            <a:r>
              <a:rPr lang="es-CR" dirty="0"/>
              <a:t> </a:t>
            </a:r>
            <a:r>
              <a:rPr lang="es-CR" dirty="0" err="1"/>
              <a:t>accuracy</a:t>
            </a:r>
            <a:r>
              <a:rPr lang="es-CR" dirty="0"/>
              <a:t> </a:t>
            </a:r>
            <a:r>
              <a:rPr lang="es-CR" dirty="0" err="1"/>
              <a:t>of</a:t>
            </a:r>
            <a:r>
              <a:rPr lang="es-CR" dirty="0"/>
              <a:t> </a:t>
            </a:r>
            <a:r>
              <a:rPr lang="es-CR" dirty="0" err="1"/>
              <a:t>our</a:t>
            </a:r>
            <a:r>
              <a:rPr lang="es-CR" dirty="0"/>
              <a:t> </a:t>
            </a:r>
            <a:r>
              <a:rPr lang="es-CR" dirty="0" err="1"/>
              <a:t>model</a:t>
            </a:r>
            <a:r>
              <a:rPr lang="es-CR" dirty="0"/>
              <a:t>.</a:t>
            </a:r>
          </a:p>
          <a:p>
            <a:endParaRPr lang="es-CR" dirty="0"/>
          </a:p>
          <a:p>
            <a:r>
              <a:rPr lang="es-CR" b="1" dirty="0" err="1"/>
              <a:t>Trend</a:t>
            </a:r>
            <a:r>
              <a:rPr lang="es-CR" b="1" dirty="0"/>
              <a:t> Data </a:t>
            </a:r>
            <a:r>
              <a:rPr lang="es-CR" b="1" dirty="0" err="1"/>
              <a:t>Mismatch</a:t>
            </a:r>
            <a:endParaRPr lang="es-CR" b="1" dirty="0"/>
          </a:p>
          <a:p>
            <a:r>
              <a:rPr lang="es-CR" dirty="0" err="1"/>
              <a:t>The</a:t>
            </a:r>
            <a:r>
              <a:rPr lang="es-CR" dirty="0"/>
              <a:t> </a:t>
            </a:r>
            <a:r>
              <a:rPr lang="es-CR" dirty="0" err="1"/>
              <a:t>history</a:t>
            </a:r>
            <a:r>
              <a:rPr lang="es-CR" dirty="0"/>
              <a:t> </a:t>
            </a:r>
            <a:r>
              <a:rPr lang="es-CR" dirty="0" err="1"/>
              <a:t>of</a:t>
            </a:r>
            <a:r>
              <a:rPr lang="es-CR" dirty="0"/>
              <a:t> </a:t>
            </a:r>
            <a:r>
              <a:rPr lang="es-CR" dirty="0" err="1"/>
              <a:t>past</a:t>
            </a:r>
            <a:r>
              <a:rPr lang="es-CR" dirty="0"/>
              <a:t> </a:t>
            </a:r>
            <a:r>
              <a:rPr lang="es-CR" dirty="0" err="1"/>
              <a:t>payment</a:t>
            </a:r>
            <a:r>
              <a:rPr lang="es-CR" dirty="0"/>
              <a:t> </a:t>
            </a:r>
            <a:r>
              <a:rPr lang="es-CR" dirty="0" err="1"/>
              <a:t>should</a:t>
            </a:r>
            <a:r>
              <a:rPr lang="es-CR" dirty="0"/>
              <a:t> show </a:t>
            </a:r>
            <a:r>
              <a:rPr lang="es-CR" dirty="0" err="1"/>
              <a:t>if</a:t>
            </a:r>
            <a:r>
              <a:rPr lang="es-CR" dirty="0"/>
              <a:t> </a:t>
            </a:r>
            <a:r>
              <a:rPr lang="es-CR" dirty="0" err="1"/>
              <a:t>previous</a:t>
            </a:r>
            <a:r>
              <a:rPr lang="es-CR" dirty="0"/>
              <a:t> </a:t>
            </a:r>
            <a:r>
              <a:rPr lang="es-CR" dirty="0" err="1"/>
              <a:t>payments</a:t>
            </a:r>
            <a:r>
              <a:rPr lang="es-CR" dirty="0"/>
              <a:t> </a:t>
            </a:r>
            <a:r>
              <a:rPr lang="es-CR" dirty="0" err="1"/>
              <a:t>were</a:t>
            </a:r>
            <a:r>
              <a:rPr lang="es-CR" dirty="0"/>
              <a:t> </a:t>
            </a:r>
            <a:r>
              <a:rPr lang="es-CR" dirty="0" err="1"/>
              <a:t>paid</a:t>
            </a:r>
            <a:r>
              <a:rPr lang="es-CR" dirty="0"/>
              <a:t> </a:t>
            </a:r>
            <a:r>
              <a:rPr lang="es-CR" dirty="0" err="1"/>
              <a:t>on</a:t>
            </a:r>
            <a:r>
              <a:rPr lang="es-CR" dirty="0"/>
              <a:t> time, </a:t>
            </a:r>
            <a:r>
              <a:rPr lang="es-CR" dirty="0" err="1"/>
              <a:t>if</a:t>
            </a:r>
            <a:r>
              <a:rPr lang="es-CR" dirty="0"/>
              <a:t> </a:t>
            </a:r>
            <a:r>
              <a:rPr lang="es-CR" dirty="0" err="1"/>
              <a:t>it</a:t>
            </a:r>
            <a:r>
              <a:rPr lang="es-CR" dirty="0"/>
              <a:t> </a:t>
            </a:r>
            <a:r>
              <a:rPr lang="es-CR" dirty="0" err="1"/>
              <a:t>was</a:t>
            </a:r>
            <a:r>
              <a:rPr lang="es-CR" dirty="0"/>
              <a:t> a </a:t>
            </a:r>
            <a:r>
              <a:rPr lang="es-CR" dirty="0" err="1"/>
              <a:t>revolving</a:t>
            </a:r>
            <a:r>
              <a:rPr lang="es-CR" dirty="0"/>
              <a:t> </a:t>
            </a:r>
            <a:r>
              <a:rPr lang="es-CR" dirty="0" err="1"/>
              <a:t>credit</a:t>
            </a:r>
            <a:r>
              <a:rPr lang="es-CR" dirty="0"/>
              <a:t>, </a:t>
            </a:r>
            <a:r>
              <a:rPr lang="es-CR" dirty="0" err="1"/>
              <a:t>or</a:t>
            </a:r>
            <a:r>
              <a:rPr lang="es-CR" dirty="0"/>
              <a:t> </a:t>
            </a:r>
            <a:r>
              <a:rPr lang="es-CR" dirty="0" err="1"/>
              <a:t>if</a:t>
            </a:r>
            <a:r>
              <a:rPr lang="es-CR" dirty="0"/>
              <a:t> </a:t>
            </a:r>
            <a:r>
              <a:rPr lang="es-CR" dirty="0" err="1"/>
              <a:t>it</a:t>
            </a:r>
            <a:r>
              <a:rPr lang="es-CR" dirty="0"/>
              <a:t> </a:t>
            </a:r>
            <a:r>
              <a:rPr lang="es-CR" dirty="0" err="1"/>
              <a:t>was</a:t>
            </a:r>
            <a:r>
              <a:rPr lang="es-CR" dirty="0"/>
              <a:t> late.  </a:t>
            </a:r>
            <a:r>
              <a:rPr lang="es-CR" dirty="0" err="1"/>
              <a:t>Nevertheless</a:t>
            </a:r>
            <a:r>
              <a:rPr lang="es-CR" dirty="0"/>
              <a:t>, </a:t>
            </a:r>
            <a:r>
              <a:rPr lang="es-CR" dirty="0" err="1"/>
              <a:t>if</a:t>
            </a:r>
            <a:r>
              <a:rPr lang="es-CR" dirty="0"/>
              <a:t> </a:t>
            </a:r>
            <a:r>
              <a:rPr lang="es-CR" dirty="0" err="1"/>
              <a:t>you</a:t>
            </a:r>
            <a:r>
              <a:rPr lang="es-CR" dirty="0"/>
              <a:t> </a:t>
            </a:r>
            <a:r>
              <a:rPr lang="es-CR" dirty="0" err="1"/>
              <a:t>see</a:t>
            </a:r>
            <a:r>
              <a:rPr lang="es-CR" dirty="0"/>
              <a:t> </a:t>
            </a:r>
            <a:r>
              <a:rPr lang="es-CR" dirty="0" err="1"/>
              <a:t>the</a:t>
            </a:r>
            <a:r>
              <a:rPr lang="es-CR" dirty="0"/>
              <a:t> actual </a:t>
            </a:r>
            <a:r>
              <a:rPr lang="es-CR" dirty="0" err="1"/>
              <a:t>bill</a:t>
            </a:r>
            <a:r>
              <a:rPr lang="es-CR" dirty="0"/>
              <a:t> and </a:t>
            </a:r>
            <a:r>
              <a:rPr lang="es-CR" dirty="0" err="1"/>
              <a:t>payment</a:t>
            </a:r>
            <a:r>
              <a:rPr lang="es-CR" dirty="0"/>
              <a:t> </a:t>
            </a:r>
            <a:r>
              <a:rPr lang="es-CR" dirty="0" err="1"/>
              <a:t>numbers</a:t>
            </a:r>
            <a:r>
              <a:rPr lang="es-CR" dirty="0"/>
              <a:t> </a:t>
            </a:r>
            <a:r>
              <a:rPr lang="es-CR" dirty="0" err="1"/>
              <a:t>each</a:t>
            </a:r>
            <a:r>
              <a:rPr lang="es-CR" dirty="0"/>
              <a:t> </a:t>
            </a:r>
            <a:r>
              <a:rPr lang="es-CR" dirty="0" err="1"/>
              <a:t>month</a:t>
            </a:r>
            <a:r>
              <a:rPr lang="es-CR" dirty="0"/>
              <a:t>, </a:t>
            </a:r>
            <a:r>
              <a:rPr lang="es-CR" dirty="0" err="1"/>
              <a:t>the</a:t>
            </a:r>
            <a:r>
              <a:rPr lang="es-CR" dirty="0"/>
              <a:t> </a:t>
            </a:r>
            <a:r>
              <a:rPr lang="es-CR" dirty="0" err="1"/>
              <a:t>measurement</a:t>
            </a:r>
            <a:r>
              <a:rPr lang="es-CR" dirty="0"/>
              <a:t> </a:t>
            </a:r>
            <a:r>
              <a:rPr lang="es-CR" dirty="0" err="1"/>
              <a:t>given</a:t>
            </a:r>
            <a:r>
              <a:rPr lang="es-CR" dirty="0"/>
              <a:t> in </a:t>
            </a:r>
            <a:r>
              <a:rPr lang="es-CR" dirty="0" err="1"/>
              <a:t>the</a:t>
            </a:r>
            <a:r>
              <a:rPr lang="es-CR" dirty="0"/>
              <a:t> </a:t>
            </a:r>
            <a:r>
              <a:rPr lang="es-CR" dirty="0" err="1"/>
              <a:t>history</a:t>
            </a:r>
            <a:r>
              <a:rPr lang="es-CR" dirty="0"/>
              <a:t> </a:t>
            </a:r>
            <a:r>
              <a:rPr lang="es-CR" dirty="0" err="1"/>
              <a:t>of</a:t>
            </a:r>
            <a:r>
              <a:rPr lang="es-CR" dirty="0"/>
              <a:t> </a:t>
            </a:r>
            <a:r>
              <a:rPr lang="es-CR" dirty="0" err="1"/>
              <a:t>past</a:t>
            </a:r>
            <a:r>
              <a:rPr lang="es-CR" dirty="0"/>
              <a:t> </a:t>
            </a:r>
            <a:r>
              <a:rPr lang="es-CR" dirty="0" err="1"/>
              <a:t>payments</a:t>
            </a:r>
            <a:r>
              <a:rPr lang="es-CR" dirty="0"/>
              <a:t> </a:t>
            </a:r>
            <a:r>
              <a:rPr lang="es-CR" dirty="0" err="1"/>
              <a:t>does</a:t>
            </a:r>
            <a:r>
              <a:rPr lang="es-CR" dirty="0"/>
              <a:t> </a:t>
            </a:r>
            <a:r>
              <a:rPr lang="es-CR" dirty="0" err="1"/>
              <a:t>not</a:t>
            </a:r>
            <a:r>
              <a:rPr lang="es-CR" dirty="0"/>
              <a:t> </a:t>
            </a:r>
            <a:r>
              <a:rPr lang="es-CR" dirty="0" err="1"/>
              <a:t>reflect</a:t>
            </a:r>
            <a:r>
              <a:rPr lang="es-CR" dirty="0"/>
              <a:t> </a:t>
            </a:r>
            <a:r>
              <a:rPr lang="es-CR" dirty="0" err="1"/>
              <a:t>how</a:t>
            </a:r>
            <a:r>
              <a:rPr lang="es-CR" dirty="0"/>
              <a:t> </a:t>
            </a:r>
            <a:r>
              <a:rPr lang="es-CR" dirty="0" err="1"/>
              <a:t>the</a:t>
            </a:r>
            <a:r>
              <a:rPr lang="es-CR" dirty="0"/>
              <a:t> loan </a:t>
            </a:r>
            <a:r>
              <a:rPr lang="es-CR" dirty="0" err="1"/>
              <a:t>movements</a:t>
            </a:r>
            <a:r>
              <a:rPr lang="es-CR" dirty="0"/>
              <a:t> are done.</a:t>
            </a:r>
          </a:p>
          <a:p>
            <a:endParaRPr lang="es-CR" dirty="0"/>
          </a:p>
          <a:p>
            <a:r>
              <a:rPr lang="es-CR" b="1" dirty="0"/>
              <a:t>Data </a:t>
            </a:r>
            <a:r>
              <a:rPr lang="es-CR" b="1" dirty="0" err="1"/>
              <a:t>Misinformation</a:t>
            </a:r>
            <a:endParaRPr lang="es-CR" b="1" dirty="0"/>
          </a:p>
          <a:p>
            <a:r>
              <a:rPr lang="es-CR" dirty="0" err="1"/>
              <a:t>The</a:t>
            </a:r>
            <a:r>
              <a:rPr lang="es-CR" dirty="0"/>
              <a:t> variables </a:t>
            </a:r>
            <a:r>
              <a:rPr lang="es-CR" dirty="0" err="1"/>
              <a:t>of</a:t>
            </a:r>
            <a:r>
              <a:rPr lang="es-CR" dirty="0"/>
              <a:t> </a:t>
            </a:r>
            <a:r>
              <a:rPr lang="es-CR" dirty="0" err="1"/>
              <a:t>the</a:t>
            </a:r>
            <a:r>
              <a:rPr lang="es-CR" dirty="0"/>
              <a:t> </a:t>
            </a:r>
            <a:r>
              <a:rPr lang="es-CR" dirty="0" err="1"/>
              <a:t>database</a:t>
            </a:r>
            <a:r>
              <a:rPr lang="es-CR" dirty="0"/>
              <a:t> are </a:t>
            </a:r>
            <a:r>
              <a:rPr lang="es-CR" dirty="0" err="1"/>
              <a:t>confusing</a:t>
            </a:r>
            <a:r>
              <a:rPr lang="es-CR" dirty="0"/>
              <a:t>, and are </a:t>
            </a:r>
            <a:r>
              <a:rPr lang="es-CR" dirty="0" err="1"/>
              <a:t>not</a:t>
            </a:r>
            <a:r>
              <a:rPr lang="es-CR" dirty="0"/>
              <a:t> </a:t>
            </a:r>
            <a:r>
              <a:rPr lang="es-CR" dirty="0" err="1"/>
              <a:t>self</a:t>
            </a:r>
            <a:r>
              <a:rPr lang="es-CR" dirty="0"/>
              <a:t> </a:t>
            </a:r>
            <a:r>
              <a:rPr lang="es-CR" dirty="0" err="1"/>
              <a:t>explanatory</a:t>
            </a:r>
            <a:r>
              <a:rPr lang="es-CR" dirty="0"/>
              <a:t>.  </a:t>
            </a:r>
            <a:r>
              <a:rPr lang="es-CR" dirty="0" err="1"/>
              <a:t>This</a:t>
            </a:r>
            <a:r>
              <a:rPr lang="es-CR" dirty="0"/>
              <a:t> </a:t>
            </a:r>
            <a:r>
              <a:rPr lang="es-CR" dirty="0" err="1"/>
              <a:t>provides</a:t>
            </a:r>
            <a:r>
              <a:rPr lang="es-CR" dirty="0"/>
              <a:t> a </a:t>
            </a:r>
            <a:r>
              <a:rPr lang="es-CR" dirty="0" err="1"/>
              <a:t>lot</a:t>
            </a:r>
            <a:r>
              <a:rPr lang="es-CR" dirty="0"/>
              <a:t> </a:t>
            </a:r>
            <a:r>
              <a:rPr lang="es-CR" dirty="0" err="1"/>
              <a:t>of</a:t>
            </a:r>
            <a:r>
              <a:rPr lang="es-CR" dirty="0"/>
              <a:t> </a:t>
            </a:r>
            <a:r>
              <a:rPr lang="es-CR" dirty="0" err="1"/>
              <a:t>confusion</a:t>
            </a:r>
            <a:r>
              <a:rPr lang="es-CR" dirty="0"/>
              <a:t> </a:t>
            </a:r>
            <a:r>
              <a:rPr lang="es-CR" dirty="0" err="1"/>
              <a:t>to</a:t>
            </a:r>
            <a:r>
              <a:rPr lang="es-CR" dirty="0"/>
              <a:t> </a:t>
            </a:r>
            <a:r>
              <a:rPr lang="es-CR" dirty="0" err="1"/>
              <a:t>what</a:t>
            </a:r>
            <a:r>
              <a:rPr lang="es-CR" dirty="0"/>
              <a:t> </a:t>
            </a:r>
            <a:r>
              <a:rPr lang="es-CR" dirty="0" err="1"/>
              <a:t>you</a:t>
            </a:r>
            <a:r>
              <a:rPr lang="es-CR" dirty="0"/>
              <a:t> are </a:t>
            </a:r>
            <a:r>
              <a:rPr lang="es-CR" dirty="0" err="1"/>
              <a:t>seeing</a:t>
            </a:r>
            <a:r>
              <a:rPr lang="es-CR" dirty="0"/>
              <a:t> and </a:t>
            </a:r>
            <a:r>
              <a:rPr lang="es-CR" dirty="0" err="1"/>
              <a:t>the</a:t>
            </a:r>
            <a:r>
              <a:rPr lang="es-CR" dirty="0"/>
              <a:t> </a:t>
            </a:r>
            <a:r>
              <a:rPr lang="es-CR" dirty="0" err="1"/>
              <a:t>analysis</a:t>
            </a:r>
            <a:r>
              <a:rPr lang="es-CR" dirty="0"/>
              <a:t>.  </a:t>
            </a:r>
            <a:r>
              <a:rPr lang="es-CR" dirty="0" err="1"/>
              <a:t>Additionally</a:t>
            </a:r>
            <a:r>
              <a:rPr lang="es-CR" dirty="0"/>
              <a:t>, </a:t>
            </a:r>
            <a:r>
              <a:rPr lang="es-CR" dirty="0" err="1"/>
              <a:t>there</a:t>
            </a:r>
            <a:r>
              <a:rPr lang="es-CR" dirty="0"/>
              <a:t> are </a:t>
            </a:r>
            <a:r>
              <a:rPr lang="es-CR" dirty="0" err="1"/>
              <a:t>negative</a:t>
            </a:r>
            <a:r>
              <a:rPr lang="es-CR" dirty="0"/>
              <a:t> </a:t>
            </a:r>
            <a:r>
              <a:rPr lang="es-CR" dirty="0" err="1"/>
              <a:t>billed</a:t>
            </a:r>
            <a:r>
              <a:rPr lang="es-CR" dirty="0"/>
              <a:t> </a:t>
            </a:r>
            <a:r>
              <a:rPr lang="es-CR" dirty="0" err="1"/>
              <a:t>amounts</a:t>
            </a:r>
            <a:r>
              <a:rPr lang="es-CR" dirty="0"/>
              <a:t>, </a:t>
            </a:r>
            <a:r>
              <a:rPr lang="es-CR" dirty="0" err="1"/>
              <a:t>which</a:t>
            </a:r>
            <a:r>
              <a:rPr lang="es-CR" dirty="0"/>
              <a:t> do </a:t>
            </a:r>
            <a:r>
              <a:rPr lang="es-CR" dirty="0" err="1"/>
              <a:t>not</a:t>
            </a:r>
            <a:r>
              <a:rPr lang="es-CR" dirty="0"/>
              <a:t> </a:t>
            </a:r>
            <a:r>
              <a:rPr lang="es-CR" dirty="0" err="1"/>
              <a:t>seen</a:t>
            </a:r>
            <a:r>
              <a:rPr lang="es-CR" dirty="0"/>
              <a:t> </a:t>
            </a:r>
            <a:r>
              <a:rPr lang="es-CR" dirty="0" err="1"/>
              <a:t>to</a:t>
            </a:r>
            <a:r>
              <a:rPr lang="es-CR" dirty="0"/>
              <a:t> be “</a:t>
            </a:r>
            <a:r>
              <a:rPr lang="es-CR" dirty="0" err="1"/>
              <a:t>logical</a:t>
            </a:r>
            <a:r>
              <a:rPr lang="es-CR" dirty="0"/>
              <a:t>”.  </a:t>
            </a:r>
            <a:r>
              <a:rPr lang="es-CR" dirty="0" err="1"/>
              <a:t>Clarification</a:t>
            </a:r>
            <a:r>
              <a:rPr lang="es-CR" dirty="0"/>
              <a:t> </a:t>
            </a:r>
            <a:r>
              <a:rPr lang="es-CR" dirty="0" err="1"/>
              <a:t>of</a:t>
            </a:r>
            <a:r>
              <a:rPr lang="es-CR" dirty="0"/>
              <a:t> </a:t>
            </a:r>
            <a:r>
              <a:rPr lang="es-CR" dirty="0" err="1"/>
              <a:t>the</a:t>
            </a:r>
            <a:r>
              <a:rPr lang="es-CR" dirty="0"/>
              <a:t> </a:t>
            </a:r>
            <a:r>
              <a:rPr lang="es-CR" dirty="0" err="1"/>
              <a:t>definitions</a:t>
            </a:r>
            <a:r>
              <a:rPr lang="es-CR" dirty="0"/>
              <a:t> and </a:t>
            </a:r>
            <a:r>
              <a:rPr lang="es-CR" dirty="0" err="1"/>
              <a:t>the</a:t>
            </a:r>
            <a:r>
              <a:rPr lang="es-CR" dirty="0"/>
              <a:t> </a:t>
            </a:r>
            <a:r>
              <a:rPr lang="es-CR" dirty="0" err="1"/>
              <a:t>numbers</a:t>
            </a:r>
            <a:r>
              <a:rPr lang="es-CR" dirty="0"/>
              <a:t> </a:t>
            </a:r>
            <a:r>
              <a:rPr lang="es-CR" dirty="0" err="1"/>
              <a:t>need</a:t>
            </a:r>
            <a:r>
              <a:rPr lang="es-CR" dirty="0"/>
              <a:t> </a:t>
            </a:r>
            <a:r>
              <a:rPr lang="es-CR" dirty="0" err="1"/>
              <a:t>to</a:t>
            </a:r>
            <a:r>
              <a:rPr lang="es-CR" dirty="0"/>
              <a:t> be done </a:t>
            </a:r>
            <a:r>
              <a:rPr lang="es-CR" dirty="0" err="1"/>
              <a:t>with</a:t>
            </a:r>
            <a:r>
              <a:rPr lang="es-CR" dirty="0"/>
              <a:t> </a:t>
            </a:r>
            <a:r>
              <a:rPr lang="es-CR" dirty="0" err="1"/>
              <a:t>the</a:t>
            </a:r>
            <a:r>
              <a:rPr lang="es-CR" dirty="0"/>
              <a:t> </a:t>
            </a:r>
            <a:r>
              <a:rPr lang="es-CR" dirty="0" err="1"/>
              <a:t>client</a:t>
            </a:r>
            <a:r>
              <a:rPr lang="es-CR" dirty="0"/>
              <a:t>.</a:t>
            </a:r>
            <a:endParaRPr lang="en-US" dirty="0"/>
          </a:p>
        </p:txBody>
      </p:sp>
      <p:sp>
        <p:nvSpPr>
          <p:cNvPr id="4" name="Slide Number Placeholder 3"/>
          <p:cNvSpPr>
            <a:spLocks noGrp="1"/>
          </p:cNvSpPr>
          <p:nvPr>
            <p:ph type="sldNum" sz="quarter" idx="5"/>
          </p:nvPr>
        </p:nvSpPr>
        <p:spPr/>
        <p:txBody>
          <a:bodyPr/>
          <a:lstStyle/>
          <a:p>
            <a:fld id="{1DA6B4C6-0427-45F1-B0A8-8AF1B16203F9}" type="slidenum">
              <a:rPr lang="en-US" smtClean="0"/>
              <a:t>13</a:t>
            </a:fld>
            <a:endParaRPr lang="en-US"/>
          </a:p>
        </p:txBody>
      </p:sp>
    </p:spTree>
    <p:extLst>
      <p:ext uri="{BB962C8B-B14F-4D97-AF65-F5344CB8AC3E}">
        <p14:creationId xmlns:p14="http://schemas.microsoft.com/office/powerpoint/2010/main" val="284855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A6B4C6-0427-45F1-B0A8-8AF1B16203F9}" type="slidenum">
              <a:rPr lang="en-US" smtClean="0"/>
              <a:t>16</a:t>
            </a:fld>
            <a:endParaRPr lang="en-US"/>
          </a:p>
        </p:txBody>
      </p:sp>
    </p:spTree>
    <p:extLst>
      <p:ext uri="{BB962C8B-B14F-4D97-AF65-F5344CB8AC3E}">
        <p14:creationId xmlns:p14="http://schemas.microsoft.com/office/powerpoint/2010/main" val="2210374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3363-7954-4EED-BAB8-1EA876082C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10CD1D-7E87-4866-89EB-15917FEE66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93A175-DFBC-4F9B-ABC6-5FB2B7EF3769}"/>
              </a:ext>
            </a:extLst>
          </p:cNvPr>
          <p:cNvSpPr>
            <a:spLocks noGrp="1"/>
          </p:cNvSpPr>
          <p:nvPr>
            <p:ph type="dt" sz="half" idx="10"/>
          </p:nvPr>
        </p:nvSpPr>
        <p:spPr/>
        <p:txBody>
          <a:bodyPr/>
          <a:lstStyle/>
          <a:p>
            <a:fld id="{3FFC848B-5EBB-4A28-9F02-D23E279491BF}" type="datetimeFigureOut">
              <a:rPr lang="en-US" smtClean="0"/>
              <a:t>11/16/2020</a:t>
            </a:fld>
            <a:endParaRPr lang="en-US"/>
          </a:p>
        </p:txBody>
      </p:sp>
      <p:sp>
        <p:nvSpPr>
          <p:cNvPr id="5" name="Footer Placeholder 4">
            <a:extLst>
              <a:ext uri="{FF2B5EF4-FFF2-40B4-BE49-F238E27FC236}">
                <a16:creationId xmlns:a16="http://schemas.microsoft.com/office/drawing/2014/main" id="{88A6F4D9-BF02-4F95-9C0F-5127494330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8D136-B768-46FC-898D-9CE4992CC8A7}"/>
              </a:ext>
            </a:extLst>
          </p:cNvPr>
          <p:cNvSpPr>
            <a:spLocks noGrp="1"/>
          </p:cNvSpPr>
          <p:nvPr>
            <p:ph type="sldNum" sz="quarter" idx="12"/>
          </p:nvPr>
        </p:nvSpPr>
        <p:spPr/>
        <p:txBody>
          <a:bodyPr/>
          <a:lstStyle/>
          <a:p>
            <a:fld id="{BFB767FC-B55B-49FD-AD0B-C09CB92F421B}" type="slidenum">
              <a:rPr lang="en-US" smtClean="0"/>
              <a:t>‹#›</a:t>
            </a:fld>
            <a:endParaRPr lang="en-US"/>
          </a:p>
        </p:txBody>
      </p:sp>
    </p:spTree>
    <p:extLst>
      <p:ext uri="{BB962C8B-B14F-4D97-AF65-F5344CB8AC3E}">
        <p14:creationId xmlns:p14="http://schemas.microsoft.com/office/powerpoint/2010/main" val="2950333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C8F1-5D18-4FC0-8D3B-6209A33937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8BBED7-7CB1-4DCF-B9CA-789453904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6EFD3B-103E-4455-A52C-932917F97F02}"/>
              </a:ext>
            </a:extLst>
          </p:cNvPr>
          <p:cNvSpPr>
            <a:spLocks noGrp="1"/>
          </p:cNvSpPr>
          <p:nvPr>
            <p:ph type="dt" sz="half" idx="10"/>
          </p:nvPr>
        </p:nvSpPr>
        <p:spPr/>
        <p:txBody>
          <a:bodyPr/>
          <a:lstStyle/>
          <a:p>
            <a:fld id="{3FFC848B-5EBB-4A28-9F02-D23E279491BF}" type="datetimeFigureOut">
              <a:rPr lang="en-US" smtClean="0"/>
              <a:t>11/16/2020</a:t>
            </a:fld>
            <a:endParaRPr lang="en-US"/>
          </a:p>
        </p:txBody>
      </p:sp>
      <p:sp>
        <p:nvSpPr>
          <p:cNvPr id="5" name="Footer Placeholder 4">
            <a:extLst>
              <a:ext uri="{FF2B5EF4-FFF2-40B4-BE49-F238E27FC236}">
                <a16:creationId xmlns:a16="http://schemas.microsoft.com/office/drawing/2014/main" id="{D770AE1B-AD12-4E2E-9953-6FF9504531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FF8F15-AB24-4F4F-97D1-FFDB971DD7DB}"/>
              </a:ext>
            </a:extLst>
          </p:cNvPr>
          <p:cNvSpPr>
            <a:spLocks noGrp="1"/>
          </p:cNvSpPr>
          <p:nvPr>
            <p:ph type="sldNum" sz="quarter" idx="12"/>
          </p:nvPr>
        </p:nvSpPr>
        <p:spPr/>
        <p:txBody>
          <a:bodyPr/>
          <a:lstStyle/>
          <a:p>
            <a:fld id="{BFB767FC-B55B-49FD-AD0B-C09CB92F421B}" type="slidenum">
              <a:rPr lang="en-US" smtClean="0"/>
              <a:t>‹#›</a:t>
            </a:fld>
            <a:endParaRPr lang="en-US"/>
          </a:p>
        </p:txBody>
      </p:sp>
    </p:spTree>
    <p:extLst>
      <p:ext uri="{BB962C8B-B14F-4D97-AF65-F5344CB8AC3E}">
        <p14:creationId xmlns:p14="http://schemas.microsoft.com/office/powerpoint/2010/main" val="2128884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9CC552-85FE-4B97-AB0D-7D3C62E642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0D1389-8D1B-4DE3-B668-DC7EC05195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590DC6-6CA5-4128-B438-8E0B88AF67DD}"/>
              </a:ext>
            </a:extLst>
          </p:cNvPr>
          <p:cNvSpPr>
            <a:spLocks noGrp="1"/>
          </p:cNvSpPr>
          <p:nvPr>
            <p:ph type="dt" sz="half" idx="10"/>
          </p:nvPr>
        </p:nvSpPr>
        <p:spPr/>
        <p:txBody>
          <a:bodyPr/>
          <a:lstStyle/>
          <a:p>
            <a:fld id="{3FFC848B-5EBB-4A28-9F02-D23E279491BF}" type="datetimeFigureOut">
              <a:rPr lang="en-US" smtClean="0"/>
              <a:t>11/16/2020</a:t>
            </a:fld>
            <a:endParaRPr lang="en-US"/>
          </a:p>
        </p:txBody>
      </p:sp>
      <p:sp>
        <p:nvSpPr>
          <p:cNvPr id="5" name="Footer Placeholder 4">
            <a:extLst>
              <a:ext uri="{FF2B5EF4-FFF2-40B4-BE49-F238E27FC236}">
                <a16:creationId xmlns:a16="http://schemas.microsoft.com/office/drawing/2014/main" id="{68740084-2C73-4B3C-A708-BD4FD487DB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F424FA-1C2E-41EF-AB4B-764912973E4C}"/>
              </a:ext>
            </a:extLst>
          </p:cNvPr>
          <p:cNvSpPr>
            <a:spLocks noGrp="1"/>
          </p:cNvSpPr>
          <p:nvPr>
            <p:ph type="sldNum" sz="quarter" idx="12"/>
          </p:nvPr>
        </p:nvSpPr>
        <p:spPr/>
        <p:txBody>
          <a:bodyPr/>
          <a:lstStyle/>
          <a:p>
            <a:fld id="{BFB767FC-B55B-49FD-AD0B-C09CB92F421B}" type="slidenum">
              <a:rPr lang="en-US" smtClean="0"/>
              <a:t>‹#›</a:t>
            </a:fld>
            <a:endParaRPr lang="en-US"/>
          </a:p>
        </p:txBody>
      </p:sp>
    </p:spTree>
    <p:extLst>
      <p:ext uri="{BB962C8B-B14F-4D97-AF65-F5344CB8AC3E}">
        <p14:creationId xmlns:p14="http://schemas.microsoft.com/office/powerpoint/2010/main" val="2393977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E9132D6-0004-C34B-A570-7AECE0027133}"/>
              </a:ext>
            </a:extLst>
          </p:cNvPr>
          <p:cNvSpPr>
            <a:spLocks noGrp="1"/>
          </p:cNvSpPr>
          <p:nvPr>
            <p:ph type="pic" sz="quarter" idx="10"/>
          </p:nvPr>
        </p:nvSpPr>
        <p:spPr>
          <a:xfrm>
            <a:off x="0" y="0"/>
            <a:ext cx="4968710" cy="6858000"/>
          </a:xfrm>
          <a:solidFill>
            <a:schemeClr val="bg1">
              <a:lumMod val="95000"/>
            </a:schemeClr>
          </a:solidFill>
        </p:spPr>
        <p:txBody>
          <a:bodyPr/>
          <a:lstStyle/>
          <a:p>
            <a:endParaRPr lang="en-US"/>
          </a:p>
        </p:txBody>
      </p:sp>
    </p:spTree>
    <p:extLst>
      <p:ext uri="{BB962C8B-B14F-4D97-AF65-F5344CB8AC3E}">
        <p14:creationId xmlns:p14="http://schemas.microsoft.com/office/powerpoint/2010/main" val="4173120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051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64CA4-BB40-434C-8A79-A4B9A9A93F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C84FF6-B7BE-42A9-B1EB-F250BB4F68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1F5674-C9F1-4137-B158-B9F704002388}"/>
              </a:ext>
            </a:extLst>
          </p:cNvPr>
          <p:cNvSpPr>
            <a:spLocks noGrp="1"/>
          </p:cNvSpPr>
          <p:nvPr>
            <p:ph type="dt" sz="half" idx="10"/>
          </p:nvPr>
        </p:nvSpPr>
        <p:spPr/>
        <p:txBody>
          <a:bodyPr/>
          <a:lstStyle/>
          <a:p>
            <a:fld id="{3FFC848B-5EBB-4A28-9F02-D23E279491BF}" type="datetimeFigureOut">
              <a:rPr lang="en-US" smtClean="0"/>
              <a:t>11/16/2020</a:t>
            </a:fld>
            <a:endParaRPr lang="en-US"/>
          </a:p>
        </p:txBody>
      </p:sp>
      <p:sp>
        <p:nvSpPr>
          <p:cNvPr id="5" name="Footer Placeholder 4">
            <a:extLst>
              <a:ext uri="{FF2B5EF4-FFF2-40B4-BE49-F238E27FC236}">
                <a16:creationId xmlns:a16="http://schemas.microsoft.com/office/drawing/2014/main" id="{BEE35F51-B225-41D5-ADC5-A3592B106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FAFF13-4D39-4156-9B3A-3CBB2917FB01}"/>
              </a:ext>
            </a:extLst>
          </p:cNvPr>
          <p:cNvSpPr>
            <a:spLocks noGrp="1"/>
          </p:cNvSpPr>
          <p:nvPr>
            <p:ph type="sldNum" sz="quarter" idx="12"/>
          </p:nvPr>
        </p:nvSpPr>
        <p:spPr/>
        <p:txBody>
          <a:bodyPr/>
          <a:lstStyle/>
          <a:p>
            <a:fld id="{BFB767FC-B55B-49FD-AD0B-C09CB92F421B}" type="slidenum">
              <a:rPr lang="en-US" smtClean="0"/>
              <a:t>‹#›</a:t>
            </a:fld>
            <a:endParaRPr lang="en-US"/>
          </a:p>
        </p:txBody>
      </p:sp>
    </p:spTree>
    <p:extLst>
      <p:ext uri="{BB962C8B-B14F-4D97-AF65-F5344CB8AC3E}">
        <p14:creationId xmlns:p14="http://schemas.microsoft.com/office/powerpoint/2010/main" val="2262434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4B206-2FEE-41F4-9034-7650AE2DB4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42D612-8AEE-448F-82E4-3087CF0646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EBBFED-A600-4471-A341-2BDB9DFF0D1C}"/>
              </a:ext>
            </a:extLst>
          </p:cNvPr>
          <p:cNvSpPr>
            <a:spLocks noGrp="1"/>
          </p:cNvSpPr>
          <p:nvPr>
            <p:ph type="dt" sz="half" idx="10"/>
          </p:nvPr>
        </p:nvSpPr>
        <p:spPr/>
        <p:txBody>
          <a:bodyPr/>
          <a:lstStyle/>
          <a:p>
            <a:fld id="{3FFC848B-5EBB-4A28-9F02-D23E279491BF}" type="datetimeFigureOut">
              <a:rPr lang="en-US" smtClean="0"/>
              <a:t>11/16/2020</a:t>
            </a:fld>
            <a:endParaRPr lang="en-US"/>
          </a:p>
        </p:txBody>
      </p:sp>
      <p:sp>
        <p:nvSpPr>
          <p:cNvPr id="5" name="Footer Placeholder 4">
            <a:extLst>
              <a:ext uri="{FF2B5EF4-FFF2-40B4-BE49-F238E27FC236}">
                <a16:creationId xmlns:a16="http://schemas.microsoft.com/office/drawing/2014/main" id="{0411963C-0FA0-4D42-985B-37789E23FC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536AE-186A-4012-89E0-BC4E6A30BF69}"/>
              </a:ext>
            </a:extLst>
          </p:cNvPr>
          <p:cNvSpPr>
            <a:spLocks noGrp="1"/>
          </p:cNvSpPr>
          <p:nvPr>
            <p:ph type="sldNum" sz="quarter" idx="12"/>
          </p:nvPr>
        </p:nvSpPr>
        <p:spPr/>
        <p:txBody>
          <a:bodyPr/>
          <a:lstStyle/>
          <a:p>
            <a:fld id="{BFB767FC-B55B-49FD-AD0B-C09CB92F421B}" type="slidenum">
              <a:rPr lang="en-US" smtClean="0"/>
              <a:t>‹#›</a:t>
            </a:fld>
            <a:endParaRPr lang="en-US"/>
          </a:p>
        </p:txBody>
      </p:sp>
    </p:spTree>
    <p:extLst>
      <p:ext uri="{BB962C8B-B14F-4D97-AF65-F5344CB8AC3E}">
        <p14:creationId xmlns:p14="http://schemas.microsoft.com/office/powerpoint/2010/main" val="793198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7BAE6-09F2-4DE4-AB54-B80C5547E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16B0F1-8C0B-41A5-8517-CEE9372056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7D10A2-BF37-4044-9113-A3BC133837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00CF95-A614-481E-B1D5-8E7456890FC7}"/>
              </a:ext>
            </a:extLst>
          </p:cNvPr>
          <p:cNvSpPr>
            <a:spLocks noGrp="1"/>
          </p:cNvSpPr>
          <p:nvPr>
            <p:ph type="dt" sz="half" idx="10"/>
          </p:nvPr>
        </p:nvSpPr>
        <p:spPr/>
        <p:txBody>
          <a:bodyPr/>
          <a:lstStyle/>
          <a:p>
            <a:fld id="{3FFC848B-5EBB-4A28-9F02-D23E279491BF}" type="datetimeFigureOut">
              <a:rPr lang="en-US" smtClean="0"/>
              <a:t>11/16/2020</a:t>
            </a:fld>
            <a:endParaRPr lang="en-US"/>
          </a:p>
        </p:txBody>
      </p:sp>
      <p:sp>
        <p:nvSpPr>
          <p:cNvPr id="6" name="Footer Placeholder 5">
            <a:extLst>
              <a:ext uri="{FF2B5EF4-FFF2-40B4-BE49-F238E27FC236}">
                <a16:creationId xmlns:a16="http://schemas.microsoft.com/office/drawing/2014/main" id="{9B5D51CD-3993-45D3-8EA8-EFED9B83CF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80D792-467E-4A71-86C1-D643273D3B08}"/>
              </a:ext>
            </a:extLst>
          </p:cNvPr>
          <p:cNvSpPr>
            <a:spLocks noGrp="1"/>
          </p:cNvSpPr>
          <p:nvPr>
            <p:ph type="sldNum" sz="quarter" idx="12"/>
          </p:nvPr>
        </p:nvSpPr>
        <p:spPr/>
        <p:txBody>
          <a:bodyPr/>
          <a:lstStyle/>
          <a:p>
            <a:fld id="{BFB767FC-B55B-49FD-AD0B-C09CB92F421B}" type="slidenum">
              <a:rPr lang="en-US" smtClean="0"/>
              <a:t>‹#›</a:t>
            </a:fld>
            <a:endParaRPr lang="en-US"/>
          </a:p>
        </p:txBody>
      </p:sp>
    </p:spTree>
    <p:extLst>
      <p:ext uri="{BB962C8B-B14F-4D97-AF65-F5344CB8AC3E}">
        <p14:creationId xmlns:p14="http://schemas.microsoft.com/office/powerpoint/2010/main" val="17899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5105-79C3-4FC4-A3A9-79BAD0469E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A9DCE0-F0C6-4885-88DB-D14C111F95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EA0F12-32E5-4C67-B3F7-2A5043594B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C29F78-4F31-4047-A360-D4CB331BEB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1A63C6-20FF-4FCA-BF0A-880237D15E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2D1120-3A45-4994-A37A-71DB2DAA4D63}"/>
              </a:ext>
            </a:extLst>
          </p:cNvPr>
          <p:cNvSpPr>
            <a:spLocks noGrp="1"/>
          </p:cNvSpPr>
          <p:nvPr>
            <p:ph type="dt" sz="half" idx="10"/>
          </p:nvPr>
        </p:nvSpPr>
        <p:spPr/>
        <p:txBody>
          <a:bodyPr/>
          <a:lstStyle/>
          <a:p>
            <a:fld id="{3FFC848B-5EBB-4A28-9F02-D23E279491BF}" type="datetimeFigureOut">
              <a:rPr lang="en-US" smtClean="0"/>
              <a:t>11/16/2020</a:t>
            </a:fld>
            <a:endParaRPr lang="en-US"/>
          </a:p>
        </p:txBody>
      </p:sp>
      <p:sp>
        <p:nvSpPr>
          <p:cNvPr id="8" name="Footer Placeholder 7">
            <a:extLst>
              <a:ext uri="{FF2B5EF4-FFF2-40B4-BE49-F238E27FC236}">
                <a16:creationId xmlns:a16="http://schemas.microsoft.com/office/drawing/2014/main" id="{CE4D384E-DB64-4911-BAA6-7726AB10DC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6902F6-D09F-43F9-A020-25E0851DDE48}"/>
              </a:ext>
            </a:extLst>
          </p:cNvPr>
          <p:cNvSpPr>
            <a:spLocks noGrp="1"/>
          </p:cNvSpPr>
          <p:nvPr>
            <p:ph type="sldNum" sz="quarter" idx="12"/>
          </p:nvPr>
        </p:nvSpPr>
        <p:spPr/>
        <p:txBody>
          <a:bodyPr/>
          <a:lstStyle/>
          <a:p>
            <a:fld id="{BFB767FC-B55B-49FD-AD0B-C09CB92F421B}" type="slidenum">
              <a:rPr lang="en-US" smtClean="0"/>
              <a:t>‹#›</a:t>
            </a:fld>
            <a:endParaRPr lang="en-US"/>
          </a:p>
        </p:txBody>
      </p:sp>
    </p:spTree>
    <p:extLst>
      <p:ext uri="{BB962C8B-B14F-4D97-AF65-F5344CB8AC3E}">
        <p14:creationId xmlns:p14="http://schemas.microsoft.com/office/powerpoint/2010/main" val="370859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5C07F-9F7C-4359-8066-68A1798202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02B7FB-15F8-4261-AA03-C19328B2FEA4}"/>
              </a:ext>
            </a:extLst>
          </p:cNvPr>
          <p:cNvSpPr>
            <a:spLocks noGrp="1"/>
          </p:cNvSpPr>
          <p:nvPr>
            <p:ph type="dt" sz="half" idx="10"/>
          </p:nvPr>
        </p:nvSpPr>
        <p:spPr/>
        <p:txBody>
          <a:bodyPr/>
          <a:lstStyle/>
          <a:p>
            <a:fld id="{3FFC848B-5EBB-4A28-9F02-D23E279491BF}" type="datetimeFigureOut">
              <a:rPr lang="en-US" smtClean="0"/>
              <a:t>11/16/2020</a:t>
            </a:fld>
            <a:endParaRPr lang="en-US"/>
          </a:p>
        </p:txBody>
      </p:sp>
      <p:sp>
        <p:nvSpPr>
          <p:cNvPr id="4" name="Footer Placeholder 3">
            <a:extLst>
              <a:ext uri="{FF2B5EF4-FFF2-40B4-BE49-F238E27FC236}">
                <a16:creationId xmlns:a16="http://schemas.microsoft.com/office/drawing/2014/main" id="{1272A0F3-B0A8-441C-877F-DFA7548A2A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DE92C2-E806-4D53-9290-0708E70E74F0}"/>
              </a:ext>
            </a:extLst>
          </p:cNvPr>
          <p:cNvSpPr>
            <a:spLocks noGrp="1"/>
          </p:cNvSpPr>
          <p:nvPr>
            <p:ph type="sldNum" sz="quarter" idx="12"/>
          </p:nvPr>
        </p:nvSpPr>
        <p:spPr/>
        <p:txBody>
          <a:bodyPr/>
          <a:lstStyle/>
          <a:p>
            <a:fld id="{BFB767FC-B55B-49FD-AD0B-C09CB92F421B}" type="slidenum">
              <a:rPr lang="en-US" smtClean="0"/>
              <a:t>‹#›</a:t>
            </a:fld>
            <a:endParaRPr lang="en-US"/>
          </a:p>
        </p:txBody>
      </p:sp>
    </p:spTree>
    <p:extLst>
      <p:ext uri="{BB962C8B-B14F-4D97-AF65-F5344CB8AC3E}">
        <p14:creationId xmlns:p14="http://schemas.microsoft.com/office/powerpoint/2010/main" val="1597850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5437E2-F1C8-45FD-A860-0941EF1960E1}"/>
              </a:ext>
            </a:extLst>
          </p:cNvPr>
          <p:cNvSpPr>
            <a:spLocks noGrp="1"/>
          </p:cNvSpPr>
          <p:nvPr>
            <p:ph type="dt" sz="half" idx="10"/>
          </p:nvPr>
        </p:nvSpPr>
        <p:spPr/>
        <p:txBody>
          <a:bodyPr/>
          <a:lstStyle/>
          <a:p>
            <a:fld id="{3FFC848B-5EBB-4A28-9F02-D23E279491BF}" type="datetimeFigureOut">
              <a:rPr lang="en-US" smtClean="0"/>
              <a:t>11/16/2020</a:t>
            </a:fld>
            <a:endParaRPr lang="en-US"/>
          </a:p>
        </p:txBody>
      </p:sp>
      <p:sp>
        <p:nvSpPr>
          <p:cNvPr id="3" name="Footer Placeholder 2">
            <a:extLst>
              <a:ext uri="{FF2B5EF4-FFF2-40B4-BE49-F238E27FC236}">
                <a16:creationId xmlns:a16="http://schemas.microsoft.com/office/drawing/2014/main" id="{549B3DF5-A3E7-47AE-AD20-2D09CB042E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95A855-923C-478A-B95C-E38C09272E09}"/>
              </a:ext>
            </a:extLst>
          </p:cNvPr>
          <p:cNvSpPr>
            <a:spLocks noGrp="1"/>
          </p:cNvSpPr>
          <p:nvPr>
            <p:ph type="sldNum" sz="quarter" idx="12"/>
          </p:nvPr>
        </p:nvSpPr>
        <p:spPr/>
        <p:txBody>
          <a:bodyPr/>
          <a:lstStyle/>
          <a:p>
            <a:fld id="{BFB767FC-B55B-49FD-AD0B-C09CB92F421B}" type="slidenum">
              <a:rPr lang="en-US" smtClean="0"/>
              <a:t>‹#›</a:t>
            </a:fld>
            <a:endParaRPr lang="en-US"/>
          </a:p>
        </p:txBody>
      </p:sp>
    </p:spTree>
    <p:extLst>
      <p:ext uri="{BB962C8B-B14F-4D97-AF65-F5344CB8AC3E}">
        <p14:creationId xmlns:p14="http://schemas.microsoft.com/office/powerpoint/2010/main" val="4777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65BEA-E240-42A5-86AA-2BE4CF11CF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D33602-C20E-445C-BA1E-659D92621F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DBF251-2C7B-43CE-AD23-F86053D9BD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5295F3-8B9E-4A6A-8309-CB0D75012746}"/>
              </a:ext>
            </a:extLst>
          </p:cNvPr>
          <p:cNvSpPr>
            <a:spLocks noGrp="1"/>
          </p:cNvSpPr>
          <p:nvPr>
            <p:ph type="dt" sz="half" idx="10"/>
          </p:nvPr>
        </p:nvSpPr>
        <p:spPr/>
        <p:txBody>
          <a:bodyPr/>
          <a:lstStyle/>
          <a:p>
            <a:fld id="{3FFC848B-5EBB-4A28-9F02-D23E279491BF}" type="datetimeFigureOut">
              <a:rPr lang="en-US" smtClean="0"/>
              <a:t>11/16/2020</a:t>
            </a:fld>
            <a:endParaRPr lang="en-US"/>
          </a:p>
        </p:txBody>
      </p:sp>
      <p:sp>
        <p:nvSpPr>
          <p:cNvPr id="6" name="Footer Placeholder 5">
            <a:extLst>
              <a:ext uri="{FF2B5EF4-FFF2-40B4-BE49-F238E27FC236}">
                <a16:creationId xmlns:a16="http://schemas.microsoft.com/office/drawing/2014/main" id="{C55147B9-8CE4-4ACA-9441-0FDBBA66B1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1380D5-7E7D-4494-9155-FDCF739D96E8}"/>
              </a:ext>
            </a:extLst>
          </p:cNvPr>
          <p:cNvSpPr>
            <a:spLocks noGrp="1"/>
          </p:cNvSpPr>
          <p:nvPr>
            <p:ph type="sldNum" sz="quarter" idx="12"/>
          </p:nvPr>
        </p:nvSpPr>
        <p:spPr/>
        <p:txBody>
          <a:bodyPr/>
          <a:lstStyle/>
          <a:p>
            <a:fld id="{BFB767FC-B55B-49FD-AD0B-C09CB92F421B}" type="slidenum">
              <a:rPr lang="en-US" smtClean="0"/>
              <a:t>‹#›</a:t>
            </a:fld>
            <a:endParaRPr lang="en-US"/>
          </a:p>
        </p:txBody>
      </p:sp>
    </p:spTree>
    <p:extLst>
      <p:ext uri="{BB962C8B-B14F-4D97-AF65-F5344CB8AC3E}">
        <p14:creationId xmlns:p14="http://schemas.microsoft.com/office/powerpoint/2010/main" val="166374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3F17F-1A9E-4935-87F2-EB1102D1D6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1CFA10-A40B-4C17-B792-BEBDAC4D5E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414692-79BD-413D-B93E-EB9F9BCFAE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6A976-CCAB-4019-9EE8-B282E81ED187}"/>
              </a:ext>
            </a:extLst>
          </p:cNvPr>
          <p:cNvSpPr>
            <a:spLocks noGrp="1"/>
          </p:cNvSpPr>
          <p:nvPr>
            <p:ph type="dt" sz="half" idx="10"/>
          </p:nvPr>
        </p:nvSpPr>
        <p:spPr/>
        <p:txBody>
          <a:bodyPr/>
          <a:lstStyle/>
          <a:p>
            <a:fld id="{3FFC848B-5EBB-4A28-9F02-D23E279491BF}" type="datetimeFigureOut">
              <a:rPr lang="en-US" smtClean="0"/>
              <a:t>11/16/2020</a:t>
            </a:fld>
            <a:endParaRPr lang="en-US"/>
          </a:p>
        </p:txBody>
      </p:sp>
      <p:sp>
        <p:nvSpPr>
          <p:cNvPr id="6" name="Footer Placeholder 5">
            <a:extLst>
              <a:ext uri="{FF2B5EF4-FFF2-40B4-BE49-F238E27FC236}">
                <a16:creationId xmlns:a16="http://schemas.microsoft.com/office/drawing/2014/main" id="{3D722C46-DFA3-4095-A7D4-7C1B90898F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C9BB24-E32B-4D2B-8211-3CA9FFEED362}"/>
              </a:ext>
            </a:extLst>
          </p:cNvPr>
          <p:cNvSpPr>
            <a:spLocks noGrp="1"/>
          </p:cNvSpPr>
          <p:nvPr>
            <p:ph type="sldNum" sz="quarter" idx="12"/>
          </p:nvPr>
        </p:nvSpPr>
        <p:spPr/>
        <p:txBody>
          <a:bodyPr/>
          <a:lstStyle/>
          <a:p>
            <a:fld id="{BFB767FC-B55B-49FD-AD0B-C09CB92F421B}" type="slidenum">
              <a:rPr lang="en-US" smtClean="0"/>
              <a:t>‹#›</a:t>
            </a:fld>
            <a:endParaRPr lang="en-US"/>
          </a:p>
        </p:txBody>
      </p:sp>
    </p:spTree>
    <p:extLst>
      <p:ext uri="{BB962C8B-B14F-4D97-AF65-F5344CB8AC3E}">
        <p14:creationId xmlns:p14="http://schemas.microsoft.com/office/powerpoint/2010/main" val="3373289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05AFB1-6577-4ADC-8B6D-47706D532E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4FB1A8-F55B-4220-8770-3CF70080CA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94EB29-7421-4016-B899-CC251A4E0C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C848B-5EBB-4A28-9F02-D23E279491BF}" type="datetimeFigureOut">
              <a:rPr lang="en-US" smtClean="0"/>
              <a:t>11/16/2020</a:t>
            </a:fld>
            <a:endParaRPr lang="en-US"/>
          </a:p>
        </p:txBody>
      </p:sp>
      <p:sp>
        <p:nvSpPr>
          <p:cNvPr id="5" name="Footer Placeholder 4">
            <a:extLst>
              <a:ext uri="{FF2B5EF4-FFF2-40B4-BE49-F238E27FC236}">
                <a16:creationId xmlns:a16="http://schemas.microsoft.com/office/drawing/2014/main" id="{3B4125EB-9725-4537-B923-73639D5524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BA0F2F-9F44-4564-8CE3-CB27C038FD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B767FC-B55B-49FD-AD0B-C09CB92F421B}" type="slidenum">
              <a:rPr lang="en-US" smtClean="0"/>
              <a:t>‹#›</a:t>
            </a:fld>
            <a:endParaRPr lang="en-US"/>
          </a:p>
        </p:txBody>
      </p:sp>
    </p:spTree>
    <p:extLst>
      <p:ext uri="{BB962C8B-B14F-4D97-AF65-F5344CB8AC3E}">
        <p14:creationId xmlns:p14="http://schemas.microsoft.com/office/powerpoint/2010/main" val="206349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3465527"/>
      </p:ext>
    </p:extLst>
  </p:cSld>
  <p:clrMap bg1="lt1" tx1="dk1" bg2="lt2" tx2="dk2" accent1="accent1" accent2="accent2" accent3="accent3" accent4="accent4" accent5="accent5" accent6="accent6" hlink="hlink" folHlink="folHlink"/>
  <p:sldLayoutIdLst>
    <p:sldLayoutId id="2147483662" r:id="rId1"/>
    <p:sldLayoutId id="2147483663" r:id="rId2"/>
  </p:sldLayoutIdLst>
  <p:hf hdr="0" ftr="0" dt="0"/>
  <p:txStyles>
    <p:titleStyle>
      <a:lvl1pPr algn="l" defTabSz="914172" rtl="0" eaLnBrk="1" latinLnBrk="0" hangingPunct="1">
        <a:lnSpc>
          <a:spcPct val="90000"/>
        </a:lnSpc>
        <a:spcBef>
          <a:spcPct val="0"/>
        </a:spcBef>
        <a:buNone/>
        <a:defRPr sz="4399" b="1" i="0" kern="1200">
          <a:solidFill>
            <a:schemeClr val="tx2"/>
          </a:solidFill>
          <a:latin typeface="Poppins" pitchFamily="2" charset="77"/>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b="0" i="0" kern="1200">
          <a:solidFill>
            <a:schemeClr val="tx1"/>
          </a:solidFill>
          <a:latin typeface="Lato Light" panose="020F0502020204030203" pitchFamily="34" charset="0"/>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b="0" i="0" kern="1200">
          <a:solidFill>
            <a:schemeClr val="tx1"/>
          </a:solidFill>
          <a:latin typeface="Lato Light" panose="020F0502020204030203" pitchFamily="34" charset="0"/>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b="0" i="0" kern="1200">
          <a:solidFill>
            <a:schemeClr val="tx1"/>
          </a:solidFill>
          <a:latin typeface="Lato Light" panose="020F0502020204030203" pitchFamily="34" charset="0"/>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b="0" i="0" kern="1200">
          <a:solidFill>
            <a:schemeClr val="tx1"/>
          </a:solidFill>
          <a:latin typeface="Lato Light" panose="020F0502020204030203" pitchFamily="34" charset="0"/>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b="0" i="0" kern="1200">
          <a:solidFill>
            <a:schemeClr val="tx1"/>
          </a:solidFill>
          <a:latin typeface="Lato Light" panose="020F0502020204030203" pitchFamily="34" charset="0"/>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chart" Target="../charts/chart1.xml"/><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4C7EDF8-BF52-4DA6-B164-4BB829CAE752}"/>
              </a:ext>
            </a:extLst>
          </p:cNvPr>
          <p:cNvPicPr>
            <a:picLocks noChangeAspect="1"/>
          </p:cNvPicPr>
          <p:nvPr/>
        </p:nvPicPr>
        <p:blipFill rotWithShape="1">
          <a:blip r:embed="rId2"/>
          <a:srcRect l="18392" r="11226" b="909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B851F0-6927-4F81-9CAB-9C9FFE2C73C1}"/>
              </a:ext>
            </a:extLst>
          </p:cNvPr>
          <p:cNvSpPr>
            <a:spLocks noGrp="1"/>
          </p:cNvSpPr>
          <p:nvPr>
            <p:ph type="ctrTitle"/>
          </p:nvPr>
        </p:nvSpPr>
        <p:spPr>
          <a:xfrm>
            <a:off x="477981" y="1122363"/>
            <a:ext cx="4023360" cy="3204134"/>
          </a:xfrm>
        </p:spPr>
        <p:txBody>
          <a:bodyPr anchor="b">
            <a:normAutofit fontScale="90000"/>
          </a:bodyPr>
          <a:lstStyle/>
          <a:p>
            <a:pPr algn="l"/>
            <a:r>
              <a:rPr lang="en-US" sz="4800" b="1" dirty="0"/>
              <a:t>Working towards an accurate Credit Score Model</a:t>
            </a:r>
            <a:br>
              <a:rPr lang="en-US" sz="4800" dirty="0"/>
            </a:br>
            <a:endParaRPr lang="en-US" sz="4800" dirty="0"/>
          </a:p>
        </p:txBody>
      </p:sp>
      <p:sp>
        <p:nvSpPr>
          <p:cNvPr id="3" name="Subtitle 2">
            <a:extLst>
              <a:ext uri="{FF2B5EF4-FFF2-40B4-BE49-F238E27FC236}">
                <a16:creationId xmlns:a16="http://schemas.microsoft.com/office/drawing/2014/main" id="{436AA1A3-A081-4278-9E43-33264C6DE3E8}"/>
              </a:ext>
            </a:extLst>
          </p:cNvPr>
          <p:cNvSpPr>
            <a:spLocks noGrp="1"/>
          </p:cNvSpPr>
          <p:nvPr>
            <p:ph type="subTitle" idx="1"/>
          </p:nvPr>
        </p:nvSpPr>
        <p:spPr>
          <a:xfrm>
            <a:off x="477980" y="4872922"/>
            <a:ext cx="4023359" cy="1208141"/>
          </a:xfrm>
        </p:spPr>
        <p:txBody>
          <a:bodyPr>
            <a:normAutofit/>
          </a:bodyPr>
          <a:lstStyle/>
          <a:p>
            <a:pPr algn="l"/>
            <a:r>
              <a:rPr lang="es-CR" sz="2000" dirty="0" err="1"/>
              <a:t>Credit</a:t>
            </a:r>
            <a:r>
              <a:rPr lang="es-CR" sz="2000" dirty="0"/>
              <a:t> One </a:t>
            </a:r>
            <a:r>
              <a:rPr lang="en-US" sz="2000" dirty="0"/>
              <a:t>– November 2020</a:t>
            </a:r>
            <a:endParaRPr lang="es-CR" sz="2000" dirty="0"/>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056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F94DB20-2E39-43EE-8BE4-8679DDA9B237}"/>
              </a:ext>
            </a:extLst>
          </p:cNvPr>
          <p:cNvSpPr>
            <a:spLocks noGrp="1"/>
          </p:cNvSpPr>
          <p:nvPr>
            <p:ph type="subTitle" idx="1"/>
          </p:nvPr>
        </p:nvSpPr>
        <p:spPr>
          <a:xfrm>
            <a:off x="5971456" y="2899543"/>
            <a:ext cx="5382344" cy="911117"/>
          </a:xfrm>
        </p:spPr>
        <p:txBody>
          <a:bodyPr>
            <a:normAutofit/>
          </a:bodyPr>
          <a:lstStyle/>
          <a:p>
            <a:pPr algn="l"/>
            <a:endParaRPr lang="en-US" sz="2000"/>
          </a:p>
        </p:txBody>
      </p:sp>
      <p:pic>
        <p:nvPicPr>
          <p:cNvPr id="4098" name="Picture 2" descr="9 Important Ways to Improve Patient Data Security - Paranet Solutions">
            <a:extLst>
              <a:ext uri="{FF2B5EF4-FFF2-40B4-BE49-F238E27FC236}">
                <a16:creationId xmlns:a16="http://schemas.microsoft.com/office/drawing/2014/main" id="{447B98AD-4573-4D41-A2BF-C6251D005A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97" r="14986" b="1"/>
          <a:stretch/>
        </p:blipFill>
        <p:spPr bwMode="auto">
          <a:xfrm>
            <a:off x="20" y="10"/>
            <a:ext cx="5836538" cy="5130404"/>
          </a:xfrm>
          <a:custGeom>
            <a:avLst/>
            <a:gdLst/>
            <a:ahLst/>
            <a:cxnLst/>
            <a:rect l="l" t="t" r="r" b="b"/>
            <a:pathLst>
              <a:path w="5836558" h="5130414">
                <a:moveTo>
                  <a:pt x="0" y="0"/>
                </a:moveTo>
                <a:lnTo>
                  <a:pt x="3460503" y="0"/>
                </a:lnTo>
                <a:lnTo>
                  <a:pt x="5836558" y="5130414"/>
                </a:lnTo>
                <a:lnTo>
                  <a:pt x="0" y="5130414"/>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38E036E-B60C-49EE-8F91-7F47B1A49D95}"/>
              </a:ext>
            </a:extLst>
          </p:cNvPr>
          <p:cNvSpPr>
            <a:spLocks noGrp="1"/>
          </p:cNvSpPr>
          <p:nvPr>
            <p:ph type="ctrTitle"/>
          </p:nvPr>
        </p:nvSpPr>
        <p:spPr>
          <a:xfrm>
            <a:off x="5639189" y="502128"/>
            <a:ext cx="5714611" cy="2390459"/>
          </a:xfrm>
        </p:spPr>
        <p:txBody>
          <a:bodyPr>
            <a:normAutofit/>
          </a:bodyPr>
          <a:lstStyle/>
          <a:p>
            <a:pPr algn="l"/>
            <a:r>
              <a:rPr lang="es-CR" sz="5400" dirty="0"/>
              <a:t>DATA MANAGEMENT</a:t>
            </a:r>
            <a:endParaRPr lang="en-US" sz="5400" dirty="0"/>
          </a:p>
        </p:txBody>
      </p:sp>
      <p:sp>
        <p:nvSpPr>
          <p:cNvPr id="71" name="Freeform: Shape 70">
            <a:extLst>
              <a:ext uri="{FF2B5EF4-FFF2-40B4-BE49-F238E27FC236}">
                <a16:creationId xmlns:a16="http://schemas.microsoft.com/office/drawing/2014/main" id="{49FC0429-1777-4051-AFA1-A3E8593C0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108152" y="5292510"/>
            <a:ext cx="6083848" cy="1565491"/>
          </a:xfrm>
          <a:custGeom>
            <a:avLst/>
            <a:gdLst>
              <a:gd name="connsiteX0" fmla="*/ 0 w 6083848"/>
              <a:gd name="connsiteY0" fmla="*/ 1565491 h 1565491"/>
              <a:gd name="connsiteX1" fmla="*/ 6083848 w 6083848"/>
              <a:gd name="connsiteY1" fmla="*/ 1565491 h 1565491"/>
              <a:gd name="connsiteX2" fmla="*/ 6083848 w 6083848"/>
              <a:gd name="connsiteY2" fmla="*/ 0 h 1565491"/>
              <a:gd name="connsiteX3" fmla="*/ 1692132 w 6083848"/>
              <a:gd name="connsiteY3" fmla="*/ 0 h 1565491"/>
              <a:gd name="connsiteX4" fmla="*/ 1186806 w 6083848"/>
              <a:gd name="connsiteY4" fmla="*/ 0 h 1565491"/>
              <a:gd name="connsiteX5" fmla="*/ 1186070 w 6083848"/>
              <a:gd name="connsiteY5" fmla="*/ 1591 h 1565491"/>
              <a:gd name="connsiteX6" fmla="*/ 724290 w 6083848"/>
              <a:gd name="connsiteY6" fmla="*/ 1591 h 156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3848" h="1565491">
                <a:moveTo>
                  <a:pt x="0" y="1565491"/>
                </a:moveTo>
                <a:lnTo>
                  <a:pt x="6083848" y="1565491"/>
                </a:lnTo>
                <a:lnTo>
                  <a:pt x="6083848" y="0"/>
                </a:lnTo>
                <a:lnTo>
                  <a:pt x="1692132" y="0"/>
                </a:lnTo>
                <a:lnTo>
                  <a:pt x="1186806" y="0"/>
                </a:lnTo>
                <a:lnTo>
                  <a:pt x="1186070" y="1591"/>
                </a:lnTo>
                <a:lnTo>
                  <a:pt x="724290" y="1591"/>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38D3B1B8-B04F-487E-87AF-E6DDAAFBF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292509"/>
            <a:ext cx="6670682" cy="1565491"/>
          </a:xfrm>
          <a:custGeom>
            <a:avLst/>
            <a:gdLst>
              <a:gd name="connsiteX0" fmla="*/ 0 w 6670682"/>
              <a:gd name="connsiteY0" fmla="*/ 1565491 h 1565491"/>
              <a:gd name="connsiteX1" fmla="*/ 526312 w 6670682"/>
              <a:gd name="connsiteY1" fmla="*/ 1565491 h 1565491"/>
              <a:gd name="connsiteX2" fmla="*/ 5419344 w 6670682"/>
              <a:gd name="connsiteY2" fmla="*/ 1565491 h 1565491"/>
              <a:gd name="connsiteX3" fmla="*/ 5945656 w 6670682"/>
              <a:gd name="connsiteY3" fmla="*/ 1565491 h 1565491"/>
              <a:gd name="connsiteX4" fmla="*/ 6670682 w 6670682"/>
              <a:gd name="connsiteY4" fmla="*/ 0 h 1565491"/>
              <a:gd name="connsiteX5" fmla="*/ 6144370 w 6670682"/>
              <a:gd name="connsiteY5" fmla="*/ 0 h 1565491"/>
              <a:gd name="connsiteX6" fmla="*/ 526312 w 6670682"/>
              <a:gd name="connsiteY6" fmla="*/ 0 h 1565491"/>
              <a:gd name="connsiteX7" fmla="*/ 0 w 6670682"/>
              <a:gd name="connsiteY7" fmla="*/ 0 h 156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70682" h="1565491">
                <a:moveTo>
                  <a:pt x="0" y="1565491"/>
                </a:moveTo>
                <a:lnTo>
                  <a:pt x="526312" y="1565491"/>
                </a:lnTo>
                <a:lnTo>
                  <a:pt x="5419344" y="1565491"/>
                </a:lnTo>
                <a:lnTo>
                  <a:pt x="5945656" y="1565491"/>
                </a:lnTo>
                <a:lnTo>
                  <a:pt x="6670682" y="0"/>
                </a:lnTo>
                <a:lnTo>
                  <a:pt x="6144370" y="0"/>
                </a:lnTo>
                <a:lnTo>
                  <a:pt x="526312"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6908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23A37EC-BF83-CF45-9C08-5173CAC69A6D}"/>
              </a:ext>
            </a:extLst>
          </p:cNvPr>
          <p:cNvGrpSpPr/>
          <p:nvPr/>
        </p:nvGrpSpPr>
        <p:grpSpPr>
          <a:xfrm>
            <a:off x="1187618" y="1304925"/>
            <a:ext cx="3578381" cy="5213365"/>
            <a:chOff x="7620667" y="1157883"/>
            <a:chExt cx="7987078" cy="11636421"/>
          </a:xfrm>
        </p:grpSpPr>
        <p:sp>
          <p:nvSpPr>
            <p:cNvPr id="3" name="Freeform 2">
              <a:extLst>
                <a:ext uri="{FF2B5EF4-FFF2-40B4-BE49-F238E27FC236}">
                  <a16:creationId xmlns:a16="http://schemas.microsoft.com/office/drawing/2014/main" id="{A8C1AB92-0FC9-6B40-8B18-CB62EC4423B8}"/>
                </a:ext>
              </a:extLst>
            </p:cNvPr>
            <p:cNvSpPr>
              <a:spLocks noChangeArrowheads="1"/>
            </p:cNvSpPr>
            <p:nvPr/>
          </p:nvSpPr>
          <p:spPr bwMode="auto">
            <a:xfrm>
              <a:off x="8401464" y="8995186"/>
              <a:ext cx="3829913" cy="1842913"/>
            </a:xfrm>
            <a:custGeom>
              <a:avLst/>
              <a:gdLst>
                <a:gd name="connsiteX0" fmla="*/ 3200426 w 3829913"/>
                <a:gd name="connsiteY0" fmla="*/ 121498 h 1842913"/>
                <a:gd name="connsiteX1" fmla="*/ 887911 w 3829913"/>
                <a:gd name="connsiteY1" fmla="*/ 1456974 h 1842913"/>
                <a:gd name="connsiteX2" fmla="*/ 598586 w 3829913"/>
                <a:gd name="connsiteY2" fmla="*/ 1292374 h 1842913"/>
                <a:gd name="connsiteX3" fmla="*/ 597225 w 3829913"/>
                <a:gd name="connsiteY3" fmla="*/ 803328 h 1842913"/>
                <a:gd name="connsiteX4" fmla="*/ 655432 w 3829913"/>
                <a:gd name="connsiteY4" fmla="*/ 785755 h 1842913"/>
                <a:gd name="connsiteX5" fmla="*/ 3138769 w 3829913"/>
                <a:gd name="connsiteY5" fmla="*/ 134634 h 1842913"/>
                <a:gd name="connsiteX6" fmla="*/ 3829913 w 3829913"/>
                <a:gd name="connsiteY6" fmla="*/ 0 h 1842913"/>
                <a:gd name="connsiteX7" fmla="*/ 763424 w 3829913"/>
                <a:gd name="connsiteY7" fmla="*/ 1836337 h 1842913"/>
                <a:gd name="connsiteX8" fmla="*/ 217936 w 3829913"/>
                <a:gd name="connsiteY8" fmla="*/ 917842 h 1842913"/>
                <a:gd name="connsiteX9" fmla="*/ 438398 w 3829913"/>
                <a:gd name="connsiteY9" fmla="*/ 851281 h 1842913"/>
                <a:gd name="connsiteX10" fmla="*/ 439881 w 3829913"/>
                <a:gd name="connsiteY10" fmla="*/ 1384471 h 1842913"/>
                <a:gd name="connsiteX11" fmla="*/ 888564 w 3829913"/>
                <a:gd name="connsiteY11" fmla="*/ 1639862 h 1842913"/>
                <a:gd name="connsiteX12" fmla="*/ 3372321 w 3829913"/>
                <a:gd name="connsiteY12" fmla="*/ 204841 h 1842913"/>
                <a:gd name="connsiteX13" fmla="*/ 3546159 w 3829913"/>
                <a:gd name="connsiteY13" fmla="*/ 64205 h 1842913"/>
                <a:gd name="connsiteX14" fmla="*/ 3559521 w 3829913"/>
                <a:gd name="connsiteY14" fmla="*/ 48144 h 1842913"/>
                <a:gd name="connsiteX15" fmla="*/ 3604256 w 3829913"/>
                <a:gd name="connsiteY15" fmla="*/ 39495 h 1842913"/>
                <a:gd name="connsiteX16" fmla="*/ 3829913 w 3829913"/>
                <a:gd name="connsiteY16" fmla="*/ 0 h 18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29913" h="1842913">
                  <a:moveTo>
                    <a:pt x="3200426" y="121498"/>
                  </a:moveTo>
                  <a:lnTo>
                    <a:pt x="887911" y="1456974"/>
                  </a:lnTo>
                  <a:cubicBezTo>
                    <a:pt x="729207" y="1549071"/>
                    <a:pt x="599239" y="1475916"/>
                    <a:pt x="598586" y="1292374"/>
                  </a:cubicBezTo>
                  <a:lnTo>
                    <a:pt x="597225" y="803328"/>
                  </a:lnTo>
                  <a:lnTo>
                    <a:pt x="655432" y="785755"/>
                  </a:lnTo>
                  <a:cubicBezTo>
                    <a:pt x="1784423" y="450530"/>
                    <a:pt x="2612121" y="249375"/>
                    <a:pt x="3138769" y="134634"/>
                  </a:cubicBezTo>
                  <a:close/>
                  <a:moveTo>
                    <a:pt x="3829913" y="0"/>
                  </a:moveTo>
                  <a:cubicBezTo>
                    <a:pt x="1785804" y="1224007"/>
                    <a:pt x="763424" y="1836337"/>
                    <a:pt x="763424" y="1836337"/>
                  </a:cubicBezTo>
                  <a:cubicBezTo>
                    <a:pt x="122558" y="1934910"/>
                    <a:pt x="-268103" y="892383"/>
                    <a:pt x="217936" y="917842"/>
                  </a:cubicBezTo>
                  <a:lnTo>
                    <a:pt x="438398" y="851281"/>
                  </a:lnTo>
                  <a:lnTo>
                    <a:pt x="439881" y="1384471"/>
                  </a:lnTo>
                  <a:cubicBezTo>
                    <a:pt x="441187" y="1667949"/>
                    <a:pt x="641690" y="1782254"/>
                    <a:pt x="888564" y="1639862"/>
                  </a:cubicBezTo>
                  <a:lnTo>
                    <a:pt x="3372321" y="204841"/>
                  </a:lnTo>
                  <a:cubicBezTo>
                    <a:pt x="3434040" y="169243"/>
                    <a:pt x="3492778" y="120990"/>
                    <a:pt x="3546159" y="64205"/>
                  </a:cubicBezTo>
                  <a:lnTo>
                    <a:pt x="3559521" y="48144"/>
                  </a:lnTo>
                  <a:lnTo>
                    <a:pt x="3604256" y="39495"/>
                  </a:lnTo>
                  <a:cubicBezTo>
                    <a:pt x="3754704" y="11179"/>
                    <a:pt x="3829913" y="0"/>
                    <a:pt x="3829913" y="0"/>
                  </a:cubicBezTo>
                  <a:close/>
                </a:path>
              </a:pathLst>
            </a:custGeom>
            <a:solidFill>
              <a:schemeClr val="bg1">
                <a:lumMod val="95000"/>
              </a:schemeClr>
            </a:solidFill>
            <a:ln>
              <a:noFill/>
            </a:ln>
            <a:effectLst/>
          </p:spPr>
          <p:txBody>
            <a:bodyPr wrap="square" anchor="ctr">
              <a:noAutofit/>
            </a:bodyPr>
            <a:lstStyle/>
            <a:p>
              <a:endParaRPr lang="en-US" sz="3266" dirty="0">
                <a:latin typeface="Lato Light" panose="020F0502020204030203" pitchFamily="34" charset="0"/>
              </a:endParaRPr>
            </a:p>
          </p:txBody>
        </p:sp>
        <p:sp>
          <p:nvSpPr>
            <p:cNvPr id="4" name="Freeform 2">
              <a:extLst>
                <a:ext uri="{FF2B5EF4-FFF2-40B4-BE49-F238E27FC236}">
                  <a16:creationId xmlns:a16="http://schemas.microsoft.com/office/drawing/2014/main" id="{60974665-D42D-5844-8067-962BF1AFBABC}"/>
                </a:ext>
              </a:extLst>
            </p:cNvPr>
            <p:cNvSpPr>
              <a:spLocks noChangeArrowheads="1"/>
            </p:cNvSpPr>
            <p:nvPr/>
          </p:nvSpPr>
          <p:spPr bwMode="auto">
            <a:xfrm>
              <a:off x="11278652" y="11423280"/>
              <a:ext cx="1952845" cy="1371024"/>
            </a:xfrm>
            <a:custGeom>
              <a:avLst/>
              <a:gdLst>
                <a:gd name="T0" fmla="*/ 2538 w 2989"/>
                <a:gd name="T1" fmla="*/ 513 h 2098"/>
                <a:gd name="T2" fmla="*/ 2538 w 2989"/>
                <a:gd name="T3" fmla="*/ 513 h 2098"/>
                <a:gd name="T4" fmla="*/ 2521 w 2989"/>
                <a:gd name="T5" fmla="*/ 1568 h 2098"/>
                <a:gd name="T6" fmla="*/ 2521 w 2989"/>
                <a:gd name="T7" fmla="*/ 1568 h 2098"/>
                <a:gd name="T8" fmla="*/ 1793 w 2989"/>
                <a:gd name="T9" fmla="*/ 1880 h 2098"/>
                <a:gd name="T10" fmla="*/ 1793 w 2989"/>
                <a:gd name="T11" fmla="*/ 1880 h 2098"/>
                <a:gd name="T12" fmla="*/ 587 w 2989"/>
                <a:gd name="T13" fmla="*/ 1852 h 2098"/>
                <a:gd name="T14" fmla="*/ 587 w 2989"/>
                <a:gd name="T15" fmla="*/ 1852 h 2098"/>
                <a:gd name="T16" fmla="*/ 262 w 2989"/>
                <a:gd name="T17" fmla="*/ 898 h 2098"/>
                <a:gd name="T18" fmla="*/ 262 w 2989"/>
                <a:gd name="T19" fmla="*/ 898 h 2098"/>
                <a:gd name="T20" fmla="*/ 2139 w 2989"/>
                <a:gd name="T21" fmla="*/ 179 h 2098"/>
                <a:gd name="T22" fmla="*/ 2139 w 2989"/>
                <a:gd name="T23" fmla="*/ 179 h 2098"/>
                <a:gd name="T24" fmla="*/ 2538 w 2989"/>
                <a:gd name="T25" fmla="*/ 513 h 2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9" h="2098">
                  <a:moveTo>
                    <a:pt x="2538" y="513"/>
                  </a:moveTo>
                  <a:lnTo>
                    <a:pt x="2538" y="513"/>
                  </a:lnTo>
                  <a:cubicBezTo>
                    <a:pt x="2689" y="868"/>
                    <a:pt x="2988" y="870"/>
                    <a:pt x="2521" y="1568"/>
                  </a:cubicBezTo>
                  <a:lnTo>
                    <a:pt x="2521" y="1568"/>
                  </a:lnTo>
                  <a:cubicBezTo>
                    <a:pt x="2357" y="1812"/>
                    <a:pt x="1976" y="1733"/>
                    <a:pt x="1793" y="1880"/>
                  </a:cubicBezTo>
                  <a:lnTo>
                    <a:pt x="1793" y="1880"/>
                  </a:lnTo>
                  <a:cubicBezTo>
                    <a:pt x="1532" y="2088"/>
                    <a:pt x="846" y="2097"/>
                    <a:pt x="587" y="1852"/>
                  </a:cubicBezTo>
                  <a:lnTo>
                    <a:pt x="587" y="1852"/>
                  </a:lnTo>
                  <a:cubicBezTo>
                    <a:pt x="0" y="1299"/>
                    <a:pt x="187" y="1590"/>
                    <a:pt x="262" y="898"/>
                  </a:cubicBezTo>
                  <a:lnTo>
                    <a:pt x="262" y="898"/>
                  </a:lnTo>
                  <a:cubicBezTo>
                    <a:pt x="289" y="653"/>
                    <a:pt x="1728" y="0"/>
                    <a:pt x="2139" y="179"/>
                  </a:cubicBezTo>
                  <a:lnTo>
                    <a:pt x="2139" y="179"/>
                  </a:lnTo>
                  <a:cubicBezTo>
                    <a:pt x="2376" y="281"/>
                    <a:pt x="2572" y="200"/>
                    <a:pt x="2538" y="513"/>
                  </a:cubicBezTo>
                </a:path>
              </a:pathLst>
            </a:custGeom>
            <a:solidFill>
              <a:schemeClr val="bg1">
                <a:lumMod val="95000"/>
              </a:schemeClr>
            </a:solidFill>
            <a:ln>
              <a:noFill/>
            </a:ln>
            <a:effectLst/>
          </p:spPr>
          <p:txBody>
            <a:bodyPr wrap="none" anchor="ctr"/>
            <a:lstStyle/>
            <a:p>
              <a:endParaRPr lang="en-US" sz="3266" dirty="0">
                <a:latin typeface="Lato Light" panose="020F0502020204030203" pitchFamily="34" charset="0"/>
              </a:endParaRPr>
            </a:p>
          </p:txBody>
        </p:sp>
        <p:sp>
          <p:nvSpPr>
            <p:cNvPr id="5" name="Freeform 3">
              <a:extLst>
                <a:ext uri="{FF2B5EF4-FFF2-40B4-BE49-F238E27FC236}">
                  <a16:creationId xmlns:a16="http://schemas.microsoft.com/office/drawing/2014/main" id="{FC3CE4BB-9798-E84E-B0EE-E9158F7EE034}"/>
                </a:ext>
              </a:extLst>
            </p:cNvPr>
            <p:cNvSpPr>
              <a:spLocks noChangeArrowheads="1"/>
            </p:cNvSpPr>
            <p:nvPr/>
          </p:nvSpPr>
          <p:spPr bwMode="auto">
            <a:xfrm>
              <a:off x="8599971" y="1157883"/>
              <a:ext cx="3470763" cy="9507879"/>
            </a:xfrm>
            <a:custGeom>
              <a:avLst/>
              <a:gdLst>
                <a:gd name="T0" fmla="*/ 4972 w 5312"/>
                <a:gd name="T1" fmla="*/ 72 h 14555"/>
                <a:gd name="T2" fmla="*/ 4972 w 5312"/>
                <a:gd name="T3" fmla="*/ 72 h 14555"/>
                <a:gd name="T4" fmla="*/ 4487 w 5312"/>
                <a:gd name="T5" fmla="*/ 121 h 14555"/>
                <a:gd name="T6" fmla="*/ 683 w 5312"/>
                <a:gd name="T7" fmla="*/ 2317 h 14555"/>
                <a:gd name="T8" fmla="*/ 683 w 5312"/>
                <a:gd name="T9" fmla="*/ 2317 h 14555"/>
                <a:gd name="T10" fmla="*/ 1 w 5312"/>
                <a:gd name="T11" fmla="*/ 3498 h 14555"/>
                <a:gd name="T12" fmla="*/ 31 w 5312"/>
                <a:gd name="T13" fmla="*/ 13920 h 14555"/>
                <a:gd name="T14" fmla="*/ 31 w 5312"/>
                <a:gd name="T15" fmla="*/ 13920 h 14555"/>
                <a:gd name="T16" fmla="*/ 231 w 5312"/>
                <a:gd name="T17" fmla="*/ 14358 h 14555"/>
                <a:gd name="T18" fmla="*/ 568 w 5312"/>
                <a:gd name="T19" fmla="*/ 14554 h 14555"/>
                <a:gd name="T20" fmla="*/ 568 w 5312"/>
                <a:gd name="T21" fmla="*/ 14554 h 14555"/>
                <a:gd name="T22" fmla="*/ 368 w 5312"/>
                <a:gd name="T23" fmla="*/ 14116 h 14555"/>
                <a:gd name="T24" fmla="*/ 339 w 5312"/>
                <a:gd name="T25" fmla="*/ 3694 h 14555"/>
                <a:gd name="T26" fmla="*/ 339 w 5312"/>
                <a:gd name="T27" fmla="*/ 3694 h 14555"/>
                <a:gd name="T28" fmla="*/ 1021 w 5312"/>
                <a:gd name="T29" fmla="*/ 2513 h 14555"/>
                <a:gd name="T30" fmla="*/ 4824 w 5312"/>
                <a:gd name="T31" fmla="*/ 317 h 14555"/>
                <a:gd name="T32" fmla="*/ 4824 w 5312"/>
                <a:gd name="T33" fmla="*/ 317 h 14555"/>
                <a:gd name="T34" fmla="*/ 5311 w 5312"/>
                <a:gd name="T35" fmla="*/ 269 h 14555"/>
                <a:gd name="T36" fmla="*/ 4972 w 5312"/>
                <a:gd name="T37" fmla="*/ 72 h 14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12" h="14555">
                  <a:moveTo>
                    <a:pt x="4972" y="72"/>
                  </a:moveTo>
                  <a:lnTo>
                    <a:pt x="4972" y="72"/>
                  </a:lnTo>
                  <a:cubicBezTo>
                    <a:pt x="4848" y="0"/>
                    <a:pt x="4676" y="11"/>
                    <a:pt x="4487" y="121"/>
                  </a:cubicBezTo>
                  <a:lnTo>
                    <a:pt x="683" y="2317"/>
                  </a:lnTo>
                  <a:lnTo>
                    <a:pt x="683" y="2317"/>
                  </a:lnTo>
                  <a:cubicBezTo>
                    <a:pt x="305" y="2535"/>
                    <a:pt x="0" y="3064"/>
                    <a:pt x="1" y="3498"/>
                  </a:cubicBezTo>
                  <a:lnTo>
                    <a:pt x="31" y="13920"/>
                  </a:lnTo>
                  <a:lnTo>
                    <a:pt x="31" y="13920"/>
                  </a:lnTo>
                  <a:cubicBezTo>
                    <a:pt x="31" y="14135"/>
                    <a:pt x="108" y="14287"/>
                    <a:pt x="231" y="14358"/>
                  </a:cubicBezTo>
                  <a:lnTo>
                    <a:pt x="568" y="14554"/>
                  </a:lnTo>
                  <a:lnTo>
                    <a:pt x="568" y="14554"/>
                  </a:lnTo>
                  <a:cubicBezTo>
                    <a:pt x="445" y="14483"/>
                    <a:pt x="369" y="14331"/>
                    <a:pt x="368" y="14116"/>
                  </a:cubicBezTo>
                  <a:lnTo>
                    <a:pt x="339" y="3694"/>
                  </a:lnTo>
                  <a:lnTo>
                    <a:pt x="339" y="3694"/>
                  </a:lnTo>
                  <a:cubicBezTo>
                    <a:pt x="338" y="3260"/>
                    <a:pt x="643" y="2731"/>
                    <a:pt x="1021" y="2513"/>
                  </a:cubicBezTo>
                  <a:lnTo>
                    <a:pt x="4824" y="317"/>
                  </a:lnTo>
                  <a:lnTo>
                    <a:pt x="4824" y="317"/>
                  </a:lnTo>
                  <a:cubicBezTo>
                    <a:pt x="5014" y="207"/>
                    <a:pt x="5186" y="197"/>
                    <a:pt x="5311" y="269"/>
                  </a:cubicBezTo>
                  <a:lnTo>
                    <a:pt x="4972" y="72"/>
                  </a:lnTo>
                </a:path>
              </a:pathLst>
            </a:custGeom>
            <a:solidFill>
              <a:schemeClr val="bg1">
                <a:lumMod val="85000"/>
              </a:schemeClr>
            </a:solidFill>
            <a:ln>
              <a:noFill/>
            </a:ln>
            <a:effectLst/>
          </p:spPr>
          <p:txBody>
            <a:bodyPr wrap="none" anchor="ctr"/>
            <a:lstStyle/>
            <a:p>
              <a:endParaRPr lang="en-US" sz="3266" dirty="0">
                <a:latin typeface="Lato Light" panose="020F0502020204030203" pitchFamily="34" charset="0"/>
              </a:endParaRPr>
            </a:p>
          </p:txBody>
        </p:sp>
        <p:sp>
          <p:nvSpPr>
            <p:cNvPr id="6" name="Freeform 4">
              <a:extLst>
                <a:ext uri="{FF2B5EF4-FFF2-40B4-BE49-F238E27FC236}">
                  <a16:creationId xmlns:a16="http://schemas.microsoft.com/office/drawing/2014/main" id="{C1DB8CBD-4C40-D847-A2C4-C5019EFFBDB7}"/>
                </a:ext>
              </a:extLst>
            </p:cNvPr>
            <p:cNvSpPr>
              <a:spLocks noChangeArrowheads="1"/>
            </p:cNvSpPr>
            <p:nvPr/>
          </p:nvSpPr>
          <p:spPr bwMode="auto">
            <a:xfrm>
              <a:off x="8939846" y="1434392"/>
              <a:ext cx="3145290" cy="9144961"/>
            </a:xfrm>
            <a:custGeom>
              <a:avLst/>
              <a:gdLst>
                <a:gd name="T0" fmla="*/ 4237 w 4816"/>
                <a:gd name="T1" fmla="*/ 141 h 14002"/>
                <a:gd name="T2" fmla="*/ 4237 w 4816"/>
                <a:gd name="T3" fmla="*/ 141 h 14002"/>
                <a:gd name="T4" fmla="*/ 4815 w 4816"/>
                <a:gd name="T5" fmla="*/ 393 h 14002"/>
                <a:gd name="T6" fmla="*/ 4804 w 4816"/>
                <a:gd name="T7" fmla="*/ 10821 h 14002"/>
                <a:gd name="T8" fmla="*/ 4804 w 4816"/>
                <a:gd name="T9" fmla="*/ 10821 h 14002"/>
                <a:gd name="T10" fmla="*/ 4357 w 4816"/>
                <a:gd name="T11" fmla="*/ 11647 h 14002"/>
                <a:gd name="T12" fmla="*/ 497 w 4816"/>
                <a:gd name="T13" fmla="*/ 13860 h 14002"/>
                <a:gd name="T14" fmla="*/ 497 w 4816"/>
                <a:gd name="T15" fmla="*/ 13860 h 14002"/>
                <a:gd name="T16" fmla="*/ 55 w 4816"/>
                <a:gd name="T17" fmla="*/ 13608 h 14002"/>
                <a:gd name="T18" fmla="*/ 1 w 4816"/>
                <a:gd name="T19" fmla="*/ 3099 h 14002"/>
                <a:gd name="T20" fmla="*/ 1 w 4816"/>
                <a:gd name="T21" fmla="*/ 3099 h 14002"/>
                <a:gd name="T22" fmla="*/ 441 w 4816"/>
                <a:gd name="T23" fmla="*/ 2337 h 14002"/>
                <a:gd name="T24" fmla="*/ 1087 w 4816"/>
                <a:gd name="T25" fmla="*/ 1981 h 14002"/>
                <a:gd name="T26" fmla="*/ 1087 w 4816"/>
                <a:gd name="T27" fmla="*/ 1981 h 14002"/>
                <a:gd name="T28" fmla="*/ 1155 w 4816"/>
                <a:gd name="T29" fmla="*/ 2019 h 14002"/>
                <a:gd name="T30" fmla="*/ 1155 w 4816"/>
                <a:gd name="T31" fmla="*/ 2019 h 14002"/>
                <a:gd name="T32" fmla="*/ 1443 w 4816"/>
                <a:gd name="T33" fmla="*/ 2183 h 14002"/>
                <a:gd name="T34" fmla="*/ 3360 w 4816"/>
                <a:gd name="T35" fmla="*/ 1056 h 14002"/>
                <a:gd name="T36" fmla="*/ 3360 w 4816"/>
                <a:gd name="T37" fmla="*/ 1056 h 14002"/>
                <a:gd name="T38" fmla="*/ 3645 w 4816"/>
                <a:gd name="T39" fmla="*/ 562 h 14002"/>
                <a:gd name="T40" fmla="*/ 3645 w 4816"/>
                <a:gd name="T41" fmla="*/ 562 h 14002"/>
                <a:gd name="T42" fmla="*/ 3713 w 4816"/>
                <a:gd name="T43" fmla="*/ 444 h 14002"/>
                <a:gd name="T44" fmla="*/ 4237 w 4816"/>
                <a:gd name="T45" fmla="*/ 141 h 14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16" h="14002">
                  <a:moveTo>
                    <a:pt x="4237" y="141"/>
                  </a:moveTo>
                  <a:lnTo>
                    <a:pt x="4237" y="141"/>
                  </a:lnTo>
                  <a:cubicBezTo>
                    <a:pt x="4481" y="0"/>
                    <a:pt x="4814" y="113"/>
                    <a:pt x="4815" y="393"/>
                  </a:cubicBezTo>
                  <a:lnTo>
                    <a:pt x="4804" y="10821"/>
                  </a:lnTo>
                  <a:lnTo>
                    <a:pt x="4804" y="10821"/>
                  </a:lnTo>
                  <a:cubicBezTo>
                    <a:pt x="4804" y="11102"/>
                    <a:pt x="4601" y="11507"/>
                    <a:pt x="4357" y="11647"/>
                  </a:cubicBezTo>
                  <a:lnTo>
                    <a:pt x="497" y="13860"/>
                  </a:lnTo>
                  <a:lnTo>
                    <a:pt x="497" y="13860"/>
                  </a:lnTo>
                  <a:cubicBezTo>
                    <a:pt x="253" y="14001"/>
                    <a:pt x="55" y="13889"/>
                    <a:pt x="55" y="13608"/>
                  </a:cubicBezTo>
                  <a:lnTo>
                    <a:pt x="1" y="3099"/>
                  </a:lnTo>
                  <a:lnTo>
                    <a:pt x="1" y="3099"/>
                  </a:lnTo>
                  <a:cubicBezTo>
                    <a:pt x="0" y="2819"/>
                    <a:pt x="197" y="2478"/>
                    <a:pt x="441" y="2337"/>
                  </a:cubicBezTo>
                  <a:lnTo>
                    <a:pt x="1087" y="1981"/>
                  </a:lnTo>
                  <a:lnTo>
                    <a:pt x="1087" y="1981"/>
                  </a:lnTo>
                  <a:cubicBezTo>
                    <a:pt x="1125" y="1959"/>
                    <a:pt x="1155" y="1976"/>
                    <a:pt x="1155" y="2019"/>
                  </a:cubicBezTo>
                  <a:lnTo>
                    <a:pt x="1155" y="2019"/>
                  </a:lnTo>
                  <a:cubicBezTo>
                    <a:pt x="1156" y="2202"/>
                    <a:pt x="1284" y="2275"/>
                    <a:pt x="1443" y="2183"/>
                  </a:cubicBezTo>
                  <a:lnTo>
                    <a:pt x="3360" y="1056"/>
                  </a:lnTo>
                  <a:lnTo>
                    <a:pt x="3360" y="1056"/>
                  </a:lnTo>
                  <a:cubicBezTo>
                    <a:pt x="3518" y="965"/>
                    <a:pt x="3646" y="744"/>
                    <a:pt x="3645" y="562"/>
                  </a:cubicBezTo>
                  <a:lnTo>
                    <a:pt x="3645" y="562"/>
                  </a:lnTo>
                  <a:cubicBezTo>
                    <a:pt x="3645" y="518"/>
                    <a:pt x="3676" y="466"/>
                    <a:pt x="3713" y="444"/>
                  </a:cubicBezTo>
                  <a:lnTo>
                    <a:pt x="4237" y="141"/>
                  </a:lnTo>
                </a:path>
              </a:pathLst>
            </a:custGeom>
            <a:solidFill>
              <a:schemeClr val="bg1">
                <a:lumMod val="95000"/>
              </a:schemeClr>
            </a:solidFill>
            <a:ln>
              <a:noFill/>
            </a:ln>
            <a:effectLst/>
          </p:spPr>
          <p:txBody>
            <a:bodyPr wrap="none" anchor="ctr"/>
            <a:lstStyle/>
            <a:p>
              <a:endParaRPr lang="en-US" sz="3266" dirty="0">
                <a:latin typeface="Lato Light" panose="020F0502020204030203" pitchFamily="34" charset="0"/>
              </a:endParaRPr>
            </a:p>
          </p:txBody>
        </p:sp>
        <p:sp>
          <p:nvSpPr>
            <p:cNvPr id="7" name="Freeform 6">
              <a:extLst>
                <a:ext uri="{FF2B5EF4-FFF2-40B4-BE49-F238E27FC236}">
                  <a16:creationId xmlns:a16="http://schemas.microsoft.com/office/drawing/2014/main" id="{7CD174D8-4202-FC48-83B3-89ACD7A47B30}"/>
                </a:ext>
              </a:extLst>
            </p:cNvPr>
            <p:cNvSpPr>
              <a:spLocks noChangeArrowheads="1"/>
            </p:cNvSpPr>
            <p:nvPr/>
          </p:nvSpPr>
          <p:spPr bwMode="auto">
            <a:xfrm>
              <a:off x="9302764" y="2284082"/>
              <a:ext cx="2543306" cy="4144754"/>
            </a:xfrm>
            <a:custGeom>
              <a:avLst/>
              <a:gdLst>
                <a:gd name="T0" fmla="*/ 3892 w 3893"/>
                <a:gd name="T1" fmla="*/ 4103 h 6346"/>
                <a:gd name="T2" fmla="*/ 10 w 3893"/>
                <a:gd name="T3" fmla="*/ 6345 h 6346"/>
                <a:gd name="T4" fmla="*/ 0 w 3893"/>
                <a:gd name="T5" fmla="*/ 2241 h 6346"/>
                <a:gd name="T6" fmla="*/ 3881 w 3893"/>
                <a:gd name="T7" fmla="*/ 0 h 6346"/>
                <a:gd name="T8" fmla="*/ 3892 w 3893"/>
                <a:gd name="T9" fmla="*/ 4103 h 6346"/>
              </a:gdLst>
              <a:ahLst/>
              <a:cxnLst>
                <a:cxn ang="0">
                  <a:pos x="T0" y="T1"/>
                </a:cxn>
                <a:cxn ang="0">
                  <a:pos x="T2" y="T3"/>
                </a:cxn>
                <a:cxn ang="0">
                  <a:pos x="T4" y="T5"/>
                </a:cxn>
                <a:cxn ang="0">
                  <a:pos x="T6" y="T7"/>
                </a:cxn>
                <a:cxn ang="0">
                  <a:pos x="T8" y="T9"/>
                </a:cxn>
              </a:cxnLst>
              <a:rect l="0" t="0" r="r" b="b"/>
              <a:pathLst>
                <a:path w="3893" h="6346">
                  <a:moveTo>
                    <a:pt x="3892" y="4103"/>
                  </a:moveTo>
                  <a:lnTo>
                    <a:pt x="10" y="6345"/>
                  </a:lnTo>
                  <a:lnTo>
                    <a:pt x="0" y="2241"/>
                  </a:lnTo>
                  <a:lnTo>
                    <a:pt x="3881" y="0"/>
                  </a:lnTo>
                  <a:lnTo>
                    <a:pt x="3892" y="4103"/>
                  </a:lnTo>
                </a:path>
              </a:pathLst>
            </a:custGeom>
            <a:solidFill>
              <a:schemeClr val="bg1">
                <a:lumMod val="85000"/>
              </a:schemeClr>
            </a:solidFill>
            <a:ln>
              <a:noFill/>
            </a:ln>
            <a:effectLst/>
          </p:spPr>
          <p:txBody>
            <a:bodyPr wrap="none" anchor="ctr"/>
            <a:lstStyle/>
            <a:p>
              <a:endParaRPr lang="en-US" sz="3266" dirty="0">
                <a:latin typeface="Lato Light" panose="020F0502020204030203" pitchFamily="34" charset="0"/>
              </a:endParaRPr>
            </a:p>
          </p:txBody>
        </p:sp>
        <p:sp>
          <p:nvSpPr>
            <p:cNvPr id="8" name="Freeform 7">
              <a:extLst>
                <a:ext uri="{FF2B5EF4-FFF2-40B4-BE49-F238E27FC236}">
                  <a16:creationId xmlns:a16="http://schemas.microsoft.com/office/drawing/2014/main" id="{DFB6BFBB-18B8-724E-8F60-2437C34A549A}"/>
                </a:ext>
              </a:extLst>
            </p:cNvPr>
            <p:cNvSpPr>
              <a:spLocks noChangeArrowheads="1"/>
            </p:cNvSpPr>
            <p:nvPr/>
          </p:nvSpPr>
          <p:spPr bwMode="auto">
            <a:xfrm>
              <a:off x="9302764" y="2284083"/>
              <a:ext cx="2537546" cy="2042133"/>
            </a:xfrm>
            <a:custGeom>
              <a:avLst/>
              <a:gdLst>
                <a:gd name="T0" fmla="*/ 3881 w 3885"/>
                <a:gd name="T1" fmla="*/ 0 h 3128"/>
                <a:gd name="T2" fmla="*/ 0 w 3885"/>
                <a:gd name="T3" fmla="*/ 2241 h 3128"/>
                <a:gd name="T4" fmla="*/ 2 w 3885"/>
                <a:gd name="T5" fmla="*/ 3127 h 3128"/>
                <a:gd name="T6" fmla="*/ 3884 w 3885"/>
                <a:gd name="T7" fmla="*/ 886 h 3128"/>
                <a:gd name="T8" fmla="*/ 3881 w 3885"/>
                <a:gd name="T9" fmla="*/ 0 h 3128"/>
              </a:gdLst>
              <a:ahLst/>
              <a:cxnLst>
                <a:cxn ang="0">
                  <a:pos x="T0" y="T1"/>
                </a:cxn>
                <a:cxn ang="0">
                  <a:pos x="T2" y="T3"/>
                </a:cxn>
                <a:cxn ang="0">
                  <a:pos x="T4" y="T5"/>
                </a:cxn>
                <a:cxn ang="0">
                  <a:pos x="T6" y="T7"/>
                </a:cxn>
                <a:cxn ang="0">
                  <a:pos x="T8" y="T9"/>
                </a:cxn>
              </a:cxnLst>
              <a:rect l="0" t="0" r="r" b="b"/>
              <a:pathLst>
                <a:path w="3885" h="3128">
                  <a:moveTo>
                    <a:pt x="3881" y="0"/>
                  </a:moveTo>
                  <a:lnTo>
                    <a:pt x="0" y="2241"/>
                  </a:lnTo>
                  <a:lnTo>
                    <a:pt x="2" y="3127"/>
                  </a:lnTo>
                  <a:lnTo>
                    <a:pt x="3884" y="886"/>
                  </a:lnTo>
                  <a:lnTo>
                    <a:pt x="3881" y="0"/>
                  </a:lnTo>
                </a:path>
              </a:pathLst>
            </a:custGeom>
            <a:solidFill>
              <a:schemeClr val="bg1">
                <a:lumMod val="65000"/>
              </a:schemeClr>
            </a:solidFill>
            <a:ln>
              <a:noFill/>
            </a:ln>
            <a:effectLst/>
          </p:spPr>
          <p:txBody>
            <a:bodyPr wrap="none" anchor="ctr"/>
            <a:lstStyle/>
            <a:p>
              <a:endParaRPr lang="en-US" sz="3266" dirty="0">
                <a:latin typeface="Lato Light" panose="020F0502020204030203" pitchFamily="34" charset="0"/>
              </a:endParaRPr>
            </a:p>
          </p:txBody>
        </p:sp>
        <p:sp>
          <p:nvSpPr>
            <p:cNvPr id="9" name="Freeform 8">
              <a:extLst>
                <a:ext uri="{FF2B5EF4-FFF2-40B4-BE49-F238E27FC236}">
                  <a16:creationId xmlns:a16="http://schemas.microsoft.com/office/drawing/2014/main" id="{FD46A9EF-57A2-9243-BB00-C4651D4DEEE1}"/>
                </a:ext>
              </a:extLst>
            </p:cNvPr>
            <p:cNvSpPr>
              <a:spLocks noChangeArrowheads="1"/>
            </p:cNvSpPr>
            <p:nvPr/>
          </p:nvSpPr>
          <p:spPr bwMode="auto">
            <a:xfrm>
              <a:off x="9616717" y="3986338"/>
              <a:ext cx="975769" cy="2015560"/>
            </a:xfrm>
            <a:custGeom>
              <a:avLst/>
              <a:gdLst>
                <a:gd name="connsiteX0" fmla="*/ 975116 w 975769"/>
                <a:gd name="connsiteY0" fmla="*/ 1371024 h 2015560"/>
                <a:gd name="connsiteX1" fmla="*/ 975769 w 975769"/>
                <a:gd name="connsiteY1" fmla="*/ 1453222 h 2015560"/>
                <a:gd name="connsiteX2" fmla="*/ 0 w 975769"/>
                <a:gd name="connsiteY2" fmla="*/ 2015560 h 2015560"/>
                <a:gd name="connsiteX3" fmla="*/ 0 w 975769"/>
                <a:gd name="connsiteY3" fmla="*/ 1933362 h 2015560"/>
                <a:gd name="connsiteX4" fmla="*/ 975116 w 975769"/>
                <a:gd name="connsiteY4" fmla="*/ 1175164 h 2015560"/>
                <a:gd name="connsiteX5" fmla="*/ 975769 w 975769"/>
                <a:gd name="connsiteY5" fmla="*/ 1257362 h 2015560"/>
                <a:gd name="connsiteX6" fmla="*/ 0 w 975769"/>
                <a:gd name="connsiteY6" fmla="*/ 1819700 h 2015560"/>
                <a:gd name="connsiteX7" fmla="*/ 0 w 975769"/>
                <a:gd name="connsiteY7" fmla="*/ 1737502 h 2015560"/>
                <a:gd name="connsiteX8" fmla="*/ 975116 w 975769"/>
                <a:gd name="connsiteY8" fmla="*/ 979303 h 2015560"/>
                <a:gd name="connsiteX9" fmla="*/ 975769 w 975769"/>
                <a:gd name="connsiteY9" fmla="*/ 1062439 h 2015560"/>
                <a:gd name="connsiteX10" fmla="*/ 0 w 975769"/>
                <a:gd name="connsiteY10" fmla="*/ 1626718 h 2015560"/>
                <a:gd name="connsiteX11" fmla="*/ 0 w 975769"/>
                <a:gd name="connsiteY11" fmla="*/ 1544236 h 2015560"/>
                <a:gd name="connsiteX12" fmla="*/ 975116 w 975769"/>
                <a:gd name="connsiteY12" fmla="*/ 783443 h 2015560"/>
                <a:gd name="connsiteX13" fmla="*/ 975769 w 975769"/>
                <a:gd name="connsiteY13" fmla="*/ 866579 h 2015560"/>
                <a:gd name="connsiteX14" fmla="*/ 0 w 975769"/>
                <a:gd name="connsiteY14" fmla="*/ 1430858 h 2015560"/>
                <a:gd name="connsiteX15" fmla="*/ 0 w 975769"/>
                <a:gd name="connsiteY15" fmla="*/ 1347721 h 2015560"/>
                <a:gd name="connsiteX16" fmla="*/ 975116 w 975769"/>
                <a:gd name="connsiteY16" fmla="*/ 587582 h 2015560"/>
                <a:gd name="connsiteX17" fmla="*/ 975769 w 975769"/>
                <a:gd name="connsiteY17" fmla="*/ 670718 h 2015560"/>
                <a:gd name="connsiteX18" fmla="*/ 0 w 975769"/>
                <a:gd name="connsiteY18" fmla="*/ 1234997 h 2015560"/>
                <a:gd name="connsiteX19" fmla="*/ 0 w 975769"/>
                <a:gd name="connsiteY19" fmla="*/ 1152515 h 2015560"/>
                <a:gd name="connsiteX20" fmla="*/ 975116 w 975769"/>
                <a:gd name="connsiteY20" fmla="*/ 391722 h 2015560"/>
                <a:gd name="connsiteX21" fmla="*/ 975769 w 975769"/>
                <a:gd name="connsiteY21" fmla="*/ 474858 h 2015560"/>
                <a:gd name="connsiteX22" fmla="*/ 0 w 975769"/>
                <a:gd name="connsiteY22" fmla="*/ 1039137 h 2015560"/>
                <a:gd name="connsiteX23" fmla="*/ 0 w 975769"/>
                <a:gd name="connsiteY23" fmla="*/ 956000 h 2015560"/>
                <a:gd name="connsiteX24" fmla="*/ 975116 w 975769"/>
                <a:gd name="connsiteY24" fmla="*/ 195861 h 2015560"/>
                <a:gd name="connsiteX25" fmla="*/ 975769 w 975769"/>
                <a:gd name="connsiteY25" fmla="*/ 278059 h 2015560"/>
                <a:gd name="connsiteX26" fmla="*/ 0 w 975769"/>
                <a:gd name="connsiteY26" fmla="*/ 840397 h 2015560"/>
                <a:gd name="connsiteX27" fmla="*/ 0 w 975769"/>
                <a:gd name="connsiteY27" fmla="*/ 758199 h 2015560"/>
                <a:gd name="connsiteX28" fmla="*/ 975116 w 975769"/>
                <a:gd name="connsiteY28" fmla="*/ 0 h 2015560"/>
                <a:gd name="connsiteX29" fmla="*/ 975769 w 975769"/>
                <a:gd name="connsiteY29" fmla="*/ 82482 h 2015560"/>
                <a:gd name="connsiteX30" fmla="*/ 0 w 975769"/>
                <a:gd name="connsiteY30" fmla="*/ 647415 h 2015560"/>
                <a:gd name="connsiteX31" fmla="*/ 0 w 975769"/>
                <a:gd name="connsiteY31" fmla="*/ 564278 h 201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75769" h="2015560">
                  <a:moveTo>
                    <a:pt x="975116" y="1371024"/>
                  </a:moveTo>
                  <a:lnTo>
                    <a:pt x="975769" y="1453222"/>
                  </a:lnTo>
                  <a:lnTo>
                    <a:pt x="0" y="2015560"/>
                  </a:lnTo>
                  <a:lnTo>
                    <a:pt x="0" y="1933362"/>
                  </a:lnTo>
                  <a:close/>
                  <a:moveTo>
                    <a:pt x="975116" y="1175164"/>
                  </a:moveTo>
                  <a:lnTo>
                    <a:pt x="975769" y="1257362"/>
                  </a:lnTo>
                  <a:lnTo>
                    <a:pt x="0" y="1819700"/>
                  </a:lnTo>
                  <a:lnTo>
                    <a:pt x="0" y="1737502"/>
                  </a:lnTo>
                  <a:close/>
                  <a:moveTo>
                    <a:pt x="975116" y="979303"/>
                  </a:moveTo>
                  <a:lnTo>
                    <a:pt x="975769" y="1062439"/>
                  </a:lnTo>
                  <a:lnTo>
                    <a:pt x="0" y="1626718"/>
                  </a:lnTo>
                  <a:lnTo>
                    <a:pt x="0" y="1544236"/>
                  </a:lnTo>
                  <a:close/>
                  <a:moveTo>
                    <a:pt x="975116" y="783443"/>
                  </a:moveTo>
                  <a:lnTo>
                    <a:pt x="975769" y="866579"/>
                  </a:lnTo>
                  <a:lnTo>
                    <a:pt x="0" y="1430858"/>
                  </a:lnTo>
                  <a:lnTo>
                    <a:pt x="0" y="1347721"/>
                  </a:lnTo>
                  <a:close/>
                  <a:moveTo>
                    <a:pt x="975116" y="587582"/>
                  </a:moveTo>
                  <a:lnTo>
                    <a:pt x="975769" y="670718"/>
                  </a:lnTo>
                  <a:lnTo>
                    <a:pt x="0" y="1234997"/>
                  </a:lnTo>
                  <a:lnTo>
                    <a:pt x="0" y="1152515"/>
                  </a:lnTo>
                  <a:close/>
                  <a:moveTo>
                    <a:pt x="975116" y="391722"/>
                  </a:moveTo>
                  <a:lnTo>
                    <a:pt x="975769" y="474858"/>
                  </a:lnTo>
                  <a:lnTo>
                    <a:pt x="0" y="1039137"/>
                  </a:lnTo>
                  <a:lnTo>
                    <a:pt x="0" y="956000"/>
                  </a:lnTo>
                  <a:close/>
                  <a:moveTo>
                    <a:pt x="975116" y="195861"/>
                  </a:moveTo>
                  <a:lnTo>
                    <a:pt x="975769" y="278059"/>
                  </a:lnTo>
                  <a:lnTo>
                    <a:pt x="0" y="840397"/>
                  </a:lnTo>
                  <a:lnTo>
                    <a:pt x="0" y="758199"/>
                  </a:lnTo>
                  <a:close/>
                  <a:moveTo>
                    <a:pt x="975116" y="0"/>
                  </a:moveTo>
                  <a:lnTo>
                    <a:pt x="975769" y="82482"/>
                  </a:lnTo>
                  <a:lnTo>
                    <a:pt x="0" y="647415"/>
                  </a:lnTo>
                  <a:lnTo>
                    <a:pt x="0" y="564278"/>
                  </a:lnTo>
                  <a:close/>
                </a:path>
              </a:pathLst>
            </a:custGeom>
            <a:solidFill>
              <a:schemeClr val="accent1">
                <a:lumMod val="75000"/>
              </a:schemeClr>
            </a:solidFill>
            <a:ln>
              <a:noFill/>
            </a:ln>
            <a:effectLst/>
          </p:spPr>
          <p:txBody>
            <a:bodyPr wrap="square" anchor="ctr">
              <a:noAutofit/>
            </a:bodyPr>
            <a:lstStyle/>
            <a:p>
              <a:endParaRPr lang="en-US" sz="3266" dirty="0">
                <a:latin typeface="Lato Light" panose="020F0502020204030203" pitchFamily="34" charset="0"/>
              </a:endParaRPr>
            </a:p>
          </p:txBody>
        </p:sp>
        <p:sp>
          <p:nvSpPr>
            <p:cNvPr id="10" name="Freeform 16">
              <a:extLst>
                <a:ext uri="{FF2B5EF4-FFF2-40B4-BE49-F238E27FC236}">
                  <a16:creationId xmlns:a16="http://schemas.microsoft.com/office/drawing/2014/main" id="{620B89EC-40A3-8A4C-ACA0-00F55BB591A8}"/>
                </a:ext>
              </a:extLst>
            </p:cNvPr>
            <p:cNvSpPr>
              <a:spLocks noChangeArrowheads="1"/>
            </p:cNvSpPr>
            <p:nvPr/>
          </p:nvSpPr>
          <p:spPr bwMode="auto">
            <a:xfrm>
              <a:off x="10892691" y="3433321"/>
              <a:ext cx="558779" cy="1820351"/>
            </a:xfrm>
            <a:custGeom>
              <a:avLst/>
              <a:gdLst>
                <a:gd name="T0" fmla="*/ 853 w 857"/>
                <a:gd name="T1" fmla="*/ 0 h 2786"/>
                <a:gd name="T2" fmla="*/ 856 w 857"/>
                <a:gd name="T3" fmla="*/ 2293 h 2786"/>
                <a:gd name="T4" fmla="*/ 2 w 857"/>
                <a:gd name="T5" fmla="*/ 2785 h 2786"/>
                <a:gd name="T6" fmla="*/ 0 w 857"/>
                <a:gd name="T7" fmla="*/ 493 h 2786"/>
                <a:gd name="T8" fmla="*/ 853 w 857"/>
                <a:gd name="T9" fmla="*/ 0 h 2786"/>
              </a:gdLst>
              <a:ahLst/>
              <a:cxnLst>
                <a:cxn ang="0">
                  <a:pos x="T0" y="T1"/>
                </a:cxn>
                <a:cxn ang="0">
                  <a:pos x="T2" y="T3"/>
                </a:cxn>
                <a:cxn ang="0">
                  <a:pos x="T4" y="T5"/>
                </a:cxn>
                <a:cxn ang="0">
                  <a:pos x="T6" y="T7"/>
                </a:cxn>
                <a:cxn ang="0">
                  <a:pos x="T8" y="T9"/>
                </a:cxn>
              </a:cxnLst>
              <a:rect l="0" t="0" r="r" b="b"/>
              <a:pathLst>
                <a:path w="857" h="2786">
                  <a:moveTo>
                    <a:pt x="853" y="0"/>
                  </a:moveTo>
                  <a:lnTo>
                    <a:pt x="856" y="2293"/>
                  </a:lnTo>
                  <a:lnTo>
                    <a:pt x="2" y="2785"/>
                  </a:lnTo>
                  <a:lnTo>
                    <a:pt x="0" y="493"/>
                  </a:lnTo>
                  <a:lnTo>
                    <a:pt x="853" y="0"/>
                  </a:lnTo>
                </a:path>
              </a:pathLst>
            </a:custGeom>
            <a:solidFill>
              <a:schemeClr val="bg1"/>
            </a:solidFill>
            <a:ln>
              <a:noFill/>
            </a:ln>
            <a:effectLst/>
          </p:spPr>
          <p:txBody>
            <a:bodyPr wrap="none" anchor="ctr"/>
            <a:lstStyle/>
            <a:p>
              <a:endParaRPr lang="en-US" sz="3266" dirty="0">
                <a:latin typeface="Lato Light" panose="020F0502020204030203" pitchFamily="34" charset="0"/>
              </a:endParaRPr>
            </a:p>
          </p:txBody>
        </p:sp>
        <p:sp>
          <p:nvSpPr>
            <p:cNvPr id="11" name="Freeform 17">
              <a:extLst>
                <a:ext uri="{FF2B5EF4-FFF2-40B4-BE49-F238E27FC236}">
                  <a16:creationId xmlns:a16="http://schemas.microsoft.com/office/drawing/2014/main" id="{93FE46DC-06E5-9C43-8332-366246D28A05}"/>
                </a:ext>
              </a:extLst>
            </p:cNvPr>
            <p:cNvSpPr>
              <a:spLocks noChangeArrowheads="1"/>
            </p:cNvSpPr>
            <p:nvPr/>
          </p:nvSpPr>
          <p:spPr bwMode="auto">
            <a:xfrm>
              <a:off x="11534998" y="2606675"/>
              <a:ext cx="132494" cy="195861"/>
            </a:xfrm>
            <a:custGeom>
              <a:avLst/>
              <a:gdLst>
                <a:gd name="T0" fmla="*/ 101 w 203"/>
                <a:gd name="T1" fmla="*/ 32 h 298"/>
                <a:gd name="T2" fmla="*/ 101 w 203"/>
                <a:gd name="T3" fmla="*/ 32 h 298"/>
                <a:gd name="T4" fmla="*/ 202 w 203"/>
                <a:gd name="T5" fmla="*/ 90 h 298"/>
                <a:gd name="T6" fmla="*/ 202 w 203"/>
                <a:gd name="T7" fmla="*/ 90 h 298"/>
                <a:gd name="T8" fmla="*/ 102 w 203"/>
                <a:gd name="T9" fmla="*/ 264 h 298"/>
                <a:gd name="T10" fmla="*/ 102 w 203"/>
                <a:gd name="T11" fmla="*/ 264 h 298"/>
                <a:gd name="T12" fmla="*/ 0 w 203"/>
                <a:gd name="T13" fmla="*/ 207 h 298"/>
                <a:gd name="T14" fmla="*/ 0 w 203"/>
                <a:gd name="T15" fmla="*/ 207 h 298"/>
                <a:gd name="T16" fmla="*/ 101 w 203"/>
                <a:gd name="T17" fmla="*/ 32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98">
                  <a:moveTo>
                    <a:pt x="101" y="32"/>
                  </a:moveTo>
                  <a:lnTo>
                    <a:pt x="101" y="32"/>
                  </a:lnTo>
                  <a:cubicBezTo>
                    <a:pt x="156" y="0"/>
                    <a:pt x="201" y="26"/>
                    <a:pt x="202" y="90"/>
                  </a:cubicBezTo>
                  <a:lnTo>
                    <a:pt x="202" y="90"/>
                  </a:lnTo>
                  <a:cubicBezTo>
                    <a:pt x="202" y="154"/>
                    <a:pt x="157" y="232"/>
                    <a:pt x="102" y="264"/>
                  </a:cubicBezTo>
                  <a:lnTo>
                    <a:pt x="102" y="264"/>
                  </a:lnTo>
                  <a:cubicBezTo>
                    <a:pt x="46" y="297"/>
                    <a:pt x="1" y="271"/>
                    <a:pt x="0" y="207"/>
                  </a:cubicBezTo>
                  <a:lnTo>
                    <a:pt x="0" y="207"/>
                  </a:lnTo>
                  <a:cubicBezTo>
                    <a:pt x="0" y="143"/>
                    <a:pt x="45" y="65"/>
                    <a:pt x="101" y="32"/>
                  </a:cubicBezTo>
                </a:path>
              </a:pathLst>
            </a:custGeom>
            <a:solidFill>
              <a:schemeClr val="accent2"/>
            </a:solidFill>
            <a:ln>
              <a:noFill/>
            </a:ln>
            <a:effectLst/>
          </p:spPr>
          <p:txBody>
            <a:bodyPr wrap="none" anchor="ctr"/>
            <a:lstStyle/>
            <a:p>
              <a:endParaRPr lang="en-US" sz="3266" dirty="0">
                <a:latin typeface="Lato Light" panose="020F0502020204030203" pitchFamily="34" charset="0"/>
              </a:endParaRPr>
            </a:p>
          </p:txBody>
        </p:sp>
        <p:sp>
          <p:nvSpPr>
            <p:cNvPr id="12" name="Freeform 18">
              <a:extLst>
                <a:ext uri="{FF2B5EF4-FFF2-40B4-BE49-F238E27FC236}">
                  <a16:creationId xmlns:a16="http://schemas.microsoft.com/office/drawing/2014/main" id="{E15754C4-5EB9-0E49-B8B0-94D668B8A4ED}"/>
                </a:ext>
              </a:extLst>
            </p:cNvPr>
            <p:cNvSpPr>
              <a:spLocks noChangeArrowheads="1"/>
            </p:cNvSpPr>
            <p:nvPr/>
          </p:nvSpPr>
          <p:spPr bwMode="auto">
            <a:xfrm>
              <a:off x="11336258" y="2721888"/>
              <a:ext cx="132494" cy="192979"/>
            </a:xfrm>
            <a:custGeom>
              <a:avLst/>
              <a:gdLst>
                <a:gd name="T0" fmla="*/ 101 w 203"/>
                <a:gd name="T1" fmla="*/ 32 h 297"/>
                <a:gd name="T2" fmla="*/ 101 w 203"/>
                <a:gd name="T3" fmla="*/ 32 h 297"/>
                <a:gd name="T4" fmla="*/ 202 w 203"/>
                <a:gd name="T5" fmla="*/ 90 h 297"/>
                <a:gd name="T6" fmla="*/ 202 w 203"/>
                <a:gd name="T7" fmla="*/ 90 h 297"/>
                <a:gd name="T8" fmla="*/ 102 w 203"/>
                <a:gd name="T9" fmla="*/ 264 h 297"/>
                <a:gd name="T10" fmla="*/ 102 w 203"/>
                <a:gd name="T11" fmla="*/ 264 h 297"/>
                <a:gd name="T12" fmla="*/ 0 w 203"/>
                <a:gd name="T13" fmla="*/ 206 h 297"/>
                <a:gd name="T14" fmla="*/ 0 w 203"/>
                <a:gd name="T15" fmla="*/ 206 h 297"/>
                <a:gd name="T16" fmla="*/ 101 w 203"/>
                <a:gd name="T17" fmla="*/ 3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97">
                  <a:moveTo>
                    <a:pt x="101" y="32"/>
                  </a:moveTo>
                  <a:lnTo>
                    <a:pt x="101" y="32"/>
                  </a:lnTo>
                  <a:cubicBezTo>
                    <a:pt x="157" y="0"/>
                    <a:pt x="202" y="26"/>
                    <a:pt x="202" y="90"/>
                  </a:cubicBezTo>
                  <a:lnTo>
                    <a:pt x="202" y="90"/>
                  </a:lnTo>
                  <a:cubicBezTo>
                    <a:pt x="202" y="154"/>
                    <a:pt x="158" y="232"/>
                    <a:pt x="102" y="264"/>
                  </a:cubicBezTo>
                  <a:lnTo>
                    <a:pt x="102" y="264"/>
                  </a:lnTo>
                  <a:cubicBezTo>
                    <a:pt x="46" y="296"/>
                    <a:pt x="0" y="271"/>
                    <a:pt x="0" y="206"/>
                  </a:cubicBezTo>
                  <a:lnTo>
                    <a:pt x="0" y="206"/>
                  </a:lnTo>
                  <a:cubicBezTo>
                    <a:pt x="0" y="142"/>
                    <a:pt x="45" y="64"/>
                    <a:pt x="101" y="32"/>
                  </a:cubicBezTo>
                </a:path>
              </a:pathLst>
            </a:custGeom>
            <a:solidFill>
              <a:schemeClr val="accent3">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13" name="Freeform 19">
              <a:extLst>
                <a:ext uri="{FF2B5EF4-FFF2-40B4-BE49-F238E27FC236}">
                  <a16:creationId xmlns:a16="http://schemas.microsoft.com/office/drawing/2014/main" id="{3822C913-C1AE-CA47-AF6C-DD49DF74DCF5}"/>
                </a:ext>
              </a:extLst>
            </p:cNvPr>
            <p:cNvSpPr>
              <a:spLocks noChangeArrowheads="1"/>
            </p:cNvSpPr>
            <p:nvPr/>
          </p:nvSpPr>
          <p:spPr bwMode="auto">
            <a:xfrm>
              <a:off x="11134637" y="2837099"/>
              <a:ext cx="132494" cy="195861"/>
            </a:xfrm>
            <a:custGeom>
              <a:avLst/>
              <a:gdLst>
                <a:gd name="T0" fmla="*/ 101 w 203"/>
                <a:gd name="T1" fmla="*/ 33 h 298"/>
                <a:gd name="T2" fmla="*/ 101 w 203"/>
                <a:gd name="T3" fmla="*/ 33 h 298"/>
                <a:gd name="T4" fmla="*/ 202 w 203"/>
                <a:gd name="T5" fmla="*/ 90 h 298"/>
                <a:gd name="T6" fmla="*/ 202 w 203"/>
                <a:gd name="T7" fmla="*/ 90 h 298"/>
                <a:gd name="T8" fmla="*/ 101 w 203"/>
                <a:gd name="T9" fmla="*/ 265 h 298"/>
                <a:gd name="T10" fmla="*/ 101 w 203"/>
                <a:gd name="T11" fmla="*/ 265 h 298"/>
                <a:gd name="T12" fmla="*/ 0 w 203"/>
                <a:gd name="T13" fmla="*/ 207 h 298"/>
                <a:gd name="T14" fmla="*/ 0 w 203"/>
                <a:gd name="T15" fmla="*/ 207 h 298"/>
                <a:gd name="T16" fmla="*/ 101 w 203"/>
                <a:gd name="T17" fmla="*/ 3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98">
                  <a:moveTo>
                    <a:pt x="101" y="33"/>
                  </a:moveTo>
                  <a:lnTo>
                    <a:pt x="101" y="33"/>
                  </a:lnTo>
                  <a:cubicBezTo>
                    <a:pt x="157" y="0"/>
                    <a:pt x="202" y="27"/>
                    <a:pt x="202" y="90"/>
                  </a:cubicBezTo>
                  <a:lnTo>
                    <a:pt x="202" y="90"/>
                  </a:lnTo>
                  <a:cubicBezTo>
                    <a:pt x="202" y="154"/>
                    <a:pt x="157" y="233"/>
                    <a:pt x="101" y="265"/>
                  </a:cubicBezTo>
                  <a:lnTo>
                    <a:pt x="101" y="265"/>
                  </a:lnTo>
                  <a:cubicBezTo>
                    <a:pt x="46" y="297"/>
                    <a:pt x="0" y="271"/>
                    <a:pt x="0" y="207"/>
                  </a:cubicBezTo>
                  <a:lnTo>
                    <a:pt x="0" y="207"/>
                  </a:lnTo>
                  <a:cubicBezTo>
                    <a:pt x="0" y="143"/>
                    <a:pt x="45" y="65"/>
                    <a:pt x="101" y="33"/>
                  </a:cubicBezTo>
                </a:path>
              </a:pathLst>
            </a:custGeom>
            <a:solidFill>
              <a:schemeClr val="accent1"/>
            </a:solidFill>
            <a:ln>
              <a:noFill/>
            </a:ln>
            <a:effectLst/>
          </p:spPr>
          <p:txBody>
            <a:bodyPr wrap="none" anchor="ctr"/>
            <a:lstStyle/>
            <a:p>
              <a:endParaRPr lang="en-US" sz="3266" dirty="0">
                <a:latin typeface="Lato Light" panose="020F0502020204030203" pitchFamily="34" charset="0"/>
              </a:endParaRPr>
            </a:p>
          </p:txBody>
        </p:sp>
        <p:sp>
          <p:nvSpPr>
            <p:cNvPr id="14" name="Freeform 20">
              <a:extLst>
                <a:ext uri="{FF2B5EF4-FFF2-40B4-BE49-F238E27FC236}">
                  <a16:creationId xmlns:a16="http://schemas.microsoft.com/office/drawing/2014/main" id="{9E001AEF-D27D-2243-87A1-BD6FB4782204}"/>
                </a:ext>
              </a:extLst>
            </p:cNvPr>
            <p:cNvSpPr>
              <a:spLocks noChangeArrowheads="1"/>
            </p:cNvSpPr>
            <p:nvPr/>
          </p:nvSpPr>
          <p:spPr bwMode="auto">
            <a:xfrm>
              <a:off x="9956591" y="5219109"/>
              <a:ext cx="1901000" cy="2569230"/>
            </a:xfrm>
            <a:custGeom>
              <a:avLst/>
              <a:gdLst>
                <a:gd name="T0" fmla="*/ 0 w 2910"/>
                <a:gd name="T1" fmla="*/ 1677 h 3933"/>
                <a:gd name="T2" fmla="*/ 7 w 2910"/>
                <a:gd name="T3" fmla="*/ 3932 h 3933"/>
                <a:gd name="T4" fmla="*/ 2909 w 2910"/>
                <a:gd name="T5" fmla="*/ 2257 h 3933"/>
                <a:gd name="T6" fmla="*/ 2903 w 2910"/>
                <a:gd name="T7" fmla="*/ 0 h 3933"/>
                <a:gd name="T8" fmla="*/ 0 w 2910"/>
                <a:gd name="T9" fmla="*/ 1677 h 3933"/>
              </a:gdLst>
              <a:ahLst/>
              <a:cxnLst>
                <a:cxn ang="0">
                  <a:pos x="T0" y="T1"/>
                </a:cxn>
                <a:cxn ang="0">
                  <a:pos x="T2" y="T3"/>
                </a:cxn>
                <a:cxn ang="0">
                  <a:pos x="T4" y="T5"/>
                </a:cxn>
                <a:cxn ang="0">
                  <a:pos x="T6" y="T7"/>
                </a:cxn>
                <a:cxn ang="0">
                  <a:pos x="T8" y="T9"/>
                </a:cxn>
              </a:cxnLst>
              <a:rect l="0" t="0" r="r" b="b"/>
              <a:pathLst>
                <a:path w="2910" h="3933">
                  <a:moveTo>
                    <a:pt x="0" y="1677"/>
                  </a:moveTo>
                  <a:lnTo>
                    <a:pt x="7" y="3932"/>
                  </a:lnTo>
                  <a:lnTo>
                    <a:pt x="2909" y="2257"/>
                  </a:lnTo>
                  <a:lnTo>
                    <a:pt x="2903" y="0"/>
                  </a:lnTo>
                  <a:lnTo>
                    <a:pt x="0" y="1677"/>
                  </a:lnTo>
                </a:path>
              </a:pathLst>
            </a:custGeom>
            <a:solidFill>
              <a:schemeClr val="bg1">
                <a:lumMod val="85000"/>
              </a:schemeClr>
            </a:solidFill>
            <a:ln>
              <a:noFill/>
            </a:ln>
            <a:effectLst/>
          </p:spPr>
          <p:txBody>
            <a:bodyPr wrap="none" anchor="ctr"/>
            <a:lstStyle/>
            <a:p>
              <a:endParaRPr lang="en-US" sz="3266" dirty="0">
                <a:latin typeface="Lato Light" panose="020F0502020204030203" pitchFamily="34" charset="0"/>
              </a:endParaRPr>
            </a:p>
          </p:txBody>
        </p:sp>
        <p:sp>
          <p:nvSpPr>
            <p:cNvPr id="15" name="Freeform 21">
              <a:extLst>
                <a:ext uri="{FF2B5EF4-FFF2-40B4-BE49-F238E27FC236}">
                  <a16:creationId xmlns:a16="http://schemas.microsoft.com/office/drawing/2014/main" id="{97BF7641-C320-9848-88B5-72882BCF2015}"/>
                </a:ext>
              </a:extLst>
            </p:cNvPr>
            <p:cNvSpPr>
              <a:spLocks noChangeArrowheads="1"/>
            </p:cNvSpPr>
            <p:nvPr/>
          </p:nvSpPr>
          <p:spPr bwMode="auto">
            <a:xfrm>
              <a:off x="9956593" y="5219110"/>
              <a:ext cx="1898120" cy="1503518"/>
            </a:xfrm>
            <a:custGeom>
              <a:avLst/>
              <a:gdLst>
                <a:gd name="T0" fmla="*/ 2904 w 2905"/>
                <a:gd name="T1" fmla="*/ 627 h 2304"/>
                <a:gd name="T2" fmla="*/ 2 w 2905"/>
                <a:gd name="T3" fmla="*/ 2303 h 2304"/>
                <a:gd name="T4" fmla="*/ 0 w 2905"/>
                <a:gd name="T5" fmla="*/ 1677 h 2304"/>
                <a:gd name="T6" fmla="*/ 2903 w 2905"/>
                <a:gd name="T7" fmla="*/ 0 h 2304"/>
                <a:gd name="T8" fmla="*/ 2904 w 2905"/>
                <a:gd name="T9" fmla="*/ 627 h 2304"/>
              </a:gdLst>
              <a:ahLst/>
              <a:cxnLst>
                <a:cxn ang="0">
                  <a:pos x="T0" y="T1"/>
                </a:cxn>
                <a:cxn ang="0">
                  <a:pos x="T2" y="T3"/>
                </a:cxn>
                <a:cxn ang="0">
                  <a:pos x="T4" y="T5"/>
                </a:cxn>
                <a:cxn ang="0">
                  <a:pos x="T6" y="T7"/>
                </a:cxn>
                <a:cxn ang="0">
                  <a:pos x="T8" y="T9"/>
                </a:cxn>
              </a:cxnLst>
              <a:rect l="0" t="0" r="r" b="b"/>
              <a:pathLst>
                <a:path w="2905" h="2304">
                  <a:moveTo>
                    <a:pt x="2904" y="627"/>
                  </a:moveTo>
                  <a:lnTo>
                    <a:pt x="2" y="2303"/>
                  </a:lnTo>
                  <a:lnTo>
                    <a:pt x="0" y="1677"/>
                  </a:lnTo>
                  <a:lnTo>
                    <a:pt x="2903" y="0"/>
                  </a:lnTo>
                  <a:lnTo>
                    <a:pt x="2904" y="627"/>
                  </a:lnTo>
                </a:path>
              </a:pathLst>
            </a:custGeom>
            <a:solidFill>
              <a:schemeClr val="bg1">
                <a:lumMod val="65000"/>
              </a:schemeClr>
            </a:solidFill>
            <a:ln>
              <a:noFill/>
            </a:ln>
            <a:effectLst/>
          </p:spPr>
          <p:txBody>
            <a:bodyPr wrap="none" anchor="ctr"/>
            <a:lstStyle/>
            <a:p>
              <a:endParaRPr lang="en-US" sz="3266" dirty="0">
                <a:latin typeface="Lato Light" panose="020F0502020204030203" pitchFamily="34" charset="0"/>
              </a:endParaRPr>
            </a:p>
          </p:txBody>
        </p:sp>
        <p:sp>
          <p:nvSpPr>
            <p:cNvPr id="16" name="Freeform 22">
              <a:extLst>
                <a:ext uri="{FF2B5EF4-FFF2-40B4-BE49-F238E27FC236}">
                  <a16:creationId xmlns:a16="http://schemas.microsoft.com/office/drawing/2014/main" id="{4B34470F-D4B5-0E4C-A597-811CA598A0A1}"/>
                </a:ext>
              </a:extLst>
            </p:cNvPr>
            <p:cNvSpPr>
              <a:spLocks noChangeArrowheads="1"/>
            </p:cNvSpPr>
            <p:nvPr/>
          </p:nvSpPr>
          <p:spPr bwMode="auto">
            <a:xfrm>
              <a:off x="11088552" y="5878699"/>
              <a:ext cx="625025" cy="1022506"/>
            </a:xfrm>
            <a:custGeom>
              <a:avLst/>
              <a:gdLst>
                <a:gd name="T0" fmla="*/ 956 w 957"/>
                <a:gd name="T1" fmla="*/ 1011 h 1564"/>
                <a:gd name="T2" fmla="*/ 1 w 957"/>
                <a:gd name="T3" fmla="*/ 1563 h 1564"/>
                <a:gd name="T4" fmla="*/ 0 w 957"/>
                <a:gd name="T5" fmla="*/ 552 h 1564"/>
                <a:gd name="T6" fmla="*/ 955 w 957"/>
                <a:gd name="T7" fmla="*/ 0 h 1564"/>
                <a:gd name="T8" fmla="*/ 956 w 957"/>
                <a:gd name="T9" fmla="*/ 1011 h 1564"/>
              </a:gdLst>
              <a:ahLst/>
              <a:cxnLst>
                <a:cxn ang="0">
                  <a:pos x="T0" y="T1"/>
                </a:cxn>
                <a:cxn ang="0">
                  <a:pos x="T2" y="T3"/>
                </a:cxn>
                <a:cxn ang="0">
                  <a:pos x="T4" y="T5"/>
                </a:cxn>
                <a:cxn ang="0">
                  <a:pos x="T6" y="T7"/>
                </a:cxn>
                <a:cxn ang="0">
                  <a:pos x="T8" y="T9"/>
                </a:cxn>
              </a:cxnLst>
              <a:rect l="0" t="0" r="r" b="b"/>
              <a:pathLst>
                <a:path w="957" h="1564">
                  <a:moveTo>
                    <a:pt x="956" y="1011"/>
                  </a:moveTo>
                  <a:lnTo>
                    <a:pt x="1" y="1563"/>
                  </a:lnTo>
                  <a:lnTo>
                    <a:pt x="0" y="552"/>
                  </a:lnTo>
                  <a:lnTo>
                    <a:pt x="955" y="0"/>
                  </a:lnTo>
                  <a:lnTo>
                    <a:pt x="956" y="1011"/>
                  </a:lnTo>
                </a:path>
              </a:pathLst>
            </a:custGeom>
            <a:solidFill>
              <a:schemeClr val="bg1"/>
            </a:solidFill>
            <a:ln>
              <a:noFill/>
            </a:ln>
            <a:effectLst/>
          </p:spPr>
          <p:txBody>
            <a:bodyPr wrap="none" anchor="ctr"/>
            <a:lstStyle/>
            <a:p>
              <a:endParaRPr lang="en-US" sz="3266" dirty="0">
                <a:latin typeface="Lato Light" panose="020F0502020204030203" pitchFamily="34" charset="0"/>
              </a:endParaRPr>
            </a:p>
          </p:txBody>
        </p:sp>
        <p:sp>
          <p:nvSpPr>
            <p:cNvPr id="17" name="Freeform 16">
              <a:extLst>
                <a:ext uri="{FF2B5EF4-FFF2-40B4-BE49-F238E27FC236}">
                  <a16:creationId xmlns:a16="http://schemas.microsoft.com/office/drawing/2014/main" id="{EE57D162-03B6-8246-BA9E-1A31FEB31448}"/>
                </a:ext>
              </a:extLst>
            </p:cNvPr>
            <p:cNvSpPr>
              <a:spLocks noChangeArrowheads="1"/>
            </p:cNvSpPr>
            <p:nvPr/>
          </p:nvSpPr>
          <p:spPr bwMode="auto">
            <a:xfrm>
              <a:off x="10091969" y="6397154"/>
              <a:ext cx="808711" cy="998811"/>
            </a:xfrm>
            <a:custGeom>
              <a:avLst/>
              <a:gdLst>
                <a:gd name="connsiteX0" fmla="*/ 808711 w 808711"/>
                <a:gd name="connsiteY0" fmla="*/ 463728 h 998811"/>
                <a:gd name="connsiteX1" fmla="*/ 808711 w 808711"/>
                <a:gd name="connsiteY1" fmla="*/ 531675 h 998811"/>
                <a:gd name="connsiteX2" fmla="*/ 0 w 808711"/>
                <a:gd name="connsiteY2" fmla="*/ 998811 h 998811"/>
                <a:gd name="connsiteX3" fmla="*/ 0 w 808711"/>
                <a:gd name="connsiteY3" fmla="*/ 930211 h 998811"/>
                <a:gd name="connsiteX4" fmla="*/ 808711 w 808711"/>
                <a:gd name="connsiteY4" fmla="*/ 308192 h 998811"/>
                <a:gd name="connsiteX5" fmla="*/ 808711 w 808711"/>
                <a:gd name="connsiteY5" fmla="*/ 376793 h 998811"/>
                <a:gd name="connsiteX6" fmla="*/ 0 w 808711"/>
                <a:gd name="connsiteY6" fmla="*/ 843275 h 998811"/>
                <a:gd name="connsiteX7" fmla="*/ 0 w 808711"/>
                <a:gd name="connsiteY7" fmla="*/ 774675 h 998811"/>
                <a:gd name="connsiteX8" fmla="*/ 808711 w 808711"/>
                <a:gd name="connsiteY8" fmla="*/ 152656 h 998811"/>
                <a:gd name="connsiteX9" fmla="*/ 808711 w 808711"/>
                <a:gd name="connsiteY9" fmla="*/ 220603 h 998811"/>
                <a:gd name="connsiteX10" fmla="*/ 0 w 808711"/>
                <a:gd name="connsiteY10" fmla="*/ 687739 h 998811"/>
                <a:gd name="connsiteX11" fmla="*/ 0 w 808711"/>
                <a:gd name="connsiteY11" fmla="*/ 619139 h 998811"/>
                <a:gd name="connsiteX12" fmla="*/ 808711 w 808711"/>
                <a:gd name="connsiteY12" fmla="*/ 0 h 998811"/>
                <a:gd name="connsiteX13" fmla="*/ 808711 w 808711"/>
                <a:gd name="connsiteY13" fmla="*/ 68517 h 998811"/>
                <a:gd name="connsiteX14" fmla="*/ 0 w 808711"/>
                <a:gd name="connsiteY14" fmla="*/ 535084 h 998811"/>
                <a:gd name="connsiteX15" fmla="*/ 0 w 808711"/>
                <a:gd name="connsiteY15" fmla="*/ 466567 h 99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8711" h="998811">
                  <a:moveTo>
                    <a:pt x="808711" y="463728"/>
                  </a:moveTo>
                  <a:lnTo>
                    <a:pt x="808711" y="531675"/>
                  </a:lnTo>
                  <a:lnTo>
                    <a:pt x="0" y="998811"/>
                  </a:lnTo>
                  <a:lnTo>
                    <a:pt x="0" y="930211"/>
                  </a:lnTo>
                  <a:close/>
                  <a:moveTo>
                    <a:pt x="808711" y="308192"/>
                  </a:moveTo>
                  <a:lnTo>
                    <a:pt x="808711" y="376793"/>
                  </a:lnTo>
                  <a:lnTo>
                    <a:pt x="0" y="843275"/>
                  </a:lnTo>
                  <a:lnTo>
                    <a:pt x="0" y="774675"/>
                  </a:lnTo>
                  <a:close/>
                  <a:moveTo>
                    <a:pt x="808711" y="152656"/>
                  </a:moveTo>
                  <a:lnTo>
                    <a:pt x="808711" y="220603"/>
                  </a:lnTo>
                  <a:lnTo>
                    <a:pt x="0" y="687739"/>
                  </a:lnTo>
                  <a:lnTo>
                    <a:pt x="0" y="619139"/>
                  </a:lnTo>
                  <a:close/>
                  <a:moveTo>
                    <a:pt x="808711" y="0"/>
                  </a:moveTo>
                  <a:lnTo>
                    <a:pt x="808711" y="68517"/>
                  </a:lnTo>
                  <a:lnTo>
                    <a:pt x="0" y="535084"/>
                  </a:lnTo>
                  <a:lnTo>
                    <a:pt x="0" y="466567"/>
                  </a:lnTo>
                  <a:close/>
                </a:path>
              </a:pathLst>
            </a:custGeom>
            <a:solidFill>
              <a:schemeClr val="accent4">
                <a:lumMod val="75000"/>
              </a:schemeClr>
            </a:solidFill>
            <a:ln>
              <a:noFill/>
            </a:ln>
            <a:effectLst/>
          </p:spPr>
          <p:txBody>
            <a:bodyPr wrap="square" anchor="ctr">
              <a:noAutofit/>
            </a:bodyPr>
            <a:lstStyle/>
            <a:p>
              <a:endParaRPr lang="en-US" sz="3266" dirty="0">
                <a:latin typeface="Lato Light" panose="020F0502020204030203" pitchFamily="34" charset="0"/>
              </a:endParaRPr>
            </a:p>
          </p:txBody>
        </p:sp>
        <p:sp>
          <p:nvSpPr>
            <p:cNvPr id="18" name="Freeform 27">
              <a:extLst>
                <a:ext uri="{FF2B5EF4-FFF2-40B4-BE49-F238E27FC236}">
                  <a16:creationId xmlns:a16="http://schemas.microsoft.com/office/drawing/2014/main" id="{91C3E520-6F5D-F34C-B387-32C577B8E2B7}"/>
                </a:ext>
              </a:extLst>
            </p:cNvPr>
            <p:cNvSpPr>
              <a:spLocks noChangeArrowheads="1"/>
            </p:cNvSpPr>
            <p:nvPr/>
          </p:nvSpPr>
          <p:spPr bwMode="auto">
            <a:xfrm>
              <a:off x="9250919" y="8001482"/>
              <a:ext cx="797843" cy="1034029"/>
            </a:xfrm>
            <a:custGeom>
              <a:avLst/>
              <a:gdLst>
                <a:gd name="T0" fmla="*/ 964 w 1223"/>
                <a:gd name="T1" fmla="*/ 59 h 1585"/>
                <a:gd name="T2" fmla="*/ 964 w 1223"/>
                <a:gd name="T3" fmla="*/ 59 h 1585"/>
                <a:gd name="T4" fmla="*/ 563 w 1223"/>
                <a:gd name="T5" fmla="*/ 99 h 1585"/>
                <a:gd name="T6" fmla="*/ 563 w 1223"/>
                <a:gd name="T7" fmla="*/ 99 h 1585"/>
                <a:gd name="T8" fmla="*/ 1 w 1223"/>
                <a:gd name="T9" fmla="*/ 1072 h 1585"/>
                <a:gd name="T10" fmla="*/ 1 w 1223"/>
                <a:gd name="T11" fmla="*/ 1072 h 1585"/>
                <a:gd name="T12" fmla="*/ 165 w 1223"/>
                <a:gd name="T13" fmla="*/ 1434 h 1585"/>
                <a:gd name="T14" fmla="*/ 430 w 1223"/>
                <a:gd name="T15" fmla="*/ 1584 h 1585"/>
                <a:gd name="T16" fmla="*/ 430 w 1223"/>
                <a:gd name="T17" fmla="*/ 1584 h 1585"/>
                <a:gd name="T18" fmla="*/ 259 w 1223"/>
                <a:gd name="T19" fmla="*/ 1222 h 1585"/>
                <a:gd name="T20" fmla="*/ 259 w 1223"/>
                <a:gd name="T21" fmla="*/ 1222 h 1585"/>
                <a:gd name="T22" fmla="*/ 821 w 1223"/>
                <a:gd name="T23" fmla="*/ 249 h 1585"/>
                <a:gd name="T24" fmla="*/ 821 w 1223"/>
                <a:gd name="T25" fmla="*/ 249 h 1585"/>
                <a:gd name="T26" fmla="*/ 1222 w 1223"/>
                <a:gd name="T27" fmla="*/ 210 h 1585"/>
                <a:gd name="T28" fmla="*/ 964 w 1223"/>
                <a:gd name="T29" fmla="*/ 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3" h="1585">
                  <a:moveTo>
                    <a:pt x="964" y="59"/>
                  </a:moveTo>
                  <a:lnTo>
                    <a:pt x="964" y="59"/>
                  </a:lnTo>
                  <a:cubicBezTo>
                    <a:pt x="862" y="0"/>
                    <a:pt x="720" y="8"/>
                    <a:pt x="563" y="99"/>
                  </a:cubicBezTo>
                  <a:lnTo>
                    <a:pt x="563" y="99"/>
                  </a:lnTo>
                  <a:cubicBezTo>
                    <a:pt x="252" y="278"/>
                    <a:pt x="0" y="714"/>
                    <a:pt x="1" y="1072"/>
                  </a:cubicBezTo>
                  <a:lnTo>
                    <a:pt x="1" y="1072"/>
                  </a:lnTo>
                  <a:cubicBezTo>
                    <a:pt x="1" y="1250"/>
                    <a:pt x="64" y="1375"/>
                    <a:pt x="165" y="1434"/>
                  </a:cubicBezTo>
                  <a:lnTo>
                    <a:pt x="430" y="1584"/>
                  </a:lnTo>
                  <a:lnTo>
                    <a:pt x="430" y="1584"/>
                  </a:lnTo>
                  <a:cubicBezTo>
                    <a:pt x="329" y="1525"/>
                    <a:pt x="260" y="1400"/>
                    <a:pt x="259" y="1222"/>
                  </a:cubicBezTo>
                  <a:lnTo>
                    <a:pt x="259" y="1222"/>
                  </a:lnTo>
                  <a:cubicBezTo>
                    <a:pt x="259" y="864"/>
                    <a:pt x="510" y="429"/>
                    <a:pt x="821" y="249"/>
                  </a:cubicBezTo>
                  <a:lnTo>
                    <a:pt x="821" y="249"/>
                  </a:lnTo>
                  <a:cubicBezTo>
                    <a:pt x="978" y="159"/>
                    <a:pt x="1120" y="150"/>
                    <a:pt x="1222" y="210"/>
                  </a:cubicBezTo>
                  <a:lnTo>
                    <a:pt x="964" y="59"/>
                  </a:lnTo>
                </a:path>
              </a:pathLst>
            </a:custGeom>
            <a:solidFill>
              <a:schemeClr val="accent4">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19" name="Freeform 28">
              <a:extLst>
                <a:ext uri="{FF2B5EF4-FFF2-40B4-BE49-F238E27FC236}">
                  <a16:creationId xmlns:a16="http://schemas.microsoft.com/office/drawing/2014/main" id="{57BF869A-291B-E84F-9CDA-7B00E5E6B9DC}"/>
                </a:ext>
              </a:extLst>
            </p:cNvPr>
            <p:cNvSpPr>
              <a:spLocks noChangeArrowheads="1"/>
            </p:cNvSpPr>
            <p:nvPr/>
          </p:nvSpPr>
          <p:spPr bwMode="auto">
            <a:xfrm>
              <a:off x="9412216" y="8041805"/>
              <a:ext cx="737357" cy="1082994"/>
            </a:xfrm>
            <a:custGeom>
              <a:avLst/>
              <a:gdLst>
                <a:gd name="T0" fmla="*/ 563 w 1131"/>
                <a:gd name="T1" fmla="*/ 179 h 1656"/>
                <a:gd name="T2" fmla="*/ 563 w 1131"/>
                <a:gd name="T3" fmla="*/ 179 h 1656"/>
                <a:gd name="T4" fmla="*/ 1128 w 1131"/>
                <a:gd name="T5" fmla="*/ 502 h 1656"/>
                <a:gd name="T6" fmla="*/ 1128 w 1131"/>
                <a:gd name="T7" fmla="*/ 502 h 1656"/>
                <a:gd name="T8" fmla="*/ 567 w 1131"/>
                <a:gd name="T9" fmla="*/ 1475 h 1656"/>
                <a:gd name="T10" fmla="*/ 567 w 1131"/>
                <a:gd name="T11" fmla="*/ 1475 h 1656"/>
                <a:gd name="T12" fmla="*/ 1 w 1131"/>
                <a:gd name="T13" fmla="*/ 1153 h 1656"/>
                <a:gd name="T14" fmla="*/ 1 w 1131"/>
                <a:gd name="T15" fmla="*/ 1153 h 1656"/>
                <a:gd name="T16" fmla="*/ 563 w 1131"/>
                <a:gd name="T17" fmla="*/ 179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1" h="1656">
                  <a:moveTo>
                    <a:pt x="563" y="179"/>
                  </a:moveTo>
                  <a:lnTo>
                    <a:pt x="563" y="179"/>
                  </a:lnTo>
                  <a:cubicBezTo>
                    <a:pt x="874" y="0"/>
                    <a:pt x="1127" y="144"/>
                    <a:pt x="1128" y="502"/>
                  </a:cubicBezTo>
                  <a:lnTo>
                    <a:pt x="1128" y="502"/>
                  </a:lnTo>
                  <a:cubicBezTo>
                    <a:pt x="1130" y="859"/>
                    <a:pt x="878" y="1295"/>
                    <a:pt x="567" y="1475"/>
                  </a:cubicBezTo>
                  <a:lnTo>
                    <a:pt x="567" y="1475"/>
                  </a:lnTo>
                  <a:cubicBezTo>
                    <a:pt x="255" y="1655"/>
                    <a:pt x="2" y="1511"/>
                    <a:pt x="1" y="1153"/>
                  </a:cubicBezTo>
                  <a:lnTo>
                    <a:pt x="1" y="1153"/>
                  </a:lnTo>
                  <a:cubicBezTo>
                    <a:pt x="0" y="795"/>
                    <a:pt x="252" y="360"/>
                    <a:pt x="563" y="179"/>
                  </a:cubicBezTo>
                </a:path>
              </a:pathLst>
            </a:custGeom>
            <a:solidFill>
              <a:schemeClr val="accent4"/>
            </a:solidFill>
            <a:ln>
              <a:noFill/>
            </a:ln>
            <a:effectLst/>
          </p:spPr>
          <p:txBody>
            <a:bodyPr wrap="none" anchor="ctr"/>
            <a:lstStyle/>
            <a:p>
              <a:endParaRPr lang="en-US" sz="3266" dirty="0">
                <a:latin typeface="Lato Light" panose="020F0502020204030203" pitchFamily="34" charset="0"/>
              </a:endParaRPr>
            </a:p>
          </p:txBody>
        </p:sp>
        <p:sp>
          <p:nvSpPr>
            <p:cNvPr id="20" name="Freeform 29">
              <a:extLst>
                <a:ext uri="{FF2B5EF4-FFF2-40B4-BE49-F238E27FC236}">
                  <a16:creationId xmlns:a16="http://schemas.microsoft.com/office/drawing/2014/main" id="{F0011014-B58D-5E42-8BBE-CD46423E40EE}"/>
                </a:ext>
              </a:extLst>
            </p:cNvPr>
            <p:cNvSpPr>
              <a:spLocks noChangeArrowheads="1"/>
            </p:cNvSpPr>
            <p:nvPr/>
          </p:nvSpPr>
          <p:spPr bwMode="auto">
            <a:xfrm>
              <a:off x="9582152" y="8309674"/>
              <a:ext cx="429166" cy="515573"/>
            </a:xfrm>
            <a:custGeom>
              <a:avLst/>
              <a:gdLst>
                <a:gd name="T0" fmla="*/ 476 w 658"/>
                <a:gd name="T1" fmla="*/ 49 h 789"/>
                <a:gd name="T2" fmla="*/ 476 w 658"/>
                <a:gd name="T3" fmla="*/ 49 h 789"/>
                <a:gd name="T4" fmla="*/ 651 w 658"/>
                <a:gd name="T5" fmla="*/ 161 h 789"/>
                <a:gd name="T6" fmla="*/ 651 w 658"/>
                <a:gd name="T7" fmla="*/ 161 h 789"/>
                <a:gd name="T8" fmla="*/ 363 w 658"/>
                <a:gd name="T9" fmla="*/ 748 h 789"/>
                <a:gd name="T10" fmla="*/ 363 w 658"/>
                <a:gd name="T11" fmla="*/ 748 h 789"/>
                <a:gd name="T12" fmla="*/ 330 w 658"/>
                <a:gd name="T13" fmla="*/ 779 h 789"/>
                <a:gd name="T14" fmla="*/ 330 w 658"/>
                <a:gd name="T15" fmla="*/ 779 h 789"/>
                <a:gd name="T16" fmla="*/ 298 w 658"/>
                <a:gd name="T17" fmla="*/ 786 h 789"/>
                <a:gd name="T18" fmla="*/ 298 w 658"/>
                <a:gd name="T19" fmla="*/ 786 h 789"/>
                <a:gd name="T20" fmla="*/ 4 w 658"/>
                <a:gd name="T21" fmla="*/ 537 h 789"/>
                <a:gd name="T22" fmla="*/ 4 w 658"/>
                <a:gd name="T23" fmla="*/ 537 h 789"/>
                <a:gd name="T24" fmla="*/ 177 w 658"/>
                <a:gd name="T25" fmla="*/ 223 h 789"/>
                <a:gd name="T26" fmla="*/ 177 w 658"/>
                <a:gd name="T27" fmla="*/ 223 h 789"/>
                <a:gd name="T28" fmla="*/ 228 w 658"/>
                <a:gd name="T29" fmla="*/ 204 h 789"/>
                <a:gd name="T30" fmla="*/ 228 w 658"/>
                <a:gd name="T31" fmla="*/ 204 h 789"/>
                <a:gd name="T32" fmla="*/ 326 w 658"/>
                <a:gd name="T33" fmla="*/ 235 h 789"/>
                <a:gd name="T34" fmla="*/ 326 w 658"/>
                <a:gd name="T35" fmla="*/ 235 h 789"/>
                <a:gd name="T36" fmla="*/ 424 w 658"/>
                <a:gd name="T37" fmla="*/ 90 h 789"/>
                <a:gd name="T38" fmla="*/ 424 w 658"/>
                <a:gd name="T39" fmla="*/ 90 h 789"/>
                <a:gd name="T40" fmla="*/ 476 w 658"/>
                <a:gd name="T41" fmla="*/ 49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8" h="789">
                  <a:moveTo>
                    <a:pt x="476" y="49"/>
                  </a:moveTo>
                  <a:lnTo>
                    <a:pt x="476" y="49"/>
                  </a:lnTo>
                  <a:cubicBezTo>
                    <a:pt x="561" y="0"/>
                    <a:pt x="644" y="34"/>
                    <a:pt x="651" y="161"/>
                  </a:cubicBezTo>
                  <a:lnTo>
                    <a:pt x="651" y="161"/>
                  </a:lnTo>
                  <a:cubicBezTo>
                    <a:pt x="657" y="303"/>
                    <a:pt x="515" y="531"/>
                    <a:pt x="363" y="748"/>
                  </a:cubicBezTo>
                  <a:lnTo>
                    <a:pt x="363" y="748"/>
                  </a:lnTo>
                  <a:cubicBezTo>
                    <a:pt x="354" y="762"/>
                    <a:pt x="342" y="773"/>
                    <a:pt x="330" y="779"/>
                  </a:cubicBezTo>
                  <a:lnTo>
                    <a:pt x="330" y="779"/>
                  </a:lnTo>
                  <a:cubicBezTo>
                    <a:pt x="319" y="786"/>
                    <a:pt x="308" y="788"/>
                    <a:pt x="298" y="786"/>
                  </a:cubicBezTo>
                  <a:lnTo>
                    <a:pt x="298" y="786"/>
                  </a:lnTo>
                  <a:cubicBezTo>
                    <a:pt x="144" y="749"/>
                    <a:pt x="0" y="686"/>
                    <a:pt x="4" y="537"/>
                  </a:cubicBezTo>
                  <a:lnTo>
                    <a:pt x="4" y="537"/>
                  </a:lnTo>
                  <a:cubicBezTo>
                    <a:pt x="8" y="404"/>
                    <a:pt x="91" y="273"/>
                    <a:pt x="177" y="223"/>
                  </a:cubicBezTo>
                  <a:lnTo>
                    <a:pt x="177" y="223"/>
                  </a:lnTo>
                  <a:cubicBezTo>
                    <a:pt x="194" y="213"/>
                    <a:pt x="211" y="207"/>
                    <a:pt x="228" y="204"/>
                  </a:cubicBezTo>
                  <a:lnTo>
                    <a:pt x="228" y="204"/>
                  </a:lnTo>
                  <a:cubicBezTo>
                    <a:pt x="295" y="193"/>
                    <a:pt x="321" y="228"/>
                    <a:pt x="326" y="235"/>
                  </a:cubicBezTo>
                  <a:lnTo>
                    <a:pt x="326" y="235"/>
                  </a:lnTo>
                  <a:cubicBezTo>
                    <a:pt x="331" y="222"/>
                    <a:pt x="357" y="157"/>
                    <a:pt x="424" y="90"/>
                  </a:cubicBezTo>
                  <a:lnTo>
                    <a:pt x="424" y="90"/>
                  </a:lnTo>
                  <a:cubicBezTo>
                    <a:pt x="441" y="72"/>
                    <a:pt x="459" y="59"/>
                    <a:pt x="476" y="49"/>
                  </a:cubicBezTo>
                </a:path>
              </a:pathLst>
            </a:custGeom>
            <a:solidFill>
              <a:schemeClr val="bg1"/>
            </a:solidFill>
            <a:ln>
              <a:noFill/>
            </a:ln>
            <a:effectLst/>
          </p:spPr>
          <p:txBody>
            <a:bodyPr wrap="none" anchor="ctr"/>
            <a:lstStyle/>
            <a:p>
              <a:endParaRPr lang="en-US" sz="3266" dirty="0">
                <a:latin typeface="Lato Light" panose="020F0502020204030203" pitchFamily="34" charset="0"/>
              </a:endParaRPr>
            </a:p>
          </p:txBody>
        </p:sp>
        <p:sp>
          <p:nvSpPr>
            <p:cNvPr id="21" name="Freeform 30">
              <a:extLst>
                <a:ext uri="{FF2B5EF4-FFF2-40B4-BE49-F238E27FC236}">
                  <a16:creationId xmlns:a16="http://schemas.microsoft.com/office/drawing/2014/main" id="{0FE6B78C-39E5-AA4C-99FF-5EF9643B74C8}"/>
                </a:ext>
              </a:extLst>
            </p:cNvPr>
            <p:cNvSpPr>
              <a:spLocks noChangeArrowheads="1"/>
            </p:cNvSpPr>
            <p:nvPr/>
          </p:nvSpPr>
          <p:spPr bwMode="auto">
            <a:xfrm>
              <a:off x="11339137" y="8021644"/>
              <a:ext cx="175699" cy="334115"/>
            </a:xfrm>
            <a:custGeom>
              <a:avLst/>
              <a:gdLst>
                <a:gd name="T0" fmla="*/ 131 w 269"/>
                <a:gd name="T1" fmla="*/ 510 h 511"/>
                <a:gd name="T2" fmla="*/ 0 w 269"/>
                <a:gd name="T3" fmla="*/ 434 h 511"/>
                <a:gd name="T4" fmla="*/ 0 w 269"/>
                <a:gd name="T5" fmla="*/ 94 h 511"/>
                <a:gd name="T6" fmla="*/ 268 w 269"/>
                <a:gd name="T7" fmla="*/ 0 h 511"/>
                <a:gd name="T8" fmla="*/ 131 w 269"/>
                <a:gd name="T9" fmla="*/ 510 h 511"/>
              </a:gdLst>
              <a:ahLst/>
              <a:cxnLst>
                <a:cxn ang="0">
                  <a:pos x="T0" y="T1"/>
                </a:cxn>
                <a:cxn ang="0">
                  <a:pos x="T2" y="T3"/>
                </a:cxn>
                <a:cxn ang="0">
                  <a:pos x="T4" y="T5"/>
                </a:cxn>
                <a:cxn ang="0">
                  <a:pos x="T6" y="T7"/>
                </a:cxn>
                <a:cxn ang="0">
                  <a:pos x="T8" y="T9"/>
                </a:cxn>
              </a:cxnLst>
              <a:rect l="0" t="0" r="r" b="b"/>
              <a:pathLst>
                <a:path w="269" h="511">
                  <a:moveTo>
                    <a:pt x="131" y="510"/>
                  </a:moveTo>
                  <a:lnTo>
                    <a:pt x="0" y="434"/>
                  </a:lnTo>
                  <a:lnTo>
                    <a:pt x="0" y="94"/>
                  </a:lnTo>
                  <a:lnTo>
                    <a:pt x="268" y="0"/>
                  </a:lnTo>
                  <a:lnTo>
                    <a:pt x="131" y="510"/>
                  </a:lnTo>
                </a:path>
              </a:pathLst>
            </a:custGeom>
            <a:solidFill>
              <a:schemeClr val="accent2">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22" name="Freeform 31">
              <a:extLst>
                <a:ext uri="{FF2B5EF4-FFF2-40B4-BE49-F238E27FC236}">
                  <a16:creationId xmlns:a16="http://schemas.microsoft.com/office/drawing/2014/main" id="{E2AC801D-03DF-CE43-8C99-C764D5454D10}"/>
                </a:ext>
              </a:extLst>
            </p:cNvPr>
            <p:cNvSpPr>
              <a:spLocks noChangeArrowheads="1"/>
            </p:cNvSpPr>
            <p:nvPr/>
          </p:nvSpPr>
          <p:spPr bwMode="auto">
            <a:xfrm>
              <a:off x="10650745" y="7091307"/>
              <a:ext cx="1163642" cy="1310538"/>
            </a:xfrm>
            <a:custGeom>
              <a:avLst/>
              <a:gdLst>
                <a:gd name="T0" fmla="*/ 0 w 1782"/>
                <a:gd name="T1" fmla="*/ 941 h 2006"/>
                <a:gd name="T2" fmla="*/ 0 w 1782"/>
                <a:gd name="T3" fmla="*/ 1790 h 2006"/>
                <a:gd name="T4" fmla="*/ 1 w 1782"/>
                <a:gd name="T5" fmla="*/ 1790 h 2006"/>
                <a:gd name="T6" fmla="*/ 1 w 1782"/>
                <a:gd name="T7" fmla="*/ 1796 h 2006"/>
                <a:gd name="T8" fmla="*/ 1 w 1782"/>
                <a:gd name="T9" fmla="*/ 1796 h 2006"/>
                <a:gd name="T10" fmla="*/ 57 w 1782"/>
                <a:gd name="T11" fmla="*/ 1889 h 2006"/>
                <a:gd name="T12" fmla="*/ 257 w 1782"/>
                <a:gd name="T13" fmla="*/ 2005 h 2006"/>
                <a:gd name="T14" fmla="*/ 263 w 1782"/>
                <a:gd name="T15" fmla="*/ 1826 h 2006"/>
                <a:gd name="T16" fmla="*/ 750 w 1782"/>
                <a:gd name="T17" fmla="*/ 1545 h 2006"/>
                <a:gd name="T18" fmla="*/ 901 w 1782"/>
                <a:gd name="T19" fmla="*/ 1632 h 2006"/>
                <a:gd name="T20" fmla="*/ 908 w 1782"/>
                <a:gd name="T21" fmla="*/ 1454 h 2006"/>
                <a:gd name="T22" fmla="*/ 908 w 1782"/>
                <a:gd name="T23" fmla="*/ 1454 h 2006"/>
                <a:gd name="T24" fmla="*/ 911 w 1782"/>
                <a:gd name="T25" fmla="*/ 1452 h 2006"/>
                <a:gd name="T26" fmla="*/ 1515 w 1782"/>
                <a:gd name="T27" fmla="*/ 1103 h 2006"/>
                <a:gd name="T28" fmla="*/ 1515 w 1782"/>
                <a:gd name="T29" fmla="*/ 1102 h 2006"/>
                <a:gd name="T30" fmla="*/ 1515 w 1782"/>
                <a:gd name="T31" fmla="*/ 1102 h 2006"/>
                <a:gd name="T32" fmla="*/ 1613 w 1782"/>
                <a:gd name="T33" fmla="*/ 948 h 2006"/>
                <a:gd name="T34" fmla="*/ 1613 w 1782"/>
                <a:gd name="T35" fmla="*/ 271 h 2006"/>
                <a:gd name="T36" fmla="*/ 1657 w 1782"/>
                <a:gd name="T37" fmla="*/ 296 h 2006"/>
                <a:gd name="T38" fmla="*/ 1781 w 1782"/>
                <a:gd name="T39" fmla="*/ 146 h 2006"/>
                <a:gd name="T40" fmla="*/ 1575 w 1782"/>
                <a:gd name="T41" fmla="*/ 28 h 2006"/>
                <a:gd name="T42" fmla="*/ 1575 w 1782"/>
                <a:gd name="T43" fmla="*/ 28 h 2006"/>
                <a:gd name="T44" fmla="*/ 1487 w 1782"/>
                <a:gd name="T45" fmla="*/ 8 h 2006"/>
                <a:gd name="T46" fmla="*/ 1487 w 1782"/>
                <a:gd name="T47" fmla="*/ 8 h 2006"/>
                <a:gd name="T48" fmla="*/ 1449 w 1782"/>
                <a:gd name="T49" fmla="*/ 23 h 2006"/>
                <a:gd name="T50" fmla="*/ 1449 w 1782"/>
                <a:gd name="T51" fmla="*/ 21 h 2006"/>
                <a:gd name="T52" fmla="*/ 805 w 1782"/>
                <a:gd name="T53" fmla="*/ 394 h 2006"/>
                <a:gd name="T54" fmla="*/ 805 w 1782"/>
                <a:gd name="T55" fmla="*/ 394 h 2006"/>
                <a:gd name="T56" fmla="*/ 735 w 1782"/>
                <a:gd name="T57" fmla="*/ 434 h 2006"/>
                <a:gd name="T58" fmla="*/ 735 w 1782"/>
                <a:gd name="T59" fmla="*/ 434 h 2006"/>
                <a:gd name="T60" fmla="*/ 711 w 1782"/>
                <a:gd name="T61" fmla="*/ 448 h 2006"/>
                <a:gd name="T62" fmla="*/ 92 w 1782"/>
                <a:gd name="T63" fmla="*/ 806 h 2006"/>
                <a:gd name="T64" fmla="*/ 92 w 1782"/>
                <a:gd name="T65" fmla="*/ 806 h 2006"/>
                <a:gd name="T66" fmla="*/ 1 w 1782"/>
                <a:gd name="T67" fmla="*/ 941 h 2006"/>
                <a:gd name="T68" fmla="*/ 0 w 1782"/>
                <a:gd name="T69" fmla="*/ 941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2" h="2006">
                  <a:moveTo>
                    <a:pt x="0" y="941"/>
                  </a:moveTo>
                  <a:lnTo>
                    <a:pt x="0" y="1790"/>
                  </a:lnTo>
                  <a:lnTo>
                    <a:pt x="1" y="1790"/>
                  </a:lnTo>
                  <a:lnTo>
                    <a:pt x="1" y="1796"/>
                  </a:lnTo>
                  <a:lnTo>
                    <a:pt x="1" y="1796"/>
                  </a:lnTo>
                  <a:cubicBezTo>
                    <a:pt x="3" y="1839"/>
                    <a:pt x="25" y="1873"/>
                    <a:pt x="57" y="1889"/>
                  </a:cubicBezTo>
                  <a:lnTo>
                    <a:pt x="257" y="2005"/>
                  </a:lnTo>
                  <a:lnTo>
                    <a:pt x="263" y="1826"/>
                  </a:lnTo>
                  <a:lnTo>
                    <a:pt x="750" y="1545"/>
                  </a:lnTo>
                  <a:lnTo>
                    <a:pt x="901" y="1632"/>
                  </a:lnTo>
                  <a:lnTo>
                    <a:pt x="908" y="1454"/>
                  </a:lnTo>
                  <a:lnTo>
                    <a:pt x="908" y="1454"/>
                  </a:lnTo>
                  <a:cubicBezTo>
                    <a:pt x="909" y="1453"/>
                    <a:pt x="911" y="1453"/>
                    <a:pt x="911" y="1452"/>
                  </a:cubicBezTo>
                  <a:lnTo>
                    <a:pt x="1515" y="1103"/>
                  </a:lnTo>
                  <a:lnTo>
                    <a:pt x="1515" y="1102"/>
                  </a:lnTo>
                  <a:lnTo>
                    <a:pt x="1515" y="1102"/>
                  </a:lnTo>
                  <a:cubicBezTo>
                    <a:pt x="1576" y="1080"/>
                    <a:pt x="1616" y="1014"/>
                    <a:pt x="1613" y="948"/>
                  </a:cubicBezTo>
                  <a:lnTo>
                    <a:pt x="1613" y="271"/>
                  </a:lnTo>
                  <a:lnTo>
                    <a:pt x="1657" y="296"/>
                  </a:lnTo>
                  <a:lnTo>
                    <a:pt x="1781" y="146"/>
                  </a:lnTo>
                  <a:lnTo>
                    <a:pt x="1575" y="28"/>
                  </a:lnTo>
                  <a:lnTo>
                    <a:pt x="1575" y="28"/>
                  </a:lnTo>
                  <a:cubicBezTo>
                    <a:pt x="1552" y="9"/>
                    <a:pt x="1521" y="0"/>
                    <a:pt x="1487" y="8"/>
                  </a:cubicBezTo>
                  <a:lnTo>
                    <a:pt x="1487" y="8"/>
                  </a:lnTo>
                  <a:cubicBezTo>
                    <a:pt x="1475" y="10"/>
                    <a:pt x="1462" y="16"/>
                    <a:pt x="1449" y="23"/>
                  </a:cubicBezTo>
                  <a:lnTo>
                    <a:pt x="1449" y="21"/>
                  </a:lnTo>
                  <a:lnTo>
                    <a:pt x="805" y="394"/>
                  </a:lnTo>
                  <a:lnTo>
                    <a:pt x="805" y="394"/>
                  </a:lnTo>
                  <a:lnTo>
                    <a:pt x="735" y="434"/>
                  </a:lnTo>
                  <a:lnTo>
                    <a:pt x="735" y="434"/>
                  </a:lnTo>
                  <a:cubicBezTo>
                    <a:pt x="726" y="438"/>
                    <a:pt x="718" y="443"/>
                    <a:pt x="711" y="448"/>
                  </a:cubicBezTo>
                  <a:lnTo>
                    <a:pt x="92" y="806"/>
                  </a:lnTo>
                  <a:lnTo>
                    <a:pt x="92" y="806"/>
                  </a:lnTo>
                  <a:cubicBezTo>
                    <a:pt x="41" y="829"/>
                    <a:pt x="3" y="883"/>
                    <a:pt x="1" y="941"/>
                  </a:cubicBezTo>
                  <a:lnTo>
                    <a:pt x="0" y="941"/>
                  </a:lnTo>
                </a:path>
              </a:pathLst>
            </a:custGeom>
            <a:solidFill>
              <a:schemeClr val="accent2">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23" name="Freeform 22">
              <a:extLst>
                <a:ext uri="{FF2B5EF4-FFF2-40B4-BE49-F238E27FC236}">
                  <a16:creationId xmlns:a16="http://schemas.microsoft.com/office/drawing/2014/main" id="{36530FEF-EAC6-B646-B550-B3CDF6088630}"/>
                </a:ext>
              </a:extLst>
            </p:cNvPr>
            <p:cNvSpPr>
              <a:spLocks noChangeArrowheads="1"/>
            </p:cNvSpPr>
            <p:nvPr/>
          </p:nvSpPr>
          <p:spPr bwMode="auto">
            <a:xfrm>
              <a:off x="10786119" y="7170812"/>
              <a:ext cx="1051582" cy="1237281"/>
            </a:xfrm>
            <a:custGeom>
              <a:avLst/>
              <a:gdLst>
                <a:gd name="connsiteX0" fmla="*/ 970038 w 1051582"/>
                <a:gd name="connsiteY0" fmla="*/ 1638 h 1237281"/>
                <a:gd name="connsiteX1" fmla="*/ 1051582 w 1051582"/>
                <a:gd name="connsiteY1" fmla="*/ 68200 h 1237281"/>
                <a:gd name="connsiteX2" fmla="*/ 1050929 w 1051582"/>
                <a:gd name="connsiteY2" fmla="*/ 79293 h 1237281"/>
                <a:gd name="connsiteX3" fmla="*/ 1050929 w 1051582"/>
                <a:gd name="connsiteY3" fmla="*/ 615704 h 1237281"/>
                <a:gd name="connsiteX4" fmla="*/ 986999 w 1051582"/>
                <a:gd name="connsiteY4" fmla="*/ 716200 h 1237281"/>
                <a:gd name="connsiteX5" fmla="*/ 987652 w 1051582"/>
                <a:gd name="connsiteY5" fmla="*/ 716200 h 1237281"/>
                <a:gd name="connsiteX6" fmla="*/ 851562 w 1051582"/>
                <a:gd name="connsiteY6" fmla="*/ 794862 h 1237281"/>
                <a:gd name="connsiteX7" fmla="*/ 639427 w 1051582"/>
                <a:gd name="connsiteY7" fmla="*/ 1184297 h 1237281"/>
                <a:gd name="connsiteX8" fmla="*/ 639427 w 1051582"/>
                <a:gd name="connsiteY8" fmla="*/ 917478 h 1237281"/>
                <a:gd name="connsiteX9" fmla="*/ 593635 w 1051582"/>
                <a:gd name="connsiteY9" fmla="*/ 943947 h 1237281"/>
                <a:gd name="connsiteX10" fmla="*/ 568846 w 1051582"/>
                <a:gd name="connsiteY10" fmla="*/ 958303 h 1237281"/>
                <a:gd name="connsiteX11" fmla="*/ 567541 w 1051582"/>
                <a:gd name="connsiteY11" fmla="*/ 959608 h 1237281"/>
                <a:gd name="connsiteX12" fmla="*/ 110899 w 1051582"/>
                <a:gd name="connsiteY12" fmla="*/ 1223246 h 1237281"/>
                <a:gd name="connsiteX13" fmla="*/ 82196 w 1051582"/>
                <a:gd name="connsiteY13" fmla="*/ 1235644 h 1237281"/>
                <a:gd name="connsiteX14" fmla="*/ 652 w 1051582"/>
                <a:gd name="connsiteY14" fmla="*/ 1168430 h 1237281"/>
                <a:gd name="connsiteX15" fmla="*/ 0 w 1051582"/>
                <a:gd name="connsiteY15" fmla="*/ 1165167 h 1237281"/>
                <a:gd name="connsiteX16" fmla="*/ 0 w 1051582"/>
                <a:gd name="connsiteY16" fmla="*/ 611136 h 1237281"/>
                <a:gd name="connsiteX17" fmla="*/ 59363 w 1051582"/>
                <a:gd name="connsiteY17" fmla="*/ 523040 h 1237281"/>
                <a:gd name="connsiteX18" fmla="*/ 463166 w 1051582"/>
                <a:gd name="connsiteY18" fmla="*/ 289420 h 1237281"/>
                <a:gd name="connsiteX19" fmla="*/ 478170 w 1051582"/>
                <a:gd name="connsiteY19" fmla="*/ 280937 h 1237281"/>
                <a:gd name="connsiteX20" fmla="*/ 523834 w 1051582"/>
                <a:gd name="connsiteY20" fmla="*/ 254182 h 1237281"/>
                <a:gd name="connsiteX21" fmla="*/ 943945 w 1051582"/>
                <a:gd name="connsiteY21" fmla="*/ 10774 h 1237281"/>
                <a:gd name="connsiteX22" fmla="*/ 943945 w 1051582"/>
                <a:gd name="connsiteY22" fmla="*/ 11426 h 1237281"/>
                <a:gd name="connsiteX23" fmla="*/ 970038 w 1051582"/>
                <a:gd name="connsiteY23" fmla="*/ 1638 h 123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82" h="1237281">
                  <a:moveTo>
                    <a:pt x="970038" y="1638"/>
                  </a:moveTo>
                  <a:cubicBezTo>
                    <a:pt x="1013093" y="-7498"/>
                    <a:pt x="1050277" y="22520"/>
                    <a:pt x="1051582" y="68200"/>
                  </a:cubicBezTo>
                  <a:cubicBezTo>
                    <a:pt x="1051582" y="71463"/>
                    <a:pt x="1051582" y="76030"/>
                    <a:pt x="1050929" y="79293"/>
                  </a:cubicBezTo>
                  <a:lnTo>
                    <a:pt x="1050929" y="615704"/>
                  </a:lnTo>
                  <a:cubicBezTo>
                    <a:pt x="1053539" y="658774"/>
                    <a:pt x="1027445" y="701191"/>
                    <a:pt x="986999" y="716200"/>
                  </a:cubicBezTo>
                  <a:lnTo>
                    <a:pt x="987652" y="716200"/>
                  </a:lnTo>
                  <a:lnTo>
                    <a:pt x="851562" y="794862"/>
                  </a:lnTo>
                  <a:lnTo>
                    <a:pt x="639427" y="1184297"/>
                  </a:lnTo>
                  <a:lnTo>
                    <a:pt x="639427" y="917478"/>
                  </a:lnTo>
                  <a:lnTo>
                    <a:pt x="593635" y="943947"/>
                  </a:lnTo>
                  <a:cubicBezTo>
                    <a:pt x="586459" y="950472"/>
                    <a:pt x="577979" y="955040"/>
                    <a:pt x="568846" y="958303"/>
                  </a:cubicBezTo>
                  <a:lnTo>
                    <a:pt x="567541" y="959608"/>
                  </a:lnTo>
                  <a:lnTo>
                    <a:pt x="110899" y="1223246"/>
                  </a:lnTo>
                  <a:cubicBezTo>
                    <a:pt x="101766" y="1229119"/>
                    <a:pt x="92633" y="1233034"/>
                    <a:pt x="82196" y="1235644"/>
                  </a:cubicBezTo>
                  <a:cubicBezTo>
                    <a:pt x="38488" y="1244780"/>
                    <a:pt x="1957" y="1214762"/>
                    <a:pt x="652" y="1168430"/>
                  </a:cubicBezTo>
                  <a:cubicBezTo>
                    <a:pt x="0" y="1167778"/>
                    <a:pt x="0" y="1166472"/>
                    <a:pt x="0" y="1165167"/>
                  </a:cubicBezTo>
                  <a:lnTo>
                    <a:pt x="0" y="611136"/>
                  </a:lnTo>
                  <a:cubicBezTo>
                    <a:pt x="1305" y="573288"/>
                    <a:pt x="25441" y="537396"/>
                    <a:pt x="59363" y="523040"/>
                  </a:cubicBezTo>
                  <a:lnTo>
                    <a:pt x="463166" y="289420"/>
                  </a:lnTo>
                  <a:cubicBezTo>
                    <a:pt x="467732" y="286157"/>
                    <a:pt x="472951" y="282895"/>
                    <a:pt x="478170" y="280937"/>
                  </a:cubicBezTo>
                  <a:lnTo>
                    <a:pt x="523834" y="254182"/>
                  </a:lnTo>
                  <a:lnTo>
                    <a:pt x="943945" y="10774"/>
                  </a:lnTo>
                  <a:lnTo>
                    <a:pt x="943945" y="11426"/>
                  </a:lnTo>
                  <a:cubicBezTo>
                    <a:pt x="952425" y="6858"/>
                    <a:pt x="960906" y="3595"/>
                    <a:pt x="970038" y="1638"/>
                  </a:cubicBezTo>
                  <a:close/>
                </a:path>
              </a:pathLst>
            </a:custGeom>
            <a:solidFill>
              <a:schemeClr val="accent2"/>
            </a:solidFill>
            <a:ln>
              <a:noFill/>
            </a:ln>
            <a:effectLst/>
          </p:spPr>
          <p:txBody>
            <a:bodyPr wrap="square" anchor="ctr">
              <a:noAutofit/>
            </a:bodyPr>
            <a:lstStyle/>
            <a:p>
              <a:endParaRPr lang="en-US" sz="3266" dirty="0">
                <a:latin typeface="Lato Light" panose="020F0502020204030203" pitchFamily="34" charset="0"/>
              </a:endParaRPr>
            </a:p>
          </p:txBody>
        </p:sp>
        <p:sp>
          <p:nvSpPr>
            <p:cNvPr id="24" name="Freeform 34">
              <a:extLst>
                <a:ext uri="{FF2B5EF4-FFF2-40B4-BE49-F238E27FC236}">
                  <a16:creationId xmlns:a16="http://schemas.microsoft.com/office/drawing/2014/main" id="{835E3603-08BC-7C46-BD6F-8115772E4502}"/>
                </a:ext>
              </a:extLst>
            </p:cNvPr>
            <p:cNvSpPr>
              <a:spLocks noChangeArrowheads="1"/>
            </p:cNvSpPr>
            <p:nvPr/>
          </p:nvSpPr>
          <p:spPr bwMode="auto">
            <a:xfrm>
              <a:off x="10993500" y="7534873"/>
              <a:ext cx="668230" cy="492533"/>
            </a:xfrm>
            <a:custGeom>
              <a:avLst/>
              <a:gdLst>
                <a:gd name="T0" fmla="*/ 518 w 1023"/>
                <a:gd name="T1" fmla="*/ 265 h 755"/>
                <a:gd name="T2" fmla="*/ 518 w 1023"/>
                <a:gd name="T3" fmla="*/ 265 h 755"/>
                <a:gd name="T4" fmla="*/ 634 w 1023"/>
                <a:gd name="T5" fmla="*/ 336 h 755"/>
                <a:gd name="T6" fmla="*/ 634 w 1023"/>
                <a:gd name="T7" fmla="*/ 336 h 755"/>
                <a:gd name="T8" fmla="*/ 518 w 1023"/>
                <a:gd name="T9" fmla="*/ 497 h 755"/>
                <a:gd name="T10" fmla="*/ 518 w 1023"/>
                <a:gd name="T11" fmla="*/ 497 h 755"/>
                <a:gd name="T12" fmla="*/ 402 w 1023"/>
                <a:gd name="T13" fmla="*/ 426 h 755"/>
                <a:gd name="T14" fmla="*/ 402 w 1023"/>
                <a:gd name="T15" fmla="*/ 426 h 755"/>
                <a:gd name="T16" fmla="*/ 518 w 1023"/>
                <a:gd name="T17" fmla="*/ 265 h 755"/>
                <a:gd name="T18" fmla="*/ 908 w 1023"/>
                <a:gd name="T19" fmla="*/ 25 h 755"/>
                <a:gd name="T20" fmla="*/ 908 w 1023"/>
                <a:gd name="T21" fmla="*/ 25 h 755"/>
                <a:gd name="T22" fmla="*/ 1022 w 1023"/>
                <a:gd name="T23" fmla="*/ 95 h 755"/>
                <a:gd name="T24" fmla="*/ 1022 w 1023"/>
                <a:gd name="T25" fmla="*/ 95 h 755"/>
                <a:gd name="T26" fmla="*/ 908 w 1023"/>
                <a:gd name="T27" fmla="*/ 256 h 755"/>
                <a:gd name="T28" fmla="*/ 908 w 1023"/>
                <a:gd name="T29" fmla="*/ 256 h 755"/>
                <a:gd name="T30" fmla="*/ 792 w 1023"/>
                <a:gd name="T31" fmla="*/ 186 h 755"/>
                <a:gd name="T32" fmla="*/ 792 w 1023"/>
                <a:gd name="T33" fmla="*/ 186 h 755"/>
                <a:gd name="T34" fmla="*/ 908 w 1023"/>
                <a:gd name="T35" fmla="*/ 25 h 755"/>
                <a:gd name="T36" fmla="*/ 115 w 1023"/>
                <a:gd name="T37" fmla="*/ 498 h 755"/>
                <a:gd name="T38" fmla="*/ 115 w 1023"/>
                <a:gd name="T39" fmla="*/ 498 h 755"/>
                <a:gd name="T40" fmla="*/ 231 w 1023"/>
                <a:gd name="T41" fmla="*/ 568 h 755"/>
                <a:gd name="T42" fmla="*/ 231 w 1023"/>
                <a:gd name="T43" fmla="*/ 568 h 755"/>
                <a:gd name="T44" fmla="*/ 115 w 1023"/>
                <a:gd name="T45" fmla="*/ 729 h 755"/>
                <a:gd name="T46" fmla="*/ 115 w 1023"/>
                <a:gd name="T47" fmla="*/ 729 h 755"/>
                <a:gd name="T48" fmla="*/ 0 w 1023"/>
                <a:gd name="T49" fmla="*/ 659 h 755"/>
                <a:gd name="T50" fmla="*/ 0 w 1023"/>
                <a:gd name="T51" fmla="*/ 659 h 755"/>
                <a:gd name="T52" fmla="*/ 115 w 1023"/>
                <a:gd name="T53" fmla="*/ 498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3" h="755">
                  <a:moveTo>
                    <a:pt x="518" y="265"/>
                  </a:moveTo>
                  <a:lnTo>
                    <a:pt x="518" y="265"/>
                  </a:lnTo>
                  <a:cubicBezTo>
                    <a:pt x="582" y="241"/>
                    <a:pt x="634" y="272"/>
                    <a:pt x="634" y="336"/>
                  </a:cubicBezTo>
                  <a:lnTo>
                    <a:pt x="634" y="336"/>
                  </a:lnTo>
                  <a:cubicBezTo>
                    <a:pt x="634" y="400"/>
                    <a:pt x="582" y="472"/>
                    <a:pt x="518" y="497"/>
                  </a:cubicBezTo>
                  <a:lnTo>
                    <a:pt x="518" y="497"/>
                  </a:lnTo>
                  <a:cubicBezTo>
                    <a:pt x="454" y="522"/>
                    <a:pt x="402" y="490"/>
                    <a:pt x="402" y="426"/>
                  </a:cubicBezTo>
                  <a:lnTo>
                    <a:pt x="402" y="426"/>
                  </a:lnTo>
                  <a:cubicBezTo>
                    <a:pt x="402" y="362"/>
                    <a:pt x="454" y="291"/>
                    <a:pt x="518" y="265"/>
                  </a:cubicBezTo>
                  <a:close/>
                  <a:moveTo>
                    <a:pt x="908" y="25"/>
                  </a:moveTo>
                  <a:lnTo>
                    <a:pt x="908" y="25"/>
                  </a:lnTo>
                  <a:cubicBezTo>
                    <a:pt x="971" y="0"/>
                    <a:pt x="1022" y="32"/>
                    <a:pt x="1022" y="95"/>
                  </a:cubicBezTo>
                  <a:lnTo>
                    <a:pt x="1022" y="95"/>
                  </a:lnTo>
                  <a:cubicBezTo>
                    <a:pt x="1022" y="160"/>
                    <a:pt x="971" y="232"/>
                    <a:pt x="908" y="256"/>
                  </a:cubicBezTo>
                  <a:lnTo>
                    <a:pt x="908" y="256"/>
                  </a:lnTo>
                  <a:cubicBezTo>
                    <a:pt x="844" y="281"/>
                    <a:pt x="792" y="250"/>
                    <a:pt x="792" y="186"/>
                  </a:cubicBezTo>
                  <a:lnTo>
                    <a:pt x="792" y="186"/>
                  </a:lnTo>
                  <a:cubicBezTo>
                    <a:pt x="792" y="122"/>
                    <a:pt x="844" y="50"/>
                    <a:pt x="908" y="25"/>
                  </a:cubicBezTo>
                  <a:close/>
                  <a:moveTo>
                    <a:pt x="115" y="498"/>
                  </a:moveTo>
                  <a:lnTo>
                    <a:pt x="115" y="498"/>
                  </a:lnTo>
                  <a:cubicBezTo>
                    <a:pt x="179" y="473"/>
                    <a:pt x="231" y="505"/>
                    <a:pt x="231" y="568"/>
                  </a:cubicBezTo>
                  <a:lnTo>
                    <a:pt x="231" y="568"/>
                  </a:lnTo>
                  <a:cubicBezTo>
                    <a:pt x="231" y="632"/>
                    <a:pt x="179" y="705"/>
                    <a:pt x="115" y="729"/>
                  </a:cubicBezTo>
                  <a:lnTo>
                    <a:pt x="115" y="729"/>
                  </a:lnTo>
                  <a:cubicBezTo>
                    <a:pt x="51" y="754"/>
                    <a:pt x="0" y="723"/>
                    <a:pt x="0" y="659"/>
                  </a:cubicBezTo>
                  <a:lnTo>
                    <a:pt x="0" y="659"/>
                  </a:lnTo>
                  <a:cubicBezTo>
                    <a:pt x="0" y="595"/>
                    <a:pt x="51" y="523"/>
                    <a:pt x="115" y="498"/>
                  </a:cubicBezTo>
                  <a:close/>
                </a:path>
              </a:pathLst>
            </a:custGeom>
            <a:solidFill>
              <a:schemeClr val="bg1"/>
            </a:solidFill>
            <a:ln>
              <a:noFill/>
            </a:ln>
            <a:effectLst/>
          </p:spPr>
          <p:txBody>
            <a:bodyPr wrap="none" anchor="ctr"/>
            <a:lstStyle/>
            <a:p>
              <a:endParaRPr lang="en-US" sz="3266" dirty="0">
                <a:latin typeface="Lato Light" panose="020F0502020204030203" pitchFamily="34" charset="0"/>
              </a:endParaRPr>
            </a:p>
          </p:txBody>
        </p:sp>
        <p:sp>
          <p:nvSpPr>
            <p:cNvPr id="25" name="Freeform 35">
              <a:extLst>
                <a:ext uri="{FF2B5EF4-FFF2-40B4-BE49-F238E27FC236}">
                  <a16:creationId xmlns:a16="http://schemas.microsoft.com/office/drawing/2014/main" id="{108A420C-97C1-7940-87AB-FA9EA01E03C0}"/>
                </a:ext>
              </a:extLst>
            </p:cNvPr>
            <p:cNvSpPr>
              <a:spLocks noChangeArrowheads="1"/>
            </p:cNvSpPr>
            <p:nvPr/>
          </p:nvSpPr>
          <p:spPr bwMode="auto">
            <a:xfrm>
              <a:off x="9487103" y="10930749"/>
              <a:ext cx="1483355" cy="864091"/>
            </a:xfrm>
            <a:custGeom>
              <a:avLst/>
              <a:gdLst>
                <a:gd name="T0" fmla="*/ 1170 w 2273"/>
                <a:gd name="T1" fmla="*/ 17 h 1322"/>
                <a:gd name="T2" fmla="*/ 2034 w 2273"/>
                <a:gd name="T3" fmla="*/ 515 h 1322"/>
                <a:gd name="T4" fmla="*/ 2272 w 2273"/>
                <a:gd name="T5" fmla="*/ 448 h 1322"/>
                <a:gd name="T6" fmla="*/ 2272 w 2273"/>
                <a:gd name="T7" fmla="*/ 687 h 1322"/>
                <a:gd name="T8" fmla="*/ 2272 w 2273"/>
                <a:gd name="T9" fmla="*/ 687 h 1322"/>
                <a:gd name="T10" fmla="*/ 2232 w 2273"/>
                <a:gd name="T11" fmla="*/ 743 h 1322"/>
                <a:gd name="T12" fmla="*/ 2232 w 2273"/>
                <a:gd name="T13" fmla="*/ 743 h 1322"/>
                <a:gd name="T14" fmla="*/ 1257 w 2273"/>
                <a:gd name="T15" fmla="*/ 1306 h 1322"/>
                <a:gd name="T16" fmla="*/ 1254 w 2273"/>
                <a:gd name="T17" fmla="*/ 1306 h 1322"/>
                <a:gd name="T18" fmla="*/ 1254 w 2273"/>
                <a:gd name="T19" fmla="*/ 1306 h 1322"/>
                <a:gd name="T20" fmla="*/ 1180 w 2273"/>
                <a:gd name="T21" fmla="*/ 1321 h 1322"/>
                <a:gd name="T22" fmla="*/ 1180 w 2273"/>
                <a:gd name="T23" fmla="*/ 1321 h 1322"/>
                <a:gd name="T24" fmla="*/ 1106 w 2273"/>
                <a:gd name="T25" fmla="*/ 1306 h 1322"/>
                <a:gd name="T26" fmla="*/ 1104 w 2273"/>
                <a:gd name="T27" fmla="*/ 1306 h 1322"/>
                <a:gd name="T28" fmla="*/ 1099 w 2273"/>
                <a:gd name="T29" fmla="*/ 1303 h 1322"/>
                <a:gd name="T30" fmla="*/ 1099 w 2273"/>
                <a:gd name="T31" fmla="*/ 1303 h 1322"/>
                <a:gd name="T32" fmla="*/ 1088 w 2273"/>
                <a:gd name="T33" fmla="*/ 1297 h 1322"/>
                <a:gd name="T34" fmla="*/ 39 w 2273"/>
                <a:gd name="T35" fmla="*/ 691 h 1322"/>
                <a:gd name="T36" fmla="*/ 39 w 2273"/>
                <a:gd name="T37" fmla="*/ 691 h 1322"/>
                <a:gd name="T38" fmla="*/ 39 w 2273"/>
                <a:gd name="T39" fmla="*/ 691 h 1322"/>
                <a:gd name="T40" fmla="*/ 0 w 2273"/>
                <a:gd name="T41" fmla="*/ 634 h 1322"/>
                <a:gd name="T42" fmla="*/ 0 w 2273"/>
                <a:gd name="T43" fmla="*/ 397 h 1322"/>
                <a:gd name="T44" fmla="*/ 0 w 2273"/>
                <a:gd name="T45" fmla="*/ 397 h 1322"/>
                <a:gd name="T46" fmla="*/ 230 w 2273"/>
                <a:gd name="T47" fmla="*/ 469 h 1322"/>
                <a:gd name="T48" fmla="*/ 998 w 2273"/>
                <a:gd name="T49" fmla="*/ 25 h 1322"/>
                <a:gd name="T50" fmla="*/ 998 w 2273"/>
                <a:gd name="T51" fmla="*/ 25 h 1322"/>
                <a:gd name="T52" fmla="*/ 1011 w 2273"/>
                <a:gd name="T53" fmla="*/ 18 h 1322"/>
                <a:gd name="T54" fmla="*/ 1013 w 2273"/>
                <a:gd name="T55" fmla="*/ 17 h 1322"/>
                <a:gd name="T56" fmla="*/ 1013 w 2273"/>
                <a:gd name="T57" fmla="*/ 17 h 1322"/>
                <a:gd name="T58" fmla="*/ 1013 w 2273"/>
                <a:gd name="T59" fmla="*/ 17 h 1322"/>
                <a:gd name="T60" fmla="*/ 1091 w 2273"/>
                <a:gd name="T61" fmla="*/ 0 h 1322"/>
                <a:gd name="T62" fmla="*/ 1091 w 2273"/>
                <a:gd name="T63" fmla="*/ 0 h 1322"/>
                <a:gd name="T64" fmla="*/ 1169 w 2273"/>
                <a:gd name="T65" fmla="*/ 17 h 1322"/>
                <a:gd name="T66" fmla="*/ 1170 w 2273"/>
                <a:gd name="T67" fmla="*/ 17 h 1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3" h="1322">
                  <a:moveTo>
                    <a:pt x="1170" y="17"/>
                  </a:moveTo>
                  <a:lnTo>
                    <a:pt x="2034" y="515"/>
                  </a:lnTo>
                  <a:lnTo>
                    <a:pt x="2272" y="448"/>
                  </a:lnTo>
                  <a:lnTo>
                    <a:pt x="2272" y="687"/>
                  </a:lnTo>
                  <a:lnTo>
                    <a:pt x="2272" y="687"/>
                  </a:lnTo>
                  <a:cubicBezTo>
                    <a:pt x="2272" y="708"/>
                    <a:pt x="2257" y="728"/>
                    <a:pt x="2232" y="743"/>
                  </a:cubicBezTo>
                  <a:lnTo>
                    <a:pt x="2232" y="743"/>
                  </a:lnTo>
                  <a:lnTo>
                    <a:pt x="1257" y="1306"/>
                  </a:lnTo>
                  <a:lnTo>
                    <a:pt x="1254" y="1306"/>
                  </a:lnTo>
                  <a:lnTo>
                    <a:pt x="1254" y="1306"/>
                  </a:lnTo>
                  <a:cubicBezTo>
                    <a:pt x="1234" y="1315"/>
                    <a:pt x="1208" y="1321"/>
                    <a:pt x="1180" y="1321"/>
                  </a:cubicBezTo>
                  <a:lnTo>
                    <a:pt x="1180" y="1321"/>
                  </a:lnTo>
                  <a:cubicBezTo>
                    <a:pt x="1152" y="1321"/>
                    <a:pt x="1127" y="1315"/>
                    <a:pt x="1106" y="1306"/>
                  </a:cubicBezTo>
                  <a:lnTo>
                    <a:pt x="1104" y="1306"/>
                  </a:lnTo>
                  <a:lnTo>
                    <a:pt x="1099" y="1303"/>
                  </a:lnTo>
                  <a:lnTo>
                    <a:pt x="1099" y="1303"/>
                  </a:lnTo>
                  <a:cubicBezTo>
                    <a:pt x="1095" y="1301"/>
                    <a:pt x="1091" y="1299"/>
                    <a:pt x="1088" y="1297"/>
                  </a:cubicBezTo>
                  <a:lnTo>
                    <a:pt x="39" y="691"/>
                  </a:lnTo>
                  <a:lnTo>
                    <a:pt x="39" y="691"/>
                  </a:lnTo>
                  <a:lnTo>
                    <a:pt x="39" y="691"/>
                  </a:lnTo>
                  <a:cubicBezTo>
                    <a:pt x="15" y="677"/>
                    <a:pt x="0" y="657"/>
                    <a:pt x="0" y="634"/>
                  </a:cubicBezTo>
                  <a:lnTo>
                    <a:pt x="0" y="397"/>
                  </a:lnTo>
                  <a:lnTo>
                    <a:pt x="0" y="397"/>
                  </a:lnTo>
                  <a:cubicBezTo>
                    <a:pt x="0" y="397"/>
                    <a:pt x="118" y="432"/>
                    <a:pt x="230" y="469"/>
                  </a:cubicBezTo>
                  <a:lnTo>
                    <a:pt x="998" y="25"/>
                  </a:lnTo>
                  <a:lnTo>
                    <a:pt x="998" y="25"/>
                  </a:lnTo>
                  <a:cubicBezTo>
                    <a:pt x="1002" y="23"/>
                    <a:pt x="1007" y="20"/>
                    <a:pt x="1011" y="18"/>
                  </a:cubicBezTo>
                  <a:lnTo>
                    <a:pt x="1013" y="17"/>
                  </a:lnTo>
                  <a:lnTo>
                    <a:pt x="1013" y="17"/>
                  </a:lnTo>
                  <a:lnTo>
                    <a:pt x="1013" y="17"/>
                  </a:lnTo>
                  <a:cubicBezTo>
                    <a:pt x="1035" y="6"/>
                    <a:pt x="1062" y="0"/>
                    <a:pt x="1091" y="0"/>
                  </a:cubicBezTo>
                  <a:lnTo>
                    <a:pt x="1091" y="0"/>
                  </a:lnTo>
                  <a:cubicBezTo>
                    <a:pt x="1120" y="0"/>
                    <a:pt x="1147" y="6"/>
                    <a:pt x="1169" y="17"/>
                  </a:cubicBezTo>
                  <a:lnTo>
                    <a:pt x="1170" y="17"/>
                  </a:lnTo>
                </a:path>
              </a:pathLst>
            </a:custGeom>
            <a:solidFill>
              <a:schemeClr val="bg1">
                <a:lumMod val="95000"/>
              </a:schemeClr>
            </a:solidFill>
            <a:ln>
              <a:noFill/>
            </a:ln>
            <a:effectLst/>
          </p:spPr>
          <p:txBody>
            <a:bodyPr wrap="none" anchor="ctr"/>
            <a:lstStyle/>
            <a:p>
              <a:endParaRPr lang="en-US" sz="3266" dirty="0">
                <a:latin typeface="Lato Light" panose="020F0502020204030203" pitchFamily="34" charset="0"/>
              </a:endParaRPr>
            </a:p>
          </p:txBody>
        </p:sp>
        <p:sp>
          <p:nvSpPr>
            <p:cNvPr id="26" name="Freeform 36">
              <a:extLst>
                <a:ext uri="{FF2B5EF4-FFF2-40B4-BE49-F238E27FC236}">
                  <a16:creationId xmlns:a16="http://schemas.microsoft.com/office/drawing/2014/main" id="{4FD0E47D-57DD-CD40-8828-E413216B4186}"/>
                </a:ext>
              </a:extLst>
            </p:cNvPr>
            <p:cNvSpPr>
              <a:spLocks noChangeArrowheads="1"/>
            </p:cNvSpPr>
            <p:nvPr/>
          </p:nvSpPr>
          <p:spPr bwMode="auto">
            <a:xfrm>
              <a:off x="9487103" y="10887544"/>
              <a:ext cx="1483355" cy="864091"/>
            </a:xfrm>
            <a:custGeom>
              <a:avLst/>
              <a:gdLst>
                <a:gd name="T0" fmla="*/ 1170 w 2273"/>
                <a:gd name="T1" fmla="*/ 17 h 1323"/>
                <a:gd name="T2" fmla="*/ 2034 w 2273"/>
                <a:gd name="T3" fmla="*/ 516 h 1323"/>
                <a:gd name="T4" fmla="*/ 2272 w 2273"/>
                <a:gd name="T5" fmla="*/ 449 h 1323"/>
                <a:gd name="T6" fmla="*/ 2272 w 2273"/>
                <a:gd name="T7" fmla="*/ 687 h 1323"/>
                <a:gd name="T8" fmla="*/ 2272 w 2273"/>
                <a:gd name="T9" fmla="*/ 687 h 1323"/>
                <a:gd name="T10" fmla="*/ 2232 w 2273"/>
                <a:gd name="T11" fmla="*/ 744 h 1323"/>
                <a:gd name="T12" fmla="*/ 1257 w 2273"/>
                <a:gd name="T13" fmla="*/ 1307 h 1323"/>
                <a:gd name="T14" fmla="*/ 1254 w 2273"/>
                <a:gd name="T15" fmla="*/ 1307 h 1323"/>
                <a:gd name="T16" fmla="*/ 1254 w 2273"/>
                <a:gd name="T17" fmla="*/ 1307 h 1323"/>
                <a:gd name="T18" fmla="*/ 1180 w 2273"/>
                <a:gd name="T19" fmla="*/ 1322 h 1323"/>
                <a:gd name="T20" fmla="*/ 1180 w 2273"/>
                <a:gd name="T21" fmla="*/ 1322 h 1323"/>
                <a:gd name="T22" fmla="*/ 1106 w 2273"/>
                <a:gd name="T23" fmla="*/ 1307 h 1323"/>
                <a:gd name="T24" fmla="*/ 1104 w 2273"/>
                <a:gd name="T25" fmla="*/ 1307 h 1323"/>
                <a:gd name="T26" fmla="*/ 1099 w 2273"/>
                <a:gd name="T27" fmla="*/ 1304 h 1323"/>
                <a:gd name="T28" fmla="*/ 1099 w 2273"/>
                <a:gd name="T29" fmla="*/ 1304 h 1323"/>
                <a:gd name="T30" fmla="*/ 1088 w 2273"/>
                <a:gd name="T31" fmla="*/ 1297 h 1323"/>
                <a:gd name="T32" fmla="*/ 39 w 2273"/>
                <a:gd name="T33" fmla="*/ 692 h 1323"/>
                <a:gd name="T34" fmla="*/ 39 w 2273"/>
                <a:gd name="T35" fmla="*/ 691 h 1323"/>
                <a:gd name="T36" fmla="*/ 39 w 2273"/>
                <a:gd name="T37" fmla="*/ 691 h 1323"/>
                <a:gd name="T38" fmla="*/ 0 w 2273"/>
                <a:gd name="T39" fmla="*/ 636 h 1323"/>
                <a:gd name="T40" fmla="*/ 0 w 2273"/>
                <a:gd name="T41" fmla="*/ 397 h 1323"/>
                <a:gd name="T42" fmla="*/ 0 w 2273"/>
                <a:gd name="T43" fmla="*/ 397 h 1323"/>
                <a:gd name="T44" fmla="*/ 230 w 2273"/>
                <a:gd name="T45" fmla="*/ 470 h 1323"/>
                <a:gd name="T46" fmla="*/ 998 w 2273"/>
                <a:gd name="T47" fmla="*/ 26 h 1323"/>
                <a:gd name="T48" fmla="*/ 998 w 2273"/>
                <a:gd name="T49" fmla="*/ 26 h 1323"/>
                <a:gd name="T50" fmla="*/ 1011 w 2273"/>
                <a:gd name="T51" fmla="*/ 18 h 1323"/>
                <a:gd name="T52" fmla="*/ 1013 w 2273"/>
                <a:gd name="T53" fmla="*/ 17 h 1323"/>
                <a:gd name="T54" fmla="*/ 1013 w 2273"/>
                <a:gd name="T55" fmla="*/ 17 h 1323"/>
                <a:gd name="T56" fmla="*/ 1013 w 2273"/>
                <a:gd name="T57" fmla="*/ 17 h 1323"/>
                <a:gd name="T58" fmla="*/ 1091 w 2273"/>
                <a:gd name="T59" fmla="*/ 0 h 1323"/>
                <a:gd name="T60" fmla="*/ 1091 w 2273"/>
                <a:gd name="T61" fmla="*/ 0 h 1323"/>
                <a:gd name="T62" fmla="*/ 1169 w 2273"/>
                <a:gd name="T63" fmla="*/ 17 h 1323"/>
                <a:gd name="T64" fmla="*/ 1170 w 2273"/>
                <a:gd name="T65" fmla="*/ 17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3" h="1323">
                  <a:moveTo>
                    <a:pt x="1170" y="17"/>
                  </a:moveTo>
                  <a:lnTo>
                    <a:pt x="2034" y="516"/>
                  </a:lnTo>
                  <a:lnTo>
                    <a:pt x="2272" y="449"/>
                  </a:lnTo>
                  <a:lnTo>
                    <a:pt x="2272" y="687"/>
                  </a:lnTo>
                  <a:lnTo>
                    <a:pt x="2272" y="687"/>
                  </a:lnTo>
                  <a:cubicBezTo>
                    <a:pt x="2272" y="709"/>
                    <a:pt x="2257" y="729"/>
                    <a:pt x="2232" y="744"/>
                  </a:cubicBezTo>
                  <a:lnTo>
                    <a:pt x="1257" y="1307"/>
                  </a:lnTo>
                  <a:lnTo>
                    <a:pt x="1254" y="1307"/>
                  </a:lnTo>
                  <a:lnTo>
                    <a:pt x="1254" y="1307"/>
                  </a:lnTo>
                  <a:cubicBezTo>
                    <a:pt x="1234" y="1316"/>
                    <a:pt x="1208" y="1322"/>
                    <a:pt x="1180" y="1322"/>
                  </a:cubicBezTo>
                  <a:lnTo>
                    <a:pt x="1180" y="1322"/>
                  </a:lnTo>
                  <a:cubicBezTo>
                    <a:pt x="1152" y="1322"/>
                    <a:pt x="1127" y="1316"/>
                    <a:pt x="1106" y="1307"/>
                  </a:cubicBezTo>
                  <a:lnTo>
                    <a:pt x="1104" y="1307"/>
                  </a:lnTo>
                  <a:lnTo>
                    <a:pt x="1099" y="1304"/>
                  </a:lnTo>
                  <a:lnTo>
                    <a:pt x="1099" y="1304"/>
                  </a:lnTo>
                  <a:cubicBezTo>
                    <a:pt x="1095" y="1302"/>
                    <a:pt x="1091" y="1300"/>
                    <a:pt x="1088" y="1297"/>
                  </a:cubicBezTo>
                  <a:lnTo>
                    <a:pt x="39" y="692"/>
                  </a:lnTo>
                  <a:lnTo>
                    <a:pt x="39" y="691"/>
                  </a:lnTo>
                  <a:lnTo>
                    <a:pt x="39" y="691"/>
                  </a:lnTo>
                  <a:cubicBezTo>
                    <a:pt x="15" y="677"/>
                    <a:pt x="0" y="658"/>
                    <a:pt x="0" y="636"/>
                  </a:cubicBezTo>
                  <a:lnTo>
                    <a:pt x="0" y="397"/>
                  </a:lnTo>
                  <a:lnTo>
                    <a:pt x="0" y="397"/>
                  </a:lnTo>
                  <a:cubicBezTo>
                    <a:pt x="0" y="397"/>
                    <a:pt x="118" y="433"/>
                    <a:pt x="230" y="470"/>
                  </a:cubicBezTo>
                  <a:lnTo>
                    <a:pt x="998" y="26"/>
                  </a:lnTo>
                  <a:lnTo>
                    <a:pt x="998" y="26"/>
                  </a:lnTo>
                  <a:cubicBezTo>
                    <a:pt x="1002" y="23"/>
                    <a:pt x="1007" y="20"/>
                    <a:pt x="1011" y="18"/>
                  </a:cubicBezTo>
                  <a:lnTo>
                    <a:pt x="1013" y="17"/>
                  </a:lnTo>
                  <a:lnTo>
                    <a:pt x="1013" y="17"/>
                  </a:lnTo>
                  <a:lnTo>
                    <a:pt x="1013" y="17"/>
                  </a:lnTo>
                  <a:cubicBezTo>
                    <a:pt x="1035" y="7"/>
                    <a:pt x="1062" y="0"/>
                    <a:pt x="1091" y="0"/>
                  </a:cubicBezTo>
                  <a:lnTo>
                    <a:pt x="1091" y="0"/>
                  </a:lnTo>
                  <a:cubicBezTo>
                    <a:pt x="1120" y="0"/>
                    <a:pt x="1147" y="7"/>
                    <a:pt x="1169" y="17"/>
                  </a:cubicBezTo>
                  <a:lnTo>
                    <a:pt x="1170" y="17"/>
                  </a:lnTo>
                </a:path>
              </a:pathLst>
            </a:custGeom>
            <a:solidFill>
              <a:schemeClr val="accent1">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27" name="Freeform 37">
              <a:extLst>
                <a:ext uri="{FF2B5EF4-FFF2-40B4-BE49-F238E27FC236}">
                  <a16:creationId xmlns:a16="http://schemas.microsoft.com/office/drawing/2014/main" id="{6772F8C9-9173-9045-BB0C-960A048CD093}"/>
                </a:ext>
              </a:extLst>
            </p:cNvPr>
            <p:cNvSpPr>
              <a:spLocks noChangeArrowheads="1"/>
            </p:cNvSpPr>
            <p:nvPr/>
          </p:nvSpPr>
          <p:spPr bwMode="auto">
            <a:xfrm>
              <a:off x="9487103" y="10734889"/>
              <a:ext cx="1483355" cy="864091"/>
            </a:xfrm>
            <a:custGeom>
              <a:avLst/>
              <a:gdLst>
                <a:gd name="T0" fmla="*/ 1170 w 2273"/>
                <a:gd name="T1" fmla="*/ 16 h 1322"/>
                <a:gd name="T2" fmla="*/ 2232 w 2273"/>
                <a:gd name="T3" fmla="*/ 629 h 1322"/>
                <a:gd name="T4" fmla="*/ 2232 w 2273"/>
                <a:gd name="T5" fmla="*/ 630 h 1322"/>
                <a:gd name="T6" fmla="*/ 2232 w 2273"/>
                <a:gd name="T7" fmla="*/ 630 h 1322"/>
                <a:gd name="T8" fmla="*/ 2272 w 2273"/>
                <a:gd name="T9" fmla="*/ 686 h 1322"/>
                <a:gd name="T10" fmla="*/ 2272 w 2273"/>
                <a:gd name="T11" fmla="*/ 686 h 1322"/>
                <a:gd name="T12" fmla="*/ 2232 w 2273"/>
                <a:gd name="T13" fmla="*/ 742 h 1322"/>
                <a:gd name="T14" fmla="*/ 1257 w 2273"/>
                <a:gd name="T15" fmla="*/ 1306 h 1322"/>
                <a:gd name="T16" fmla="*/ 1254 w 2273"/>
                <a:gd name="T17" fmla="*/ 1306 h 1322"/>
                <a:gd name="T18" fmla="*/ 1254 w 2273"/>
                <a:gd name="T19" fmla="*/ 1306 h 1322"/>
                <a:gd name="T20" fmla="*/ 1180 w 2273"/>
                <a:gd name="T21" fmla="*/ 1321 h 1322"/>
                <a:gd name="T22" fmla="*/ 1180 w 2273"/>
                <a:gd name="T23" fmla="*/ 1321 h 1322"/>
                <a:gd name="T24" fmla="*/ 1106 w 2273"/>
                <a:gd name="T25" fmla="*/ 1306 h 1322"/>
                <a:gd name="T26" fmla="*/ 1104 w 2273"/>
                <a:gd name="T27" fmla="*/ 1306 h 1322"/>
                <a:gd name="T28" fmla="*/ 1099 w 2273"/>
                <a:gd name="T29" fmla="*/ 1302 h 1322"/>
                <a:gd name="T30" fmla="*/ 1099 w 2273"/>
                <a:gd name="T31" fmla="*/ 1302 h 1322"/>
                <a:gd name="T32" fmla="*/ 1088 w 2273"/>
                <a:gd name="T33" fmla="*/ 1296 h 1322"/>
                <a:gd name="T34" fmla="*/ 39 w 2273"/>
                <a:gd name="T35" fmla="*/ 690 h 1322"/>
                <a:gd name="T36" fmla="*/ 39 w 2273"/>
                <a:gd name="T37" fmla="*/ 690 h 1322"/>
                <a:gd name="T38" fmla="*/ 39 w 2273"/>
                <a:gd name="T39" fmla="*/ 690 h 1322"/>
                <a:gd name="T40" fmla="*/ 0 w 2273"/>
                <a:gd name="T41" fmla="*/ 634 h 1322"/>
                <a:gd name="T42" fmla="*/ 0 w 2273"/>
                <a:gd name="T43" fmla="*/ 634 h 1322"/>
                <a:gd name="T44" fmla="*/ 39 w 2273"/>
                <a:gd name="T45" fmla="*/ 578 h 1322"/>
                <a:gd name="T46" fmla="*/ 998 w 2273"/>
                <a:gd name="T47" fmla="*/ 24 h 1322"/>
                <a:gd name="T48" fmla="*/ 998 w 2273"/>
                <a:gd name="T49" fmla="*/ 24 h 1322"/>
                <a:gd name="T50" fmla="*/ 1011 w 2273"/>
                <a:gd name="T51" fmla="*/ 17 h 1322"/>
                <a:gd name="T52" fmla="*/ 1013 w 2273"/>
                <a:gd name="T53" fmla="*/ 16 h 1322"/>
                <a:gd name="T54" fmla="*/ 1013 w 2273"/>
                <a:gd name="T55" fmla="*/ 16 h 1322"/>
                <a:gd name="T56" fmla="*/ 1013 w 2273"/>
                <a:gd name="T57" fmla="*/ 16 h 1322"/>
                <a:gd name="T58" fmla="*/ 1091 w 2273"/>
                <a:gd name="T59" fmla="*/ 0 h 1322"/>
                <a:gd name="T60" fmla="*/ 1091 w 2273"/>
                <a:gd name="T61" fmla="*/ 0 h 1322"/>
                <a:gd name="T62" fmla="*/ 1169 w 2273"/>
                <a:gd name="T63" fmla="*/ 16 h 1322"/>
                <a:gd name="T64" fmla="*/ 1170 w 2273"/>
                <a:gd name="T65" fmla="*/ 16 h 1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3" h="1322">
                  <a:moveTo>
                    <a:pt x="1170" y="16"/>
                  </a:moveTo>
                  <a:lnTo>
                    <a:pt x="2232" y="629"/>
                  </a:lnTo>
                  <a:lnTo>
                    <a:pt x="2232" y="630"/>
                  </a:lnTo>
                  <a:lnTo>
                    <a:pt x="2232" y="630"/>
                  </a:lnTo>
                  <a:cubicBezTo>
                    <a:pt x="2257" y="643"/>
                    <a:pt x="2272" y="664"/>
                    <a:pt x="2272" y="686"/>
                  </a:cubicBezTo>
                  <a:lnTo>
                    <a:pt x="2272" y="686"/>
                  </a:lnTo>
                  <a:cubicBezTo>
                    <a:pt x="2272" y="708"/>
                    <a:pt x="2257" y="728"/>
                    <a:pt x="2232" y="742"/>
                  </a:cubicBezTo>
                  <a:lnTo>
                    <a:pt x="1257" y="1306"/>
                  </a:lnTo>
                  <a:lnTo>
                    <a:pt x="1254" y="1306"/>
                  </a:lnTo>
                  <a:lnTo>
                    <a:pt x="1254" y="1306"/>
                  </a:lnTo>
                  <a:cubicBezTo>
                    <a:pt x="1234" y="1315"/>
                    <a:pt x="1208" y="1321"/>
                    <a:pt x="1180" y="1321"/>
                  </a:cubicBezTo>
                  <a:lnTo>
                    <a:pt x="1180" y="1321"/>
                  </a:lnTo>
                  <a:cubicBezTo>
                    <a:pt x="1152" y="1321"/>
                    <a:pt x="1127" y="1315"/>
                    <a:pt x="1106" y="1306"/>
                  </a:cubicBezTo>
                  <a:lnTo>
                    <a:pt x="1104" y="1306"/>
                  </a:lnTo>
                  <a:lnTo>
                    <a:pt x="1099" y="1302"/>
                  </a:lnTo>
                  <a:lnTo>
                    <a:pt x="1099" y="1302"/>
                  </a:lnTo>
                  <a:cubicBezTo>
                    <a:pt x="1095" y="1301"/>
                    <a:pt x="1091" y="1298"/>
                    <a:pt x="1088" y="1296"/>
                  </a:cubicBezTo>
                  <a:lnTo>
                    <a:pt x="39" y="690"/>
                  </a:lnTo>
                  <a:lnTo>
                    <a:pt x="39" y="690"/>
                  </a:lnTo>
                  <a:lnTo>
                    <a:pt x="39" y="690"/>
                  </a:lnTo>
                  <a:cubicBezTo>
                    <a:pt x="15" y="676"/>
                    <a:pt x="0" y="656"/>
                    <a:pt x="0" y="634"/>
                  </a:cubicBezTo>
                  <a:lnTo>
                    <a:pt x="0" y="634"/>
                  </a:lnTo>
                  <a:cubicBezTo>
                    <a:pt x="0" y="612"/>
                    <a:pt x="15" y="592"/>
                    <a:pt x="39" y="578"/>
                  </a:cubicBezTo>
                  <a:lnTo>
                    <a:pt x="998" y="24"/>
                  </a:lnTo>
                  <a:lnTo>
                    <a:pt x="998" y="24"/>
                  </a:lnTo>
                  <a:cubicBezTo>
                    <a:pt x="1002" y="22"/>
                    <a:pt x="1007" y="19"/>
                    <a:pt x="1011" y="17"/>
                  </a:cubicBezTo>
                  <a:lnTo>
                    <a:pt x="1013" y="16"/>
                  </a:lnTo>
                  <a:lnTo>
                    <a:pt x="1013" y="16"/>
                  </a:lnTo>
                  <a:lnTo>
                    <a:pt x="1013" y="16"/>
                  </a:lnTo>
                  <a:cubicBezTo>
                    <a:pt x="1035" y="5"/>
                    <a:pt x="1062" y="0"/>
                    <a:pt x="1091" y="0"/>
                  </a:cubicBezTo>
                  <a:lnTo>
                    <a:pt x="1091" y="0"/>
                  </a:lnTo>
                  <a:cubicBezTo>
                    <a:pt x="1120" y="0"/>
                    <a:pt x="1147" y="5"/>
                    <a:pt x="1169" y="16"/>
                  </a:cubicBezTo>
                  <a:lnTo>
                    <a:pt x="1170" y="16"/>
                  </a:lnTo>
                </a:path>
              </a:pathLst>
            </a:custGeom>
            <a:solidFill>
              <a:schemeClr val="accent1"/>
            </a:solidFill>
            <a:ln>
              <a:noFill/>
            </a:ln>
            <a:effectLst/>
          </p:spPr>
          <p:txBody>
            <a:bodyPr wrap="none" anchor="ctr"/>
            <a:lstStyle/>
            <a:p>
              <a:endParaRPr lang="en-US" sz="3266" dirty="0">
                <a:latin typeface="Lato Light" panose="020F0502020204030203" pitchFamily="34" charset="0"/>
              </a:endParaRPr>
            </a:p>
          </p:txBody>
        </p:sp>
        <p:sp>
          <p:nvSpPr>
            <p:cNvPr id="28" name="Freeform 38">
              <a:extLst>
                <a:ext uri="{FF2B5EF4-FFF2-40B4-BE49-F238E27FC236}">
                  <a16:creationId xmlns:a16="http://schemas.microsoft.com/office/drawing/2014/main" id="{444D00F8-0DE6-5F47-963A-CB7F71B1A940}"/>
                </a:ext>
              </a:extLst>
            </p:cNvPr>
            <p:cNvSpPr>
              <a:spLocks noChangeArrowheads="1"/>
            </p:cNvSpPr>
            <p:nvPr/>
          </p:nvSpPr>
          <p:spPr bwMode="auto">
            <a:xfrm>
              <a:off x="12275236" y="9153603"/>
              <a:ext cx="1575525" cy="915936"/>
            </a:xfrm>
            <a:custGeom>
              <a:avLst/>
              <a:gdLst>
                <a:gd name="T0" fmla="*/ 1243 w 2413"/>
                <a:gd name="T1" fmla="*/ 18 h 1403"/>
                <a:gd name="T2" fmla="*/ 2159 w 2413"/>
                <a:gd name="T3" fmla="*/ 547 h 1403"/>
                <a:gd name="T4" fmla="*/ 2412 w 2413"/>
                <a:gd name="T5" fmla="*/ 476 h 1403"/>
                <a:gd name="T6" fmla="*/ 2412 w 2413"/>
                <a:gd name="T7" fmla="*/ 728 h 1403"/>
                <a:gd name="T8" fmla="*/ 2412 w 2413"/>
                <a:gd name="T9" fmla="*/ 728 h 1403"/>
                <a:gd name="T10" fmla="*/ 2370 w 2413"/>
                <a:gd name="T11" fmla="*/ 788 h 1403"/>
                <a:gd name="T12" fmla="*/ 1335 w 2413"/>
                <a:gd name="T13" fmla="*/ 1386 h 1403"/>
                <a:gd name="T14" fmla="*/ 1332 w 2413"/>
                <a:gd name="T15" fmla="*/ 1386 h 1403"/>
                <a:gd name="T16" fmla="*/ 1332 w 2413"/>
                <a:gd name="T17" fmla="*/ 1386 h 1403"/>
                <a:gd name="T18" fmla="*/ 1253 w 2413"/>
                <a:gd name="T19" fmla="*/ 1402 h 1403"/>
                <a:gd name="T20" fmla="*/ 1253 w 2413"/>
                <a:gd name="T21" fmla="*/ 1402 h 1403"/>
                <a:gd name="T22" fmla="*/ 1174 w 2413"/>
                <a:gd name="T23" fmla="*/ 1386 h 1403"/>
                <a:gd name="T24" fmla="*/ 1173 w 2413"/>
                <a:gd name="T25" fmla="*/ 1386 h 1403"/>
                <a:gd name="T26" fmla="*/ 1167 w 2413"/>
                <a:gd name="T27" fmla="*/ 1383 h 1403"/>
                <a:gd name="T28" fmla="*/ 1167 w 2413"/>
                <a:gd name="T29" fmla="*/ 1383 h 1403"/>
                <a:gd name="T30" fmla="*/ 1156 w 2413"/>
                <a:gd name="T31" fmla="*/ 1376 h 1403"/>
                <a:gd name="T32" fmla="*/ 43 w 2413"/>
                <a:gd name="T33" fmla="*/ 734 h 1403"/>
                <a:gd name="T34" fmla="*/ 43 w 2413"/>
                <a:gd name="T35" fmla="*/ 733 h 1403"/>
                <a:gd name="T36" fmla="*/ 43 w 2413"/>
                <a:gd name="T37" fmla="*/ 733 h 1403"/>
                <a:gd name="T38" fmla="*/ 0 w 2413"/>
                <a:gd name="T39" fmla="*/ 674 h 1403"/>
                <a:gd name="T40" fmla="*/ 0 w 2413"/>
                <a:gd name="T41" fmla="*/ 421 h 1403"/>
                <a:gd name="T42" fmla="*/ 0 w 2413"/>
                <a:gd name="T43" fmla="*/ 421 h 1403"/>
                <a:gd name="T44" fmla="*/ 245 w 2413"/>
                <a:gd name="T45" fmla="*/ 498 h 1403"/>
                <a:gd name="T46" fmla="*/ 1060 w 2413"/>
                <a:gd name="T47" fmla="*/ 27 h 1403"/>
                <a:gd name="T48" fmla="*/ 1060 w 2413"/>
                <a:gd name="T49" fmla="*/ 27 h 1403"/>
                <a:gd name="T50" fmla="*/ 1073 w 2413"/>
                <a:gd name="T51" fmla="*/ 19 h 1403"/>
                <a:gd name="T52" fmla="*/ 1076 w 2413"/>
                <a:gd name="T53" fmla="*/ 18 h 1403"/>
                <a:gd name="T54" fmla="*/ 1076 w 2413"/>
                <a:gd name="T55" fmla="*/ 18 h 1403"/>
                <a:gd name="T56" fmla="*/ 1076 w 2413"/>
                <a:gd name="T57" fmla="*/ 18 h 1403"/>
                <a:gd name="T58" fmla="*/ 1158 w 2413"/>
                <a:gd name="T59" fmla="*/ 0 h 1403"/>
                <a:gd name="T60" fmla="*/ 1158 w 2413"/>
                <a:gd name="T61" fmla="*/ 0 h 1403"/>
                <a:gd name="T62" fmla="*/ 1241 w 2413"/>
                <a:gd name="T63" fmla="*/ 18 h 1403"/>
                <a:gd name="T64" fmla="*/ 1243 w 2413"/>
                <a:gd name="T65" fmla="*/ 18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13" h="1403">
                  <a:moveTo>
                    <a:pt x="1243" y="18"/>
                  </a:moveTo>
                  <a:lnTo>
                    <a:pt x="2159" y="547"/>
                  </a:lnTo>
                  <a:lnTo>
                    <a:pt x="2412" y="476"/>
                  </a:lnTo>
                  <a:lnTo>
                    <a:pt x="2412" y="728"/>
                  </a:lnTo>
                  <a:lnTo>
                    <a:pt x="2412" y="728"/>
                  </a:lnTo>
                  <a:cubicBezTo>
                    <a:pt x="2412" y="752"/>
                    <a:pt x="2396" y="773"/>
                    <a:pt x="2370" y="788"/>
                  </a:cubicBezTo>
                  <a:lnTo>
                    <a:pt x="1335" y="1386"/>
                  </a:lnTo>
                  <a:lnTo>
                    <a:pt x="1332" y="1386"/>
                  </a:lnTo>
                  <a:lnTo>
                    <a:pt x="1332" y="1386"/>
                  </a:lnTo>
                  <a:cubicBezTo>
                    <a:pt x="1310" y="1396"/>
                    <a:pt x="1282" y="1402"/>
                    <a:pt x="1253" y="1402"/>
                  </a:cubicBezTo>
                  <a:lnTo>
                    <a:pt x="1253" y="1402"/>
                  </a:lnTo>
                  <a:cubicBezTo>
                    <a:pt x="1224" y="1402"/>
                    <a:pt x="1196" y="1396"/>
                    <a:pt x="1174" y="1386"/>
                  </a:cubicBezTo>
                  <a:lnTo>
                    <a:pt x="1173" y="1386"/>
                  </a:lnTo>
                  <a:lnTo>
                    <a:pt x="1167" y="1383"/>
                  </a:lnTo>
                  <a:lnTo>
                    <a:pt x="1167" y="1383"/>
                  </a:lnTo>
                  <a:cubicBezTo>
                    <a:pt x="1163" y="1381"/>
                    <a:pt x="1159" y="1379"/>
                    <a:pt x="1156" y="1376"/>
                  </a:cubicBezTo>
                  <a:lnTo>
                    <a:pt x="43" y="734"/>
                  </a:lnTo>
                  <a:lnTo>
                    <a:pt x="43" y="733"/>
                  </a:lnTo>
                  <a:lnTo>
                    <a:pt x="43" y="733"/>
                  </a:lnTo>
                  <a:cubicBezTo>
                    <a:pt x="17" y="718"/>
                    <a:pt x="0" y="697"/>
                    <a:pt x="0" y="674"/>
                  </a:cubicBezTo>
                  <a:lnTo>
                    <a:pt x="0" y="421"/>
                  </a:lnTo>
                  <a:lnTo>
                    <a:pt x="0" y="421"/>
                  </a:lnTo>
                  <a:cubicBezTo>
                    <a:pt x="0" y="421"/>
                    <a:pt x="126" y="459"/>
                    <a:pt x="245" y="498"/>
                  </a:cubicBezTo>
                  <a:lnTo>
                    <a:pt x="1060" y="27"/>
                  </a:lnTo>
                  <a:lnTo>
                    <a:pt x="1060" y="27"/>
                  </a:lnTo>
                  <a:cubicBezTo>
                    <a:pt x="1064" y="23"/>
                    <a:pt x="1069" y="21"/>
                    <a:pt x="1073" y="19"/>
                  </a:cubicBezTo>
                  <a:lnTo>
                    <a:pt x="1076" y="18"/>
                  </a:lnTo>
                  <a:lnTo>
                    <a:pt x="1076" y="18"/>
                  </a:lnTo>
                  <a:lnTo>
                    <a:pt x="1076" y="18"/>
                  </a:lnTo>
                  <a:cubicBezTo>
                    <a:pt x="1099" y="7"/>
                    <a:pt x="1127" y="0"/>
                    <a:pt x="1158" y="0"/>
                  </a:cubicBezTo>
                  <a:lnTo>
                    <a:pt x="1158" y="0"/>
                  </a:lnTo>
                  <a:cubicBezTo>
                    <a:pt x="1190" y="0"/>
                    <a:pt x="1218" y="7"/>
                    <a:pt x="1241" y="18"/>
                  </a:cubicBezTo>
                  <a:lnTo>
                    <a:pt x="1243" y="18"/>
                  </a:lnTo>
                </a:path>
              </a:pathLst>
            </a:custGeom>
            <a:solidFill>
              <a:schemeClr val="bg1">
                <a:lumMod val="95000"/>
              </a:schemeClr>
            </a:solidFill>
            <a:ln>
              <a:noFill/>
            </a:ln>
            <a:effectLst/>
          </p:spPr>
          <p:txBody>
            <a:bodyPr wrap="none" anchor="ctr"/>
            <a:lstStyle/>
            <a:p>
              <a:endParaRPr lang="en-US" sz="3266" dirty="0">
                <a:latin typeface="Lato Light" panose="020F0502020204030203" pitchFamily="34" charset="0"/>
              </a:endParaRPr>
            </a:p>
          </p:txBody>
        </p:sp>
        <p:sp>
          <p:nvSpPr>
            <p:cNvPr id="29" name="Freeform 39">
              <a:extLst>
                <a:ext uri="{FF2B5EF4-FFF2-40B4-BE49-F238E27FC236}">
                  <a16:creationId xmlns:a16="http://schemas.microsoft.com/office/drawing/2014/main" id="{70DDD04F-4BB9-9C4E-B2BD-777A8CE9B431}"/>
                </a:ext>
              </a:extLst>
            </p:cNvPr>
            <p:cNvSpPr>
              <a:spLocks noChangeArrowheads="1"/>
            </p:cNvSpPr>
            <p:nvPr/>
          </p:nvSpPr>
          <p:spPr bwMode="auto">
            <a:xfrm>
              <a:off x="9896107" y="10936511"/>
              <a:ext cx="636546" cy="455088"/>
            </a:xfrm>
            <a:custGeom>
              <a:avLst/>
              <a:gdLst>
                <a:gd name="T0" fmla="*/ 475 w 974"/>
                <a:gd name="T1" fmla="*/ 164 h 696"/>
                <a:gd name="T2" fmla="*/ 228 w 974"/>
                <a:gd name="T3" fmla="*/ 360 h 696"/>
                <a:gd name="T4" fmla="*/ 498 w 974"/>
                <a:gd name="T5" fmla="*/ 531 h 696"/>
                <a:gd name="T6" fmla="*/ 745 w 974"/>
                <a:gd name="T7" fmla="*/ 335 h 696"/>
                <a:gd name="T8" fmla="*/ 529 w 974"/>
                <a:gd name="T9" fmla="*/ 0 h 696"/>
                <a:gd name="T10" fmla="*/ 402 w 974"/>
                <a:gd name="T11" fmla="*/ 6 h 696"/>
                <a:gd name="T12" fmla="*/ 375 w 974"/>
                <a:gd name="T13" fmla="*/ 70 h 696"/>
                <a:gd name="T14" fmla="*/ 258 w 974"/>
                <a:gd name="T15" fmla="*/ 111 h 696"/>
                <a:gd name="T16" fmla="*/ 216 w 974"/>
                <a:gd name="T17" fmla="*/ 84 h 696"/>
                <a:gd name="T18" fmla="*/ 87 w 974"/>
                <a:gd name="T19" fmla="*/ 155 h 696"/>
                <a:gd name="T20" fmla="*/ 89 w 974"/>
                <a:gd name="T21" fmla="*/ 185 h 696"/>
                <a:gd name="T22" fmla="*/ 132 w 974"/>
                <a:gd name="T23" fmla="*/ 212 h 696"/>
                <a:gd name="T24" fmla="*/ 30 w 974"/>
                <a:gd name="T25" fmla="*/ 302 h 696"/>
                <a:gd name="T26" fmla="*/ 1 w 974"/>
                <a:gd name="T27" fmla="*/ 325 h 696"/>
                <a:gd name="T28" fmla="*/ 7 w 974"/>
                <a:gd name="T29" fmla="*/ 416 h 696"/>
                <a:gd name="T30" fmla="*/ 95 w 974"/>
                <a:gd name="T31" fmla="*/ 433 h 696"/>
                <a:gd name="T32" fmla="*/ 150 w 974"/>
                <a:gd name="T33" fmla="*/ 516 h 696"/>
                <a:gd name="T34" fmla="*/ 112 w 974"/>
                <a:gd name="T35" fmla="*/ 546 h 696"/>
                <a:gd name="T36" fmla="*/ 207 w 974"/>
                <a:gd name="T37" fmla="*/ 637 h 696"/>
                <a:gd name="T38" fmla="*/ 250 w 974"/>
                <a:gd name="T39" fmla="*/ 635 h 696"/>
                <a:gd name="T40" fmla="*/ 289 w 974"/>
                <a:gd name="T41" fmla="*/ 604 h 696"/>
                <a:gd name="T42" fmla="*/ 413 w 974"/>
                <a:gd name="T43" fmla="*/ 674 h 696"/>
                <a:gd name="T44" fmla="*/ 444 w 974"/>
                <a:gd name="T45" fmla="*/ 694 h 696"/>
                <a:gd name="T46" fmla="*/ 571 w 974"/>
                <a:gd name="T47" fmla="*/ 688 h 696"/>
                <a:gd name="T48" fmla="*/ 598 w 974"/>
                <a:gd name="T49" fmla="*/ 624 h 696"/>
                <a:gd name="T50" fmla="*/ 715 w 974"/>
                <a:gd name="T51" fmla="*/ 584 h 696"/>
                <a:gd name="T52" fmla="*/ 757 w 974"/>
                <a:gd name="T53" fmla="*/ 610 h 696"/>
                <a:gd name="T54" fmla="*/ 885 w 974"/>
                <a:gd name="T55" fmla="*/ 540 h 696"/>
                <a:gd name="T56" fmla="*/ 884 w 974"/>
                <a:gd name="T57" fmla="*/ 509 h 696"/>
                <a:gd name="T58" fmla="*/ 842 w 974"/>
                <a:gd name="T59" fmla="*/ 483 h 696"/>
                <a:gd name="T60" fmla="*/ 943 w 974"/>
                <a:gd name="T61" fmla="*/ 392 h 696"/>
                <a:gd name="T62" fmla="*/ 972 w 974"/>
                <a:gd name="T63" fmla="*/ 370 h 696"/>
                <a:gd name="T64" fmla="*/ 967 w 974"/>
                <a:gd name="T65" fmla="*/ 279 h 696"/>
                <a:gd name="T66" fmla="*/ 878 w 974"/>
                <a:gd name="T67" fmla="*/ 261 h 696"/>
                <a:gd name="T68" fmla="*/ 823 w 974"/>
                <a:gd name="T69" fmla="*/ 179 h 696"/>
                <a:gd name="T70" fmla="*/ 862 w 974"/>
                <a:gd name="T71" fmla="*/ 148 h 696"/>
                <a:gd name="T72" fmla="*/ 766 w 974"/>
                <a:gd name="T73" fmla="*/ 58 h 696"/>
                <a:gd name="T74" fmla="*/ 723 w 974"/>
                <a:gd name="T75" fmla="*/ 59 h 696"/>
                <a:gd name="T76" fmla="*/ 685 w 974"/>
                <a:gd name="T77" fmla="*/ 91 h 696"/>
                <a:gd name="T78" fmla="*/ 561 w 974"/>
                <a:gd name="T79" fmla="*/ 20 h 696"/>
                <a:gd name="T80" fmla="*/ 529 w 974"/>
                <a:gd name="T81"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4" h="696">
                  <a:moveTo>
                    <a:pt x="475" y="164"/>
                  </a:moveTo>
                  <a:lnTo>
                    <a:pt x="475" y="164"/>
                  </a:lnTo>
                  <a:cubicBezTo>
                    <a:pt x="333" y="170"/>
                    <a:pt x="223" y="258"/>
                    <a:pt x="228" y="360"/>
                  </a:cubicBezTo>
                  <a:lnTo>
                    <a:pt x="228" y="360"/>
                  </a:lnTo>
                  <a:cubicBezTo>
                    <a:pt x="235" y="461"/>
                    <a:pt x="355" y="538"/>
                    <a:pt x="498" y="531"/>
                  </a:cubicBezTo>
                  <a:lnTo>
                    <a:pt x="498" y="531"/>
                  </a:lnTo>
                  <a:cubicBezTo>
                    <a:pt x="640" y="525"/>
                    <a:pt x="751" y="437"/>
                    <a:pt x="745" y="335"/>
                  </a:cubicBezTo>
                  <a:lnTo>
                    <a:pt x="745" y="335"/>
                  </a:lnTo>
                  <a:cubicBezTo>
                    <a:pt x="738" y="233"/>
                    <a:pt x="617" y="156"/>
                    <a:pt x="475" y="164"/>
                  </a:cubicBezTo>
                  <a:close/>
                  <a:moveTo>
                    <a:pt x="529" y="0"/>
                  </a:moveTo>
                  <a:lnTo>
                    <a:pt x="402" y="6"/>
                  </a:lnTo>
                  <a:lnTo>
                    <a:pt x="402" y="6"/>
                  </a:lnTo>
                  <a:cubicBezTo>
                    <a:pt x="385" y="7"/>
                    <a:pt x="372" y="17"/>
                    <a:pt x="373" y="29"/>
                  </a:cubicBezTo>
                  <a:lnTo>
                    <a:pt x="375" y="70"/>
                  </a:lnTo>
                  <a:lnTo>
                    <a:pt x="375" y="70"/>
                  </a:lnTo>
                  <a:cubicBezTo>
                    <a:pt x="333" y="79"/>
                    <a:pt x="294" y="93"/>
                    <a:pt x="258" y="111"/>
                  </a:cubicBezTo>
                  <a:lnTo>
                    <a:pt x="216" y="84"/>
                  </a:lnTo>
                  <a:lnTo>
                    <a:pt x="216" y="84"/>
                  </a:lnTo>
                  <a:cubicBezTo>
                    <a:pt x="204" y="76"/>
                    <a:pt x="184" y="77"/>
                    <a:pt x="173" y="86"/>
                  </a:cubicBezTo>
                  <a:lnTo>
                    <a:pt x="87" y="155"/>
                  </a:lnTo>
                  <a:lnTo>
                    <a:pt x="87" y="155"/>
                  </a:lnTo>
                  <a:cubicBezTo>
                    <a:pt x="76" y="164"/>
                    <a:pt x="77" y="177"/>
                    <a:pt x="89" y="185"/>
                  </a:cubicBezTo>
                  <a:lnTo>
                    <a:pt x="132" y="212"/>
                  </a:lnTo>
                  <a:lnTo>
                    <a:pt x="132" y="212"/>
                  </a:lnTo>
                  <a:cubicBezTo>
                    <a:pt x="110" y="239"/>
                    <a:pt x="95" y="268"/>
                    <a:pt x="87" y="299"/>
                  </a:cubicBezTo>
                  <a:lnTo>
                    <a:pt x="30" y="302"/>
                  </a:lnTo>
                  <a:lnTo>
                    <a:pt x="30" y="302"/>
                  </a:lnTo>
                  <a:cubicBezTo>
                    <a:pt x="13" y="303"/>
                    <a:pt x="0" y="313"/>
                    <a:pt x="1" y="325"/>
                  </a:cubicBezTo>
                  <a:lnTo>
                    <a:pt x="7" y="416"/>
                  </a:lnTo>
                  <a:lnTo>
                    <a:pt x="7" y="416"/>
                  </a:lnTo>
                  <a:cubicBezTo>
                    <a:pt x="8" y="428"/>
                    <a:pt x="22" y="437"/>
                    <a:pt x="38" y="436"/>
                  </a:cubicBezTo>
                  <a:lnTo>
                    <a:pt x="95" y="433"/>
                  </a:lnTo>
                  <a:lnTo>
                    <a:pt x="95" y="433"/>
                  </a:lnTo>
                  <a:cubicBezTo>
                    <a:pt x="107" y="463"/>
                    <a:pt x="126" y="491"/>
                    <a:pt x="150" y="516"/>
                  </a:cubicBezTo>
                  <a:lnTo>
                    <a:pt x="112" y="546"/>
                  </a:lnTo>
                  <a:lnTo>
                    <a:pt x="112" y="546"/>
                  </a:lnTo>
                  <a:cubicBezTo>
                    <a:pt x="101" y="555"/>
                    <a:pt x="101" y="569"/>
                    <a:pt x="113" y="577"/>
                  </a:cubicBezTo>
                  <a:lnTo>
                    <a:pt x="207" y="637"/>
                  </a:lnTo>
                  <a:lnTo>
                    <a:pt x="207" y="637"/>
                  </a:lnTo>
                  <a:cubicBezTo>
                    <a:pt x="220" y="644"/>
                    <a:pt x="239" y="643"/>
                    <a:pt x="250" y="635"/>
                  </a:cubicBezTo>
                  <a:lnTo>
                    <a:pt x="289" y="604"/>
                  </a:lnTo>
                  <a:lnTo>
                    <a:pt x="289" y="604"/>
                  </a:lnTo>
                  <a:cubicBezTo>
                    <a:pt x="326" y="619"/>
                    <a:pt x="367" y="629"/>
                    <a:pt x="410" y="634"/>
                  </a:cubicBezTo>
                  <a:lnTo>
                    <a:pt x="413" y="674"/>
                  </a:lnTo>
                  <a:lnTo>
                    <a:pt x="413" y="674"/>
                  </a:lnTo>
                  <a:cubicBezTo>
                    <a:pt x="414" y="686"/>
                    <a:pt x="427" y="695"/>
                    <a:pt x="444" y="694"/>
                  </a:cubicBezTo>
                  <a:lnTo>
                    <a:pt x="571" y="688"/>
                  </a:lnTo>
                  <a:lnTo>
                    <a:pt x="571" y="688"/>
                  </a:lnTo>
                  <a:cubicBezTo>
                    <a:pt x="588" y="688"/>
                    <a:pt x="601" y="677"/>
                    <a:pt x="600" y="665"/>
                  </a:cubicBezTo>
                  <a:lnTo>
                    <a:pt x="598" y="624"/>
                  </a:lnTo>
                  <a:lnTo>
                    <a:pt x="598" y="624"/>
                  </a:lnTo>
                  <a:cubicBezTo>
                    <a:pt x="640" y="616"/>
                    <a:pt x="680" y="602"/>
                    <a:pt x="715" y="584"/>
                  </a:cubicBezTo>
                  <a:lnTo>
                    <a:pt x="757" y="610"/>
                  </a:lnTo>
                  <a:lnTo>
                    <a:pt x="757" y="610"/>
                  </a:lnTo>
                  <a:cubicBezTo>
                    <a:pt x="769" y="619"/>
                    <a:pt x="789" y="617"/>
                    <a:pt x="800" y="609"/>
                  </a:cubicBezTo>
                  <a:lnTo>
                    <a:pt x="885" y="540"/>
                  </a:lnTo>
                  <a:lnTo>
                    <a:pt x="885" y="540"/>
                  </a:lnTo>
                  <a:cubicBezTo>
                    <a:pt x="897" y="531"/>
                    <a:pt x="896" y="518"/>
                    <a:pt x="884" y="509"/>
                  </a:cubicBezTo>
                  <a:lnTo>
                    <a:pt x="842" y="483"/>
                  </a:lnTo>
                  <a:lnTo>
                    <a:pt x="842" y="483"/>
                  </a:lnTo>
                  <a:cubicBezTo>
                    <a:pt x="863" y="456"/>
                    <a:pt x="878" y="427"/>
                    <a:pt x="886" y="395"/>
                  </a:cubicBezTo>
                  <a:lnTo>
                    <a:pt x="943" y="392"/>
                  </a:lnTo>
                  <a:lnTo>
                    <a:pt x="943" y="392"/>
                  </a:lnTo>
                  <a:cubicBezTo>
                    <a:pt x="960" y="392"/>
                    <a:pt x="973" y="381"/>
                    <a:pt x="972" y="370"/>
                  </a:cubicBezTo>
                  <a:lnTo>
                    <a:pt x="967" y="279"/>
                  </a:lnTo>
                  <a:lnTo>
                    <a:pt x="967" y="279"/>
                  </a:lnTo>
                  <a:cubicBezTo>
                    <a:pt x="965" y="267"/>
                    <a:pt x="951" y="258"/>
                    <a:pt x="935" y="259"/>
                  </a:cubicBezTo>
                  <a:lnTo>
                    <a:pt x="878" y="261"/>
                  </a:lnTo>
                  <a:lnTo>
                    <a:pt x="878" y="261"/>
                  </a:lnTo>
                  <a:cubicBezTo>
                    <a:pt x="866" y="231"/>
                    <a:pt x="847" y="203"/>
                    <a:pt x="823" y="179"/>
                  </a:cubicBezTo>
                  <a:lnTo>
                    <a:pt x="862" y="148"/>
                  </a:lnTo>
                  <a:lnTo>
                    <a:pt x="862" y="148"/>
                  </a:lnTo>
                  <a:cubicBezTo>
                    <a:pt x="873" y="139"/>
                    <a:pt x="872" y="125"/>
                    <a:pt x="860" y="118"/>
                  </a:cubicBezTo>
                  <a:lnTo>
                    <a:pt x="766" y="58"/>
                  </a:lnTo>
                  <a:lnTo>
                    <a:pt x="766" y="58"/>
                  </a:lnTo>
                  <a:cubicBezTo>
                    <a:pt x="753" y="49"/>
                    <a:pt x="735" y="51"/>
                    <a:pt x="723" y="59"/>
                  </a:cubicBezTo>
                  <a:lnTo>
                    <a:pt x="685" y="91"/>
                  </a:lnTo>
                  <a:lnTo>
                    <a:pt x="685" y="91"/>
                  </a:lnTo>
                  <a:cubicBezTo>
                    <a:pt x="647" y="76"/>
                    <a:pt x="607" y="66"/>
                    <a:pt x="563" y="61"/>
                  </a:cubicBezTo>
                  <a:lnTo>
                    <a:pt x="561" y="20"/>
                  </a:lnTo>
                  <a:lnTo>
                    <a:pt x="561" y="20"/>
                  </a:lnTo>
                  <a:cubicBezTo>
                    <a:pt x="560" y="8"/>
                    <a:pt x="546" y="0"/>
                    <a:pt x="529"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30" name="Freeform 40">
              <a:extLst>
                <a:ext uri="{FF2B5EF4-FFF2-40B4-BE49-F238E27FC236}">
                  <a16:creationId xmlns:a16="http://schemas.microsoft.com/office/drawing/2014/main" id="{ED263211-E97C-A544-B352-7A1F75E5BAD5}"/>
                </a:ext>
              </a:extLst>
            </p:cNvPr>
            <p:cNvSpPr>
              <a:spLocks noChangeArrowheads="1"/>
            </p:cNvSpPr>
            <p:nvPr/>
          </p:nvSpPr>
          <p:spPr bwMode="auto">
            <a:xfrm>
              <a:off x="12272356" y="9101757"/>
              <a:ext cx="1575526" cy="915936"/>
            </a:xfrm>
            <a:custGeom>
              <a:avLst/>
              <a:gdLst>
                <a:gd name="T0" fmla="*/ 1242 w 2413"/>
                <a:gd name="T1" fmla="*/ 18 h 1402"/>
                <a:gd name="T2" fmla="*/ 2159 w 2413"/>
                <a:gd name="T3" fmla="*/ 547 h 1402"/>
                <a:gd name="T4" fmla="*/ 2412 w 2413"/>
                <a:gd name="T5" fmla="*/ 476 h 1402"/>
                <a:gd name="T6" fmla="*/ 2412 w 2413"/>
                <a:gd name="T7" fmla="*/ 728 h 1402"/>
                <a:gd name="T8" fmla="*/ 2412 w 2413"/>
                <a:gd name="T9" fmla="*/ 728 h 1402"/>
                <a:gd name="T10" fmla="*/ 2370 w 2413"/>
                <a:gd name="T11" fmla="*/ 788 h 1402"/>
                <a:gd name="T12" fmla="*/ 1334 w 2413"/>
                <a:gd name="T13" fmla="*/ 1386 h 1402"/>
                <a:gd name="T14" fmla="*/ 1331 w 2413"/>
                <a:gd name="T15" fmla="*/ 1386 h 1402"/>
                <a:gd name="T16" fmla="*/ 1331 w 2413"/>
                <a:gd name="T17" fmla="*/ 1386 h 1402"/>
                <a:gd name="T18" fmla="*/ 1252 w 2413"/>
                <a:gd name="T19" fmla="*/ 1401 h 1402"/>
                <a:gd name="T20" fmla="*/ 1252 w 2413"/>
                <a:gd name="T21" fmla="*/ 1401 h 1402"/>
                <a:gd name="T22" fmla="*/ 1174 w 2413"/>
                <a:gd name="T23" fmla="*/ 1386 h 1402"/>
                <a:gd name="T24" fmla="*/ 1172 w 2413"/>
                <a:gd name="T25" fmla="*/ 1386 h 1402"/>
                <a:gd name="T26" fmla="*/ 1167 w 2413"/>
                <a:gd name="T27" fmla="*/ 1383 h 1402"/>
                <a:gd name="T28" fmla="*/ 1167 w 2413"/>
                <a:gd name="T29" fmla="*/ 1383 h 1402"/>
                <a:gd name="T30" fmla="*/ 1155 w 2413"/>
                <a:gd name="T31" fmla="*/ 1376 h 1402"/>
                <a:gd name="T32" fmla="*/ 42 w 2413"/>
                <a:gd name="T33" fmla="*/ 733 h 1402"/>
                <a:gd name="T34" fmla="*/ 42 w 2413"/>
                <a:gd name="T35" fmla="*/ 733 h 1402"/>
                <a:gd name="T36" fmla="*/ 42 w 2413"/>
                <a:gd name="T37" fmla="*/ 733 h 1402"/>
                <a:gd name="T38" fmla="*/ 0 w 2413"/>
                <a:gd name="T39" fmla="*/ 674 h 1402"/>
                <a:gd name="T40" fmla="*/ 0 w 2413"/>
                <a:gd name="T41" fmla="*/ 420 h 1402"/>
                <a:gd name="T42" fmla="*/ 0 w 2413"/>
                <a:gd name="T43" fmla="*/ 420 h 1402"/>
                <a:gd name="T44" fmla="*/ 244 w 2413"/>
                <a:gd name="T45" fmla="*/ 497 h 1402"/>
                <a:gd name="T46" fmla="*/ 1060 w 2413"/>
                <a:gd name="T47" fmla="*/ 26 h 1402"/>
                <a:gd name="T48" fmla="*/ 1060 w 2413"/>
                <a:gd name="T49" fmla="*/ 26 h 1402"/>
                <a:gd name="T50" fmla="*/ 1073 w 2413"/>
                <a:gd name="T51" fmla="*/ 19 h 1402"/>
                <a:gd name="T52" fmla="*/ 1076 w 2413"/>
                <a:gd name="T53" fmla="*/ 18 h 1402"/>
                <a:gd name="T54" fmla="*/ 1076 w 2413"/>
                <a:gd name="T55" fmla="*/ 18 h 1402"/>
                <a:gd name="T56" fmla="*/ 1076 w 2413"/>
                <a:gd name="T57" fmla="*/ 18 h 1402"/>
                <a:gd name="T58" fmla="*/ 1159 w 2413"/>
                <a:gd name="T59" fmla="*/ 0 h 1402"/>
                <a:gd name="T60" fmla="*/ 1159 w 2413"/>
                <a:gd name="T61" fmla="*/ 0 h 1402"/>
                <a:gd name="T62" fmla="*/ 1241 w 2413"/>
                <a:gd name="T63" fmla="*/ 18 h 1402"/>
                <a:gd name="T64" fmla="*/ 1242 w 2413"/>
                <a:gd name="T65" fmla="*/ 18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13" h="1402">
                  <a:moveTo>
                    <a:pt x="1242" y="18"/>
                  </a:moveTo>
                  <a:lnTo>
                    <a:pt x="2159" y="547"/>
                  </a:lnTo>
                  <a:lnTo>
                    <a:pt x="2412" y="476"/>
                  </a:lnTo>
                  <a:lnTo>
                    <a:pt x="2412" y="728"/>
                  </a:lnTo>
                  <a:lnTo>
                    <a:pt x="2412" y="728"/>
                  </a:lnTo>
                  <a:cubicBezTo>
                    <a:pt x="2412" y="752"/>
                    <a:pt x="2395" y="773"/>
                    <a:pt x="2370" y="788"/>
                  </a:cubicBezTo>
                  <a:lnTo>
                    <a:pt x="1334" y="1386"/>
                  </a:lnTo>
                  <a:lnTo>
                    <a:pt x="1331" y="1386"/>
                  </a:lnTo>
                  <a:lnTo>
                    <a:pt x="1331" y="1386"/>
                  </a:lnTo>
                  <a:cubicBezTo>
                    <a:pt x="1309" y="1396"/>
                    <a:pt x="1282" y="1401"/>
                    <a:pt x="1252" y="1401"/>
                  </a:cubicBezTo>
                  <a:lnTo>
                    <a:pt x="1252" y="1401"/>
                  </a:lnTo>
                  <a:cubicBezTo>
                    <a:pt x="1223" y="1401"/>
                    <a:pt x="1196" y="1396"/>
                    <a:pt x="1174" y="1386"/>
                  </a:cubicBezTo>
                  <a:lnTo>
                    <a:pt x="1172" y="1386"/>
                  </a:lnTo>
                  <a:lnTo>
                    <a:pt x="1167" y="1383"/>
                  </a:lnTo>
                  <a:lnTo>
                    <a:pt x="1167" y="1383"/>
                  </a:lnTo>
                  <a:cubicBezTo>
                    <a:pt x="1162" y="1381"/>
                    <a:pt x="1159" y="1378"/>
                    <a:pt x="1155" y="1376"/>
                  </a:cubicBezTo>
                  <a:lnTo>
                    <a:pt x="42" y="733"/>
                  </a:lnTo>
                  <a:lnTo>
                    <a:pt x="42" y="733"/>
                  </a:lnTo>
                  <a:lnTo>
                    <a:pt x="42" y="733"/>
                  </a:lnTo>
                  <a:cubicBezTo>
                    <a:pt x="16" y="718"/>
                    <a:pt x="0" y="697"/>
                    <a:pt x="0" y="674"/>
                  </a:cubicBezTo>
                  <a:lnTo>
                    <a:pt x="0" y="420"/>
                  </a:lnTo>
                  <a:lnTo>
                    <a:pt x="0" y="420"/>
                  </a:lnTo>
                  <a:cubicBezTo>
                    <a:pt x="0" y="420"/>
                    <a:pt x="126" y="459"/>
                    <a:pt x="244" y="497"/>
                  </a:cubicBezTo>
                  <a:lnTo>
                    <a:pt x="1060" y="26"/>
                  </a:lnTo>
                  <a:lnTo>
                    <a:pt x="1060" y="26"/>
                  </a:lnTo>
                  <a:cubicBezTo>
                    <a:pt x="1064" y="23"/>
                    <a:pt x="1069" y="21"/>
                    <a:pt x="1073" y="19"/>
                  </a:cubicBezTo>
                  <a:lnTo>
                    <a:pt x="1076" y="18"/>
                  </a:lnTo>
                  <a:lnTo>
                    <a:pt x="1076" y="18"/>
                  </a:lnTo>
                  <a:lnTo>
                    <a:pt x="1076" y="18"/>
                  </a:lnTo>
                  <a:cubicBezTo>
                    <a:pt x="1099" y="7"/>
                    <a:pt x="1127" y="0"/>
                    <a:pt x="1159" y="0"/>
                  </a:cubicBezTo>
                  <a:lnTo>
                    <a:pt x="1159" y="0"/>
                  </a:lnTo>
                  <a:cubicBezTo>
                    <a:pt x="1190" y="0"/>
                    <a:pt x="1218" y="7"/>
                    <a:pt x="1241" y="18"/>
                  </a:cubicBezTo>
                  <a:lnTo>
                    <a:pt x="1242" y="18"/>
                  </a:lnTo>
                </a:path>
              </a:pathLst>
            </a:custGeom>
            <a:solidFill>
              <a:schemeClr val="accent2">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31" name="Freeform 41">
              <a:extLst>
                <a:ext uri="{FF2B5EF4-FFF2-40B4-BE49-F238E27FC236}">
                  <a16:creationId xmlns:a16="http://schemas.microsoft.com/office/drawing/2014/main" id="{D9F0A4C7-773A-C44D-9689-A8BAA599C692}"/>
                </a:ext>
              </a:extLst>
            </p:cNvPr>
            <p:cNvSpPr>
              <a:spLocks noChangeArrowheads="1"/>
            </p:cNvSpPr>
            <p:nvPr/>
          </p:nvSpPr>
          <p:spPr bwMode="auto">
            <a:xfrm>
              <a:off x="12272356" y="8934700"/>
              <a:ext cx="1575526" cy="915936"/>
            </a:xfrm>
            <a:custGeom>
              <a:avLst/>
              <a:gdLst>
                <a:gd name="T0" fmla="*/ 1242 w 2413"/>
                <a:gd name="T1" fmla="*/ 18 h 1403"/>
                <a:gd name="T2" fmla="*/ 2370 w 2413"/>
                <a:gd name="T3" fmla="*/ 668 h 1403"/>
                <a:gd name="T4" fmla="*/ 2370 w 2413"/>
                <a:gd name="T5" fmla="*/ 669 h 1403"/>
                <a:gd name="T6" fmla="*/ 2370 w 2413"/>
                <a:gd name="T7" fmla="*/ 669 h 1403"/>
                <a:gd name="T8" fmla="*/ 2412 w 2413"/>
                <a:gd name="T9" fmla="*/ 729 h 1403"/>
                <a:gd name="T10" fmla="*/ 2412 w 2413"/>
                <a:gd name="T11" fmla="*/ 729 h 1403"/>
                <a:gd name="T12" fmla="*/ 2370 w 2413"/>
                <a:gd name="T13" fmla="*/ 788 h 1403"/>
                <a:gd name="T14" fmla="*/ 2370 w 2413"/>
                <a:gd name="T15" fmla="*/ 788 h 1403"/>
                <a:gd name="T16" fmla="*/ 1334 w 2413"/>
                <a:gd name="T17" fmla="*/ 1386 h 1403"/>
                <a:gd name="T18" fmla="*/ 1331 w 2413"/>
                <a:gd name="T19" fmla="*/ 1386 h 1403"/>
                <a:gd name="T20" fmla="*/ 1331 w 2413"/>
                <a:gd name="T21" fmla="*/ 1386 h 1403"/>
                <a:gd name="T22" fmla="*/ 1252 w 2413"/>
                <a:gd name="T23" fmla="*/ 1402 h 1403"/>
                <a:gd name="T24" fmla="*/ 1252 w 2413"/>
                <a:gd name="T25" fmla="*/ 1402 h 1403"/>
                <a:gd name="T26" fmla="*/ 1174 w 2413"/>
                <a:gd name="T27" fmla="*/ 1386 h 1403"/>
                <a:gd name="T28" fmla="*/ 1172 w 2413"/>
                <a:gd name="T29" fmla="*/ 1386 h 1403"/>
                <a:gd name="T30" fmla="*/ 1167 w 2413"/>
                <a:gd name="T31" fmla="*/ 1383 h 1403"/>
                <a:gd name="T32" fmla="*/ 1167 w 2413"/>
                <a:gd name="T33" fmla="*/ 1383 h 1403"/>
                <a:gd name="T34" fmla="*/ 1155 w 2413"/>
                <a:gd name="T35" fmla="*/ 1376 h 1403"/>
                <a:gd name="T36" fmla="*/ 42 w 2413"/>
                <a:gd name="T37" fmla="*/ 733 h 1403"/>
                <a:gd name="T38" fmla="*/ 42 w 2413"/>
                <a:gd name="T39" fmla="*/ 733 h 1403"/>
                <a:gd name="T40" fmla="*/ 42 w 2413"/>
                <a:gd name="T41" fmla="*/ 733 h 1403"/>
                <a:gd name="T42" fmla="*/ 0 w 2413"/>
                <a:gd name="T43" fmla="*/ 673 h 1403"/>
                <a:gd name="T44" fmla="*/ 0 w 2413"/>
                <a:gd name="T45" fmla="*/ 673 h 1403"/>
                <a:gd name="T46" fmla="*/ 43 w 2413"/>
                <a:gd name="T47" fmla="*/ 614 h 1403"/>
                <a:gd name="T48" fmla="*/ 1060 w 2413"/>
                <a:gd name="T49" fmla="*/ 26 h 1403"/>
                <a:gd name="T50" fmla="*/ 1060 w 2413"/>
                <a:gd name="T51" fmla="*/ 26 h 1403"/>
                <a:gd name="T52" fmla="*/ 1073 w 2413"/>
                <a:gd name="T53" fmla="*/ 19 h 1403"/>
                <a:gd name="T54" fmla="*/ 1076 w 2413"/>
                <a:gd name="T55" fmla="*/ 18 h 1403"/>
                <a:gd name="T56" fmla="*/ 1076 w 2413"/>
                <a:gd name="T57" fmla="*/ 18 h 1403"/>
                <a:gd name="T58" fmla="*/ 1076 w 2413"/>
                <a:gd name="T59" fmla="*/ 18 h 1403"/>
                <a:gd name="T60" fmla="*/ 1159 w 2413"/>
                <a:gd name="T61" fmla="*/ 0 h 1403"/>
                <a:gd name="T62" fmla="*/ 1159 w 2413"/>
                <a:gd name="T63" fmla="*/ 0 h 1403"/>
                <a:gd name="T64" fmla="*/ 1241 w 2413"/>
                <a:gd name="T65" fmla="*/ 18 h 1403"/>
                <a:gd name="T66" fmla="*/ 1242 w 2413"/>
                <a:gd name="T67" fmla="*/ 18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13" h="1403">
                  <a:moveTo>
                    <a:pt x="1242" y="18"/>
                  </a:moveTo>
                  <a:lnTo>
                    <a:pt x="2370" y="668"/>
                  </a:lnTo>
                  <a:lnTo>
                    <a:pt x="2370" y="669"/>
                  </a:lnTo>
                  <a:lnTo>
                    <a:pt x="2370" y="669"/>
                  </a:lnTo>
                  <a:cubicBezTo>
                    <a:pt x="2395" y="683"/>
                    <a:pt x="2412" y="705"/>
                    <a:pt x="2412" y="729"/>
                  </a:cubicBezTo>
                  <a:lnTo>
                    <a:pt x="2412" y="729"/>
                  </a:lnTo>
                  <a:cubicBezTo>
                    <a:pt x="2412" y="752"/>
                    <a:pt x="2395" y="773"/>
                    <a:pt x="2370" y="788"/>
                  </a:cubicBezTo>
                  <a:lnTo>
                    <a:pt x="2370" y="788"/>
                  </a:lnTo>
                  <a:lnTo>
                    <a:pt x="1334" y="1386"/>
                  </a:lnTo>
                  <a:lnTo>
                    <a:pt x="1331" y="1386"/>
                  </a:lnTo>
                  <a:lnTo>
                    <a:pt x="1331" y="1386"/>
                  </a:lnTo>
                  <a:cubicBezTo>
                    <a:pt x="1309" y="1396"/>
                    <a:pt x="1282" y="1402"/>
                    <a:pt x="1252" y="1402"/>
                  </a:cubicBezTo>
                  <a:lnTo>
                    <a:pt x="1252" y="1402"/>
                  </a:lnTo>
                  <a:cubicBezTo>
                    <a:pt x="1223" y="1402"/>
                    <a:pt x="1196" y="1396"/>
                    <a:pt x="1174" y="1386"/>
                  </a:cubicBezTo>
                  <a:lnTo>
                    <a:pt x="1172" y="1386"/>
                  </a:lnTo>
                  <a:lnTo>
                    <a:pt x="1167" y="1383"/>
                  </a:lnTo>
                  <a:lnTo>
                    <a:pt x="1167" y="1383"/>
                  </a:lnTo>
                  <a:cubicBezTo>
                    <a:pt x="1162" y="1381"/>
                    <a:pt x="1159" y="1378"/>
                    <a:pt x="1155" y="1376"/>
                  </a:cubicBezTo>
                  <a:lnTo>
                    <a:pt x="42" y="733"/>
                  </a:lnTo>
                  <a:lnTo>
                    <a:pt x="42" y="733"/>
                  </a:lnTo>
                  <a:lnTo>
                    <a:pt x="42" y="733"/>
                  </a:lnTo>
                  <a:cubicBezTo>
                    <a:pt x="16" y="718"/>
                    <a:pt x="0" y="697"/>
                    <a:pt x="0" y="673"/>
                  </a:cubicBezTo>
                  <a:lnTo>
                    <a:pt x="0" y="673"/>
                  </a:lnTo>
                  <a:cubicBezTo>
                    <a:pt x="0" y="650"/>
                    <a:pt x="16" y="629"/>
                    <a:pt x="43" y="614"/>
                  </a:cubicBezTo>
                  <a:lnTo>
                    <a:pt x="1060" y="26"/>
                  </a:lnTo>
                  <a:lnTo>
                    <a:pt x="1060" y="26"/>
                  </a:lnTo>
                  <a:cubicBezTo>
                    <a:pt x="1064" y="24"/>
                    <a:pt x="1069" y="21"/>
                    <a:pt x="1073" y="19"/>
                  </a:cubicBezTo>
                  <a:lnTo>
                    <a:pt x="1076" y="18"/>
                  </a:lnTo>
                  <a:lnTo>
                    <a:pt x="1076" y="18"/>
                  </a:lnTo>
                  <a:lnTo>
                    <a:pt x="1076" y="18"/>
                  </a:lnTo>
                  <a:cubicBezTo>
                    <a:pt x="1099" y="7"/>
                    <a:pt x="1127" y="0"/>
                    <a:pt x="1159" y="0"/>
                  </a:cubicBezTo>
                  <a:lnTo>
                    <a:pt x="1159" y="0"/>
                  </a:lnTo>
                  <a:cubicBezTo>
                    <a:pt x="1190" y="0"/>
                    <a:pt x="1218" y="7"/>
                    <a:pt x="1241" y="18"/>
                  </a:cubicBezTo>
                  <a:lnTo>
                    <a:pt x="1242" y="18"/>
                  </a:lnTo>
                </a:path>
              </a:pathLst>
            </a:custGeom>
            <a:solidFill>
              <a:schemeClr val="accent2"/>
            </a:solidFill>
            <a:ln>
              <a:noFill/>
            </a:ln>
            <a:effectLst/>
          </p:spPr>
          <p:txBody>
            <a:bodyPr wrap="none" anchor="ctr"/>
            <a:lstStyle/>
            <a:p>
              <a:endParaRPr lang="en-US" sz="3266" dirty="0">
                <a:latin typeface="Lato Light" panose="020F0502020204030203" pitchFamily="34" charset="0"/>
              </a:endParaRPr>
            </a:p>
          </p:txBody>
        </p:sp>
        <p:sp>
          <p:nvSpPr>
            <p:cNvPr id="32" name="Freeform 42">
              <a:extLst>
                <a:ext uri="{FF2B5EF4-FFF2-40B4-BE49-F238E27FC236}">
                  <a16:creationId xmlns:a16="http://schemas.microsoft.com/office/drawing/2014/main" id="{9CCD17BB-6D1A-B54A-97FB-714E5672505D}"/>
                </a:ext>
              </a:extLst>
            </p:cNvPr>
            <p:cNvSpPr>
              <a:spLocks noChangeArrowheads="1"/>
            </p:cNvSpPr>
            <p:nvPr/>
          </p:nvSpPr>
          <p:spPr bwMode="auto">
            <a:xfrm>
              <a:off x="13061558" y="9401309"/>
              <a:ext cx="276509" cy="204502"/>
            </a:xfrm>
            <a:custGeom>
              <a:avLst/>
              <a:gdLst>
                <a:gd name="T0" fmla="*/ 62 w 422"/>
                <a:gd name="T1" fmla="*/ 42 h 311"/>
                <a:gd name="T2" fmla="*/ 62 w 422"/>
                <a:gd name="T3" fmla="*/ 42 h 311"/>
                <a:gd name="T4" fmla="*/ 99 w 422"/>
                <a:gd name="T5" fmla="*/ 232 h 311"/>
                <a:gd name="T6" fmla="*/ 99 w 422"/>
                <a:gd name="T7" fmla="*/ 232 h 311"/>
                <a:gd name="T8" fmla="*/ 359 w 422"/>
                <a:gd name="T9" fmla="*/ 267 h 311"/>
                <a:gd name="T10" fmla="*/ 359 w 422"/>
                <a:gd name="T11" fmla="*/ 267 h 311"/>
                <a:gd name="T12" fmla="*/ 322 w 422"/>
                <a:gd name="T13" fmla="*/ 78 h 311"/>
                <a:gd name="T14" fmla="*/ 322 w 422"/>
                <a:gd name="T15" fmla="*/ 78 h 311"/>
                <a:gd name="T16" fmla="*/ 62 w 422"/>
                <a:gd name="T17" fmla="*/ 4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 h="311">
                  <a:moveTo>
                    <a:pt x="62" y="42"/>
                  </a:moveTo>
                  <a:lnTo>
                    <a:pt x="62" y="42"/>
                  </a:lnTo>
                  <a:cubicBezTo>
                    <a:pt x="0" y="85"/>
                    <a:pt x="17" y="170"/>
                    <a:pt x="99" y="232"/>
                  </a:cubicBezTo>
                  <a:lnTo>
                    <a:pt x="99" y="232"/>
                  </a:lnTo>
                  <a:cubicBezTo>
                    <a:pt x="181" y="294"/>
                    <a:pt x="298" y="310"/>
                    <a:pt x="359" y="267"/>
                  </a:cubicBezTo>
                  <a:lnTo>
                    <a:pt x="359" y="267"/>
                  </a:lnTo>
                  <a:cubicBezTo>
                    <a:pt x="421" y="224"/>
                    <a:pt x="405" y="140"/>
                    <a:pt x="322" y="78"/>
                  </a:cubicBezTo>
                  <a:lnTo>
                    <a:pt x="322" y="78"/>
                  </a:lnTo>
                  <a:cubicBezTo>
                    <a:pt x="240" y="16"/>
                    <a:pt x="123" y="0"/>
                    <a:pt x="62" y="42"/>
                  </a:cubicBezTo>
                </a:path>
              </a:pathLst>
            </a:custGeom>
            <a:solidFill>
              <a:srgbClr val="57BBE2"/>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33" name="Freeform 43">
              <a:extLst>
                <a:ext uri="{FF2B5EF4-FFF2-40B4-BE49-F238E27FC236}">
                  <a16:creationId xmlns:a16="http://schemas.microsoft.com/office/drawing/2014/main" id="{9848FF5C-05DF-CD40-B366-F26CC9711607}"/>
                </a:ext>
              </a:extLst>
            </p:cNvPr>
            <p:cNvSpPr>
              <a:spLocks noChangeArrowheads="1"/>
            </p:cNvSpPr>
            <p:nvPr/>
          </p:nvSpPr>
          <p:spPr bwMode="auto">
            <a:xfrm>
              <a:off x="12911783" y="9294738"/>
              <a:ext cx="319714" cy="224664"/>
            </a:xfrm>
            <a:custGeom>
              <a:avLst/>
              <a:gdLst>
                <a:gd name="T0" fmla="*/ 196 w 491"/>
                <a:gd name="T1" fmla="*/ 137 h 345"/>
                <a:gd name="T2" fmla="*/ 196 w 491"/>
                <a:gd name="T3" fmla="*/ 137 h 345"/>
                <a:gd name="T4" fmla="*/ 160 w 491"/>
                <a:gd name="T5" fmla="*/ 337 h 345"/>
                <a:gd name="T6" fmla="*/ 57 w 491"/>
                <a:gd name="T7" fmla="*/ 344 h 345"/>
                <a:gd name="T8" fmla="*/ 57 w 491"/>
                <a:gd name="T9" fmla="*/ 344 h 345"/>
                <a:gd name="T10" fmla="*/ 107 w 491"/>
                <a:gd name="T11" fmla="*/ 70 h 345"/>
                <a:gd name="T12" fmla="*/ 107 w 491"/>
                <a:gd name="T13" fmla="*/ 70 h 345"/>
                <a:gd name="T14" fmla="*/ 490 w 491"/>
                <a:gd name="T15" fmla="*/ 46 h 345"/>
                <a:gd name="T16" fmla="*/ 477 w 491"/>
                <a:gd name="T17" fmla="*/ 121 h 345"/>
                <a:gd name="T18" fmla="*/ 477 w 491"/>
                <a:gd name="T19" fmla="*/ 121 h 345"/>
                <a:gd name="T20" fmla="*/ 197 w 491"/>
                <a:gd name="T21" fmla="*/ 137 h 345"/>
                <a:gd name="T22" fmla="*/ 196 w 491"/>
                <a:gd name="T23" fmla="*/ 1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1" h="345">
                  <a:moveTo>
                    <a:pt x="196" y="137"/>
                  </a:moveTo>
                  <a:lnTo>
                    <a:pt x="196" y="137"/>
                  </a:lnTo>
                  <a:cubicBezTo>
                    <a:pt x="129" y="184"/>
                    <a:pt x="119" y="261"/>
                    <a:pt x="160" y="337"/>
                  </a:cubicBezTo>
                  <a:lnTo>
                    <a:pt x="57" y="344"/>
                  </a:lnTo>
                  <a:lnTo>
                    <a:pt x="57" y="344"/>
                  </a:lnTo>
                  <a:cubicBezTo>
                    <a:pt x="0" y="240"/>
                    <a:pt x="15" y="133"/>
                    <a:pt x="107" y="70"/>
                  </a:cubicBezTo>
                  <a:lnTo>
                    <a:pt x="107" y="70"/>
                  </a:lnTo>
                  <a:cubicBezTo>
                    <a:pt x="199" y="6"/>
                    <a:pt x="347" y="0"/>
                    <a:pt x="490" y="46"/>
                  </a:cubicBezTo>
                  <a:lnTo>
                    <a:pt x="477" y="121"/>
                  </a:lnTo>
                  <a:lnTo>
                    <a:pt x="477" y="121"/>
                  </a:lnTo>
                  <a:cubicBezTo>
                    <a:pt x="372" y="87"/>
                    <a:pt x="264" y="91"/>
                    <a:pt x="197" y="137"/>
                  </a:cubicBezTo>
                  <a:lnTo>
                    <a:pt x="196" y="137"/>
                  </a:lnTo>
                </a:path>
              </a:pathLst>
            </a:custGeom>
            <a:solidFill>
              <a:srgbClr val="57BBE2"/>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34" name="Freeform 44">
              <a:extLst>
                <a:ext uri="{FF2B5EF4-FFF2-40B4-BE49-F238E27FC236}">
                  <a16:creationId xmlns:a16="http://schemas.microsoft.com/office/drawing/2014/main" id="{4C6383BF-70DF-2F44-8638-562F3B4031C1}"/>
                </a:ext>
              </a:extLst>
            </p:cNvPr>
            <p:cNvSpPr>
              <a:spLocks noChangeArrowheads="1"/>
            </p:cNvSpPr>
            <p:nvPr/>
          </p:nvSpPr>
          <p:spPr bwMode="auto">
            <a:xfrm>
              <a:off x="12704400" y="9142081"/>
              <a:ext cx="553018" cy="388842"/>
            </a:xfrm>
            <a:custGeom>
              <a:avLst/>
              <a:gdLst>
                <a:gd name="T0" fmla="*/ 339 w 848"/>
                <a:gd name="T1" fmla="*/ 236 h 595"/>
                <a:gd name="T2" fmla="*/ 339 w 848"/>
                <a:gd name="T3" fmla="*/ 236 h 595"/>
                <a:gd name="T4" fmla="*/ 276 w 848"/>
                <a:gd name="T5" fmla="*/ 584 h 595"/>
                <a:gd name="T6" fmla="*/ 98 w 848"/>
                <a:gd name="T7" fmla="*/ 594 h 595"/>
                <a:gd name="T8" fmla="*/ 98 w 848"/>
                <a:gd name="T9" fmla="*/ 594 h 595"/>
                <a:gd name="T10" fmla="*/ 184 w 848"/>
                <a:gd name="T11" fmla="*/ 119 h 595"/>
                <a:gd name="T12" fmla="*/ 184 w 848"/>
                <a:gd name="T13" fmla="*/ 119 h 595"/>
                <a:gd name="T14" fmla="*/ 847 w 848"/>
                <a:gd name="T15" fmla="*/ 80 h 595"/>
                <a:gd name="T16" fmla="*/ 823 w 848"/>
                <a:gd name="T17" fmla="*/ 208 h 595"/>
                <a:gd name="T18" fmla="*/ 823 w 848"/>
                <a:gd name="T19" fmla="*/ 208 h 595"/>
                <a:gd name="T20" fmla="*/ 339 w 848"/>
                <a:gd name="T21" fmla="*/ 236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8" h="595">
                  <a:moveTo>
                    <a:pt x="339" y="236"/>
                  </a:moveTo>
                  <a:lnTo>
                    <a:pt x="339" y="236"/>
                  </a:lnTo>
                  <a:cubicBezTo>
                    <a:pt x="223" y="317"/>
                    <a:pt x="205" y="451"/>
                    <a:pt x="276" y="584"/>
                  </a:cubicBezTo>
                  <a:lnTo>
                    <a:pt x="98" y="594"/>
                  </a:lnTo>
                  <a:lnTo>
                    <a:pt x="98" y="594"/>
                  </a:lnTo>
                  <a:cubicBezTo>
                    <a:pt x="0" y="413"/>
                    <a:pt x="24" y="230"/>
                    <a:pt x="184" y="119"/>
                  </a:cubicBezTo>
                  <a:lnTo>
                    <a:pt x="184" y="119"/>
                  </a:lnTo>
                  <a:cubicBezTo>
                    <a:pt x="344" y="9"/>
                    <a:pt x="600" y="0"/>
                    <a:pt x="847" y="80"/>
                  </a:cubicBezTo>
                  <a:lnTo>
                    <a:pt x="823" y="208"/>
                  </a:lnTo>
                  <a:lnTo>
                    <a:pt x="823" y="208"/>
                  </a:lnTo>
                  <a:cubicBezTo>
                    <a:pt x="643" y="150"/>
                    <a:pt x="456" y="156"/>
                    <a:pt x="339" y="236"/>
                  </a:cubicBezTo>
                </a:path>
              </a:pathLst>
            </a:custGeom>
            <a:solidFill>
              <a:srgbClr val="57BBE2"/>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35" name="Freeform 45">
              <a:extLst>
                <a:ext uri="{FF2B5EF4-FFF2-40B4-BE49-F238E27FC236}">
                  <a16:creationId xmlns:a16="http://schemas.microsoft.com/office/drawing/2014/main" id="{137B6786-63C5-DD4B-BFEC-E6B0F920CA61}"/>
                </a:ext>
              </a:extLst>
            </p:cNvPr>
            <p:cNvSpPr>
              <a:spLocks noChangeArrowheads="1"/>
            </p:cNvSpPr>
            <p:nvPr/>
          </p:nvSpPr>
          <p:spPr bwMode="auto">
            <a:xfrm>
              <a:off x="12327081" y="8897256"/>
              <a:ext cx="1483355" cy="864091"/>
            </a:xfrm>
            <a:custGeom>
              <a:avLst/>
              <a:gdLst>
                <a:gd name="T0" fmla="*/ 1170 w 2273"/>
                <a:gd name="T1" fmla="*/ 17 h 1323"/>
                <a:gd name="T2" fmla="*/ 2034 w 2273"/>
                <a:gd name="T3" fmla="*/ 515 h 1323"/>
                <a:gd name="T4" fmla="*/ 2272 w 2273"/>
                <a:gd name="T5" fmla="*/ 448 h 1323"/>
                <a:gd name="T6" fmla="*/ 2272 w 2273"/>
                <a:gd name="T7" fmla="*/ 687 h 1323"/>
                <a:gd name="T8" fmla="*/ 2272 w 2273"/>
                <a:gd name="T9" fmla="*/ 687 h 1323"/>
                <a:gd name="T10" fmla="*/ 2232 w 2273"/>
                <a:gd name="T11" fmla="*/ 742 h 1323"/>
                <a:gd name="T12" fmla="*/ 1257 w 2273"/>
                <a:gd name="T13" fmla="*/ 1306 h 1323"/>
                <a:gd name="T14" fmla="*/ 1254 w 2273"/>
                <a:gd name="T15" fmla="*/ 1306 h 1323"/>
                <a:gd name="T16" fmla="*/ 1254 w 2273"/>
                <a:gd name="T17" fmla="*/ 1306 h 1323"/>
                <a:gd name="T18" fmla="*/ 1180 w 2273"/>
                <a:gd name="T19" fmla="*/ 1322 h 1323"/>
                <a:gd name="T20" fmla="*/ 1180 w 2273"/>
                <a:gd name="T21" fmla="*/ 1322 h 1323"/>
                <a:gd name="T22" fmla="*/ 1106 w 2273"/>
                <a:gd name="T23" fmla="*/ 1306 h 1323"/>
                <a:gd name="T24" fmla="*/ 1105 w 2273"/>
                <a:gd name="T25" fmla="*/ 1306 h 1323"/>
                <a:gd name="T26" fmla="*/ 1099 w 2273"/>
                <a:gd name="T27" fmla="*/ 1304 h 1323"/>
                <a:gd name="T28" fmla="*/ 1099 w 2273"/>
                <a:gd name="T29" fmla="*/ 1304 h 1323"/>
                <a:gd name="T30" fmla="*/ 1088 w 2273"/>
                <a:gd name="T31" fmla="*/ 1297 h 1323"/>
                <a:gd name="T32" fmla="*/ 39 w 2273"/>
                <a:gd name="T33" fmla="*/ 691 h 1323"/>
                <a:gd name="T34" fmla="*/ 39 w 2273"/>
                <a:gd name="T35" fmla="*/ 691 h 1323"/>
                <a:gd name="T36" fmla="*/ 39 w 2273"/>
                <a:gd name="T37" fmla="*/ 691 h 1323"/>
                <a:gd name="T38" fmla="*/ 0 w 2273"/>
                <a:gd name="T39" fmla="*/ 635 h 1323"/>
                <a:gd name="T40" fmla="*/ 0 w 2273"/>
                <a:gd name="T41" fmla="*/ 396 h 1323"/>
                <a:gd name="T42" fmla="*/ 0 w 2273"/>
                <a:gd name="T43" fmla="*/ 396 h 1323"/>
                <a:gd name="T44" fmla="*/ 230 w 2273"/>
                <a:gd name="T45" fmla="*/ 469 h 1323"/>
                <a:gd name="T46" fmla="*/ 998 w 2273"/>
                <a:gd name="T47" fmla="*/ 25 h 1323"/>
                <a:gd name="T48" fmla="*/ 998 w 2273"/>
                <a:gd name="T49" fmla="*/ 25 h 1323"/>
                <a:gd name="T50" fmla="*/ 1011 w 2273"/>
                <a:gd name="T51" fmla="*/ 18 h 1323"/>
                <a:gd name="T52" fmla="*/ 1013 w 2273"/>
                <a:gd name="T53" fmla="*/ 17 h 1323"/>
                <a:gd name="T54" fmla="*/ 1014 w 2273"/>
                <a:gd name="T55" fmla="*/ 17 h 1323"/>
                <a:gd name="T56" fmla="*/ 1014 w 2273"/>
                <a:gd name="T57" fmla="*/ 17 h 1323"/>
                <a:gd name="T58" fmla="*/ 1091 w 2273"/>
                <a:gd name="T59" fmla="*/ 0 h 1323"/>
                <a:gd name="T60" fmla="*/ 1091 w 2273"/>
                <a:gd name="T61" fmla="*/ 0 h 1323"/>
                <a:gd name="T62" fmla="*/ 1169 w 2273"/>
                <a:gd name="T63" fmla="*/ 17 h 1323"/>
                <a:gd name="T64" fmla="*/ 1170 w 2273"/>
                <a:gd name="T65" fmla="*/ 17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3" h="1323">
                  <a:moveTo>
                    <a:pt x="1170" y="17"/>
                  </a:moveTo>
                  <a:lnTo>
                    <a:pt x="2034" y="515"/>
                  </a:lnTo>
                  <a:lnTo>
                    <a:pt x="2272" y="448"/>
                  </a:lnTo>
                  <a:lnTo>
                    <a:pt x="2272" y="687"/>
                  </a:lnTo>
                  <a:lnTo>
                    <a:pt x="2272" y="687"/>
                  </a:lnTo>
                  <a:cubicBezTo>
                    <a:pt x="2272" y="708"/>
                    <a:pt x="2257" y="729"/>
                    <a:pt x="2232" y="742"/>
                  </a:cubicBezTo>
                  <a:lnTo>
                    <a:pt x="1257" y="1306"/>
                  </a:lnTo>
                  <a:lnTo>
                    <a:pt x="1254" y="1306"/>
                  </a:lnTo>
                  <a:lnTo>
                    <a:pt x="1254" y="1306"/>
                  </a:lnTo>
                  <a:cubicBezTo>
                    <a:pt x="1233" y="1316"/>
                    <a:pt x="1208" y="1322"/>
                    <a:pt x="1180" y="1322"/>
                  </a:cubicBezTo>
                  <a:lnTo>
                    <a:pt x="1180" y="1322"/>
                  </a:lnTo>
                  <a:cubicBezTo>
                    <a:pt x="1152" y="1322"/>
                    <a:pt x="1127" y="1316"/>
                    <a:pt x="1106" y="1306"/>
                  </a:cubicBezTo>
                  <a:lnTo>
                    <a:pt x="1105" y="1306"/>
                  </a:lnTo>
                  <a:lnTo>
                    <a:pt x="1099" y="1304"/>
                  </a:lnTo>
                  <a:lnTo>
                    <a:pt x="1099" y="1304"/>
                  </a:lnTo>
                  <a:cubicBezTo>
                    <a:pt x="1095" y="1301"/>
                    <a:pt x="1091" y="1299"/>
                    <a:pt x="1088" y="1297"/>
                  </a:cubicBezTo>
                  <a:lnTo>
                    <a:pt x="39" y="691"/>
                  </a:lnTo>
                  <a:lnTo>
                    <a:pt x="39" y="691"/>
                  </a:lnTo>
                  <a:lnTo>
                    <a:pt x="39" y="691"/>
                  </a:lnTo>
                  <a:cubicBezTo>
                    <a:pt x="15" y="677"/>
                    <a:pt x="0" y="657"/>
                    <a:pt x="0" y="635"/>
                  </a:cubicBezTo>
                  <a:lnTo>
                    <a:pt x="0" y="396"/>
                  </a:lnTo>
                  <a:lnTo>
                    <a:pt x="0" y="396"/>
                  </a:lnTo>
                  <a:cubicBezTo>
                    <a:pt x="0" y="396"/>
                    <a:pt x="118" y="433"/>
                    <a:pt x="230" y="469"/>
                  </a:cubicBezTo>
                  <a:lnTo>
                    <a:pt x="998" y="25"/>
                  </a:lnTo>
                  <a:lnTo>
                    <a:pt x="998" y="25"/>
                  </a:lnTo>
                  <a:cubicBezTo>
                    <a:pt x="1003" y="22"/>
                    <a:pt x="1007" y="20"/>
                    <a:pt x="1011" y="18"/>
                  </a:cubicBezTo>
                  <a:lnTo>
                    <a:pt x="1013" y="17"/>
                  </a:lnTo>
                  <a:lnTo>
                    <a:pt x="1014" y="17"/>
                  </a:lnTo>
                  <a:lnTo>
                    <a:pt x="1014" y="17"/>
                  </a:lnTo>
                  <a:cubicBezTo>
                    <a:pt x="1035" y="7"/>
                    <a:pt x="1062" y="0"/>
                    <a:pt x="1091" y="0"/>
                  </a:cubicBezTo>
                  <a:lnTo>
                    <a:pt x="1091" y="0"/>
                  </a:lnTo>
                  <a:cubicBezTo>
                    <a:pt x="1120" y="0"/>
                    <a:pt x="1148" y="7"/>
                    <a:pt x="1169" y="17"/>
                  </a:cubicBezTo>
                  <a:lnTo>
                    <a:pt x="1170" y="17"/>
                  </a:lnTo>
                </a:path>
              </a:pathLst>
            </a:custGeom>
            <a:solidFill>
              <a:schemeClr val="accent1">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36" name="Freeform 46">
              <a:extLst>
                <a:ext uri="{FF2B5EF4-FFF2-40B4-BE49-F238E27FC236}">
                  <a16:creationId xmlns:a16="http://schemas.microsoft.com/office/drawing/2014/main" id="{0C48AECF-8713-6D48-8AAD-7F834E01FD2B}"/>
                </a:ext>
              </a:extLst>
            </p:cNvPr>
            <p:cNvSpPr>
              <a:spLocks noChangeArrowheads="1"/>
            </p:cNvSpPr>
            <p:nvPr/>
          </p:nvSpPr>
          <p:spPr bwMode="auto">
            <a:xfrm>
              <a:off x="12327081" y="8741719"/>
              <a:ext cx="1483355" cy="864091"/>
            </a:xfrm>
            <a:custGeom>
              <a:avLst/>
              <a:gdLst>
                <a:gd name="T0" fmla="*/ 1170 w 2273"/>
                <a:gd name="T1" fmla="*/ 17 h 1322"/>
                <a:gd name="T2" fmla="*/ 2232 w 2273"/>
                <a:gd name="T3" fmla="*/ 630 h 1322"/>
                <a:gd name="T4" fmla="*/ 2232 w 2273"/>
                <a:gd name="T5" fmla="*/ 630 h 1322"/>
                <a:gd name="T6" fmla="*/ 2232 w 2273"/>
                <a:gd name="T7" fmla="*/ 630 h 1322"/>
                <a:gd name="T8" fmla="*/ 2272 w 2273"/>
                <a:gd name="T9" fmla="*/ 686 h 1322"/>
                <a:gd name="T10" fmla="*/ 2272 w 2273"/>
                <a:gd name="T11" fmla="*/ 686 h 1322"/>
                <a:gd name="T12" fmla="*/ 2232 w 2273"/>
                <a:gd name="T13" fmla="*/ 743 h 1322"/>
                <a:gd name="T14" fmla="*/ 1257 w 2273"/>
                <a:gd name="T15" fmla="*/ 1307 h 1322"/>
                <a:gd name="T16" fmla="*/ 1254 w 2273"/>
                <a:gd name="T17" fmla="*/ 1307 h 1322"/>
                <a:gd name="T18" fmla="*/ 1254 w 2273"/>
                <a:gd name="T19" fmla="*/ 1307 h 1322"/>
                <a:gd name="T20" fmla="*/ 1180 w 2273"/>
                <a:gd name="T21" fmla="*/ 1321 h 1322"/>
                <a:gd name="T22" fmla="*/ 1180 w 2273"/>
                <a:gd name="T23" fmla="*/ 1321 h 1322"/>
                <a:gd name="T24" fmla="*/ 1106 w 2273"/>
                <a:gd name="T25" fmla="*/ 1307 h 1322"/>
                <a:gd name="T26" fmla="*/ 1105 w 2273"/>
                <a:gd name="T27" fmla="*/ 1307 h 1322"/>
                <a:gd name="T28" fmla="*/ 1099 w 2273"/>
                <a:gd name="T29" fmla="*/ 1303 h 1322"/>
                <a:gd name="T30" fmla="*/ 1099 w 2273"/>
                <a:gd name="T31" fmla="*/ 1303 h 1322"/>
                <a:gd name="T32" fmla="*/ 1088 w 2273"/>
                <a:gd name="T33" fmla="*/ 1297 h 1322"/>
                <a:gd name="T34" fmla="*/ 39 w 2273"/>
                <a:gd name="T35" fmla="*/ 691 h 1322"/>
                <a:gd name="T36" fmla="*/ 39 w 2273"/>
                <a:gd name="T37" fmla="*/ 691 h 1322"/>
                <a:gd name="T38" fmla="*/ 39 w 2273"/>
                <a:gd name="T39" fmla="*/ 691 h 1322"/>
                <a:gd name="T40" fmla="*/ 0 w 2273"/>
                <a:gd name="T41" fmla="*/ 634 h 1322"/>
                <a:gd name="T42" fmla="*/ 0 w 2273"/>
                <a:gd name="T43" fmla="*/ 634 h 1322"/>
                <a:gd name="T44" fmla="*/ 39 w 2273"/>
                <a:gd name="T45" fmla="*/ 579 h 1322"/>
                <a:gd name="T46" fmla="*/ 998 w 2273"/>
                <a:gd name="T47" fmla="*/ 25 h 1322"/>
                <a:gd name="T48" fmla="*/ 998 w 2273"/>
                <a:gd name="T49" fmla="*/ 25 h 1322"/>
                <a:gd name="T50" fmla="*/ 1011 w 2273"/>
                <a:gd name="T51" fmla="*/ 18 h 1322"/>
                <a:gd name="T52" fmla="*/ 1013 w 2273"/>
                <a:gd name="T53" fmla="*/ 17 h 1322"/>
                <a:gd name="T54" fmla="*/ 1014 w 2273"/>
                <a:gd name="T55" fmla="*/ 17 h 1322"/>
                <a:gd name="T56" fmla="*/ 1014 w 2273"/>
                <a:gd name="T57" fmla="*/ 17 h 1322"/>
                <a:gd name="T58" fmla="*/ 1091 w 2273"/>
                <a:gd name="T59" fmla="*/ 0 h 1322"/>
                <a:gd name="T60" fmla="*/ 1091 w 2273"/>
                <a:gd name="T61" fmla="*/ 0 h 1322"/>
                <a:gd name="T62" fmla="*/ 1169 w 2273"/>
                <a:gd name="T63" fmla="*/ 17 h 1322"/>
                <a:gd name="T64" fmla="*/ 1170 w 2273"/>
                <a:gd name="T65" fmla="*/ 17 h 1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3" h="1322">
                  <a:moveTo>
                    <a:pt x="1170" y="17"/>
                  </a:moveTo>
                  <a:lnTo>
                    <a:pt x="2232" y="630"/>
                  </a:lnTo>
                  <a:lnTo>
                    <a:pt x="2232" y="630"/>
                  </a:lnTo>
                  <a:lnTo>
                    <a:pt x="2232" y="630"/>
                  </a:lnTo>
                  <a:cubicBezTo>
                    <a:pt x="2257" y="644"/>
                    <a:pt x="2272" y="664"/>
                    <a:pt x="2272" y="686"/>
                  </a:cubicBezTo>
                  <a:lnTo>
                    <a:pt x="2272" y="686"/>
                  </a:lnTo>
                  <a:cubicBezTo>
                    <a:pt x="2272" y="709"/>
                    <a:pt x="2257" y="729"/>
                    <a:pt x="2232" y="743"/>
                  </a:cubicBezTo>
                  <a:lnTo>
                    <a:pt x="1257" y="1307"/>
                  </a:lnTo>
                  <a:lnTo>
                    <a:pt x="1254" y="1307"/>
                  </a:lnTo>
                  <a:lnTo>
                    <a:pt x="1254" y="1307"/>
                  </a:lnTo>
                  <a:cubicBezTo>
                    <a:pt x="1233" y="1315"/>
                    <a:pt x="1208" y="1321"/>
                    <a:pt x="1180" y="1321"/>
                  </a:cubicBezTo>
                  <a:lnTo>
                    <a:pt x="1180" y="1321"/>
                  </a:lnTo>
                  <a:cubicBezTo>
                    <a:pt x="1152" y="1321"/>
                    <a:pt x="1127" y="1315"/>
                    <a:pt x="1106" y="1307"/>
                  </a:cubicBezTo>
                  <a:lnTo>
                    <a:pt x="1105" y="1307"/>
                  </a:lnTo>
                  <a:lnTo>
                    <a:pt x="1099" y="1303"/>
                  </a:lnTo>
                  <a:lnTo>
                    <a:pt x="1099" y="1303"/>
                  </a:lnTo>
                  <a:cubicBezTo>
                    <a:pt x="1095" y="1301"/>
                    <a:pt x="1091" y="1299"/>
                    <a:pt x="1088" y="1297"/>
                  </a:cubicBezTo>
                  <a:lnTo>
                    <a:pt x="39" y="691"/>
                  </a:lnTo>
                  <a:lnTo>
                    <a:pt x="39" y="691"/>
                  </a:lnTo>
                  <a:lnTo>
                    <a:pt x="39" y="691"/>
                  </a:lnTo>
                  <a:cubicBezTo>
                    <a:pt x="15" y="677"/>
                    <a:pt x="0" y="657"/>
                    <a:pt x="0" y="634"/>
                  </a:cubicBezTo>
                  <a:lnTo>
                    <a:pt x="0" y="634"/>
                  </a:lnTo>
                  <a:cubicBezTo>
                    <a:pt x="0" y="613"/>
                    <a:pt x="15" y="593"/>
                    <a:pt x="39" y="579"/>
                  </a:cubicBezTo>
                  <a:lnTo>
                    <a:pt x="998" y="25"/>
                  </a:lnTo>
                  <a:lnTo>
                    <a:pt x="998" y="25"/>
                  </a:lnTo>
                  <a:cubicBezTo>
                    <a:pt x="1003" y="22"/>
                    <a:pt x="1007" y="20"/>
                    <a:pt x="1011" y="18"/>
                  </a:cubicBezTo>
                  <a:lnTo>
                    <a:pt x="1013" y="17"/>
                  </a:lnTo>
                  <a:lnTo>
                    <a:pt x="1014" y="17"/>
                  </a:lnTo>
                  <a:lnTo>
                    <a:pt x="1014" y="17"/>
                  </a:lnTo>
                  <a:cubicBezTo>
                    <a:pt x="1035" y="6"/>
                    <a:pt x="1062" y="0"/>
                    <a:pt x="1091" y="0"/>
                  </a:cubicBezTo>
                  <a:lnTo>
                    <a:pt x="1091" y="0"/>
                  </a:lnTo>
                  <a:cubicBezTo>
                    <a:pt x="1120" y="0"/>
                    <a:pt x="1148" y="6"/>
                    <a:pt x="1169" y="17"/>
                  </a:cubicBezTo>
                  <a:lnTo>
                    <a:pt x="1170" y="17"/>
                  </a:lnTo>
                </a:path>
              </a:pathLst>
            </a:custGeom>
            <a:solidFill>
              <a:schemeClr val="accent1"/>
            </a:solidFill>
            <a:ln>
              <a:noFill/>
            </a:ln>
            <a:effectLst/>
          </p:spPr>
          <p:txBody>
            <a:bodyPr wrap="none" anchor="ctr"/>
            <a:lstStyle/>
            <a:p>
              <a:endParaRPr lang="en-US" sz="3266" dirty="0">
                <a:latin typeface="Lato Light" panose="020F0502020204030203" pitchFamily="34" charset="0"/>
              </a:endParaRPr>
            </a:p>
          </p:txBody>
        </p:sp>
        <p:sp>
          <p:nvSpPr>
            <p:cNvPr id="37" name="Freeform 47">
              <a:extLst>
                <a:ext uri="{FF2B5EF4-FFF2-40B4-BE49-F238E27FC236}">
                  <a16:creationId xmlns:a16="http://schemas.microsoft.com/office/drawing/2014/main" id="{2B824AAB-2C14-064F-8A17-C9AFA2FD727A}"/>
                </a:ext>
              </a:extLst>
            </p:cNvPr>
            <p:cNvSpPr>
              <a:spLocks noChangeArrowheads="1"/>
            </p:cNvSpPr>
            <p:nvPr/>
          </p:nvSpPr>
          <p:spPr bwMode="auto">
            <a:xfrm>
              <a:off x="12733203" y="8946221"/>
              <a:ext cx="636548" cy="455088"/>
            </a:xfrm>
            <a:custGeom>
              <a:avLst/>
              <a:gdLst>
                <a:gd name="T0" fmla="*/ 475 w 974"/>
                <a:gd name="T1" fmla="*/ 164 h 696"/>
                <a:gd name="T2" fmla="*/ 229 w 974"/>
                <a:gd name="T3" fmla="*/ 360 h 696"/>
                <a:gd name="T4" fmla="*/ 498 w 974"/>
                <a:gd name="T5" fmla="*/ 532 h 696"/>
                <a:gd name="T6" fmla="*/ 744 w 974"/>
                <a:gd name="T7" fmla="*/ 335 h 696"/>
                <a:gd name="T8" fmla="*/ 529 w 974"/>
                <a:gd name="T9" fmla="*/ 0 h 696"/>
                <a:gd name="T10" fmla="*/ 402 w 974"/>
                <a:gd name="T11" fmla="*/ 7 h 696"/>
                <a:gd name="T12" fmla="*/ 375 w 974"/>
                <a:gd name="T13" fmla="*/ 71 h 696"/>
                <a:gd name="T14" fmla="*/ 258 w 974"/>
                <a:gd name="T15" fmla="*/ 111 h 696"/>
                <a:gd name="T16" fmla="*/ 216 w 974"/>
                <a:gd name="T17" fmla="*/ 85 h 696"/>
                <a:gd name="T18" fmla="*/ 87 w 974"/>
                <a:gd name="T19" fmla="*/ 155 h 696"/>
                <a:gd name="T20" fmla="*/ 89 w 974"/>
                <a:gd name="T21" fmla="*/ 185 h 696"/>
                <a:gd name="T22" fmla="*/ 131 w 974"/>
                <a:gd name="T23" fmla="*/ 212 h 696"/>
                <a:gd name="T24" fmla="*/ 30 w 974"/>
                <a:gd name="T25" fmla="*/ 302 h 696"/>
                <a:gd name="T26" fmla="*/ 1 w 974"/>
                <a:gd name="T27" fmla="*/ 326 h 696"/>
                <a:gd name="T28" fmla="*/ 7 w 974"/>
                <a:gd name="T29" fmla="*/ 416 h 696"/>
                <a:gd name="T30" fmla="*/ 95 w 974"/>
                <a:gd name="T31" fmla="*/ 433 h 696"/>
                <a:gd name="T32" fmla="*/ 150 w 974"/>
                <a:gd name="T33" fmla="*/ 516 h 696"/>
                <a:gd name="T34" fmla="*/ 112 w 974"/>
                <a:gd name="T35" fmla="*/ 547 h 696"/>
                <a:gd name="T36" fmla="*/ 207 w 974"/>
                <a:gd name="T37" fmla="*/ 637 h 696"/>
                <a:gd name="T38" fmla="*/ 250 w 974"/>
                <a:gd name="T39" fmla="*/ 636 h 696"/>
                <a:gd name="T40" fmla="*/ 289 w 974"/>
                <a:gd name="T41" fmla="*/ 604 h 696"/>
                <a:gd name="T42" fmla="*/ 413 w 974"/>
                <a:gd name="T43" fmla="*/ 675 h 696"/>
                <a:gd name="T44" fmla="*/ 444 w 974"/>
                <a:gd name="T45" fmla="*/ 695 h 696"/>
                <a:gd name="T46" fmla="*/ 572 w 974"/>
                <a:gd name="T47" fmla="*/ 688 h 696"/>
                <a:gd name="T48" fmla="*/ 598 w 974"/>
                <a:gd name="T49" fmla="*/ 625 h 696"/>
                <a:gd name="T50" fmla="*/ 716 w 974"/>
                <a:gd name="T51" fmla="*/ 584 h 696"/>
                <a:gd name="T52" fmla="*/ 757 w 974"/>
                <a:gd name="T53" fmla="*/ 611 h 696"/>
                <a:gd name="T54" fmla="*/ 886 w 974"/>
                <a:gd name="T55" fmla="*/ 541 h 696"/>
                <a:gd name="T56" fmla="*/ 884 w 974"/>
                <a:gd name="T57" fmla="*/ 510 h 696"/>
                <a:gd name="T58" fmla="*/ 842 w 974"/>
                <a:gd name="T59" fmla="*/ 483 h 696"/>
                <a:gd name="T60" fmla="*/ 943 w 974"/>
                <a:gd name="T61" fmla="*/ 393 h 696"/>
                <a:gd name="T62" fmla="*/ 972 w 974"/>
                <a:gd name="T63" fmla="*/ 370 h 696"/>
                <a:gd name="T64" fmla="*/ 967 w 974"/>
                <a:gd name="T65" fmla="*/ 279 h 696"/>
                <a:gd name="T66" fmla="*/ 878 w 974"/>
                <a:gd name="T67" fmla="*/ 262 h 696"/>
                <a:gd name="T68" fmla="*/ 823 w 974"/>
                <a:gd name="T69" fmla="*/ 179 h 696"/>
                <a:gd name="T70" fmla="*/ 862 w 974"/>
                <a:gd name="T71" fmla="*/ 148 h 696"/>
                <a:gd name="T72" fmla="*/ 766 w 974"/>
                <a:gd name="T73" fmla="*/ 58 h 696"/>
                <a:gd name="T74" fmla="*/ 723 w 974"/>
                <a:gd name="T75" fmla="*/ 60 h 696"/>
                <a:gd name="T76" fmla="*/ 685 w 974"/>
                <a:gd name="T77" fmla="*/ 91 h 696"/>
                <a:gd name="T78" fmla="*/ 560 w 974"/>
                <a:gd name="T79" fmla="*/ 21 h 696"/>
                <a:gd name="T80" fmla="*/ 529 w 974"/>
                <a:gd name="T81"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4" h="696">
                  <a:moveTo>
                    <a:pt x="475" y="164"/>
                  </a:moveTo>
                  <a:lnTo>
                    <a:pt x="475" y="164"/>
                  </a:lnTo>
                  <a:cubicBezTo>
                    <a:pt x="332" y="170"/>
                    <a:pt x="222" y="259"/>
                    <a:pt x="229" y="360"/>
                  </a:cubicBezTo>
                  <a:lnTo>
                    <a:pt x="229" y="360"/>
                  </a:lnTo>
                  <a:cubicBezTo>
                    <a:pt x="235" y="462"/>
                    <a:pt x="355" y="539"/>
                    <a:pt x="498" y="532"/>
                  </a:cubicBezTo>
                  <a:lnTo>
                    <a:pt x="498" y="532"/>
                  </a:lnTo>
                  <a:cubicBezTo>
                    <a:pt x="640" y="525"/>
                    <a:pt x="751" y="437"/>
                    <a:pt x="744" y="335"/>
                  </a:cubicBezTo>
                  <a:lnTo>
                    <a:pt x="744" y="335"/>
                  </a:lnTo>
                  <a:cubicBezTo>
                    <a:pt x="738" y="234"/>
                    <a:pt x="617" y="157"/>
                    <a:pt x="475" y="164"/>
                  </a:cubicBezTo>
                  <a:close/>
                  <a:moveTo>
                    <a:pt x="529" y="0"/>
                  </a:moveTo>
                  <a:lnTo>
                    <a:pt x="402" y="7"/>
                  </a:lnTo>
                  <a:lnTo>
                    <a:pt x="402" y="7"/>
                  </a:lnTo>
                  <a:cubicBezTo>
                    <a:pt x="385" y="7"/>
                    <a:pt x="372" y="18"/>
                    <a:pt x="372" y="29"/>
                  </a:cubicBezTo>
                  <a:lnTo>
                    <a:pt x="375" y="71"/>
                  </a:lnTo>
                  <a:lnTo>
                    <a:pt x="375" y="71"/>
                  </a:lnTo>
                  <a:cubicBezTo>
                    <a:pt x="332" y="79"/>
                    <a:pt x="294" y="94"/>
                    <a:pt x="258" y="111"/>
                  </a:cubicBezTo>
                  <a:lnTo>
                    <a:pt x="216" y="85"/>
                  </a:lnTo>
                  <a:lnTo>
                    <a:pt x="216" y="85"/>
                  </a:lnTo>
                  <a:cubicBezTo>
                    <a:pt x="204" y="76"/>
                    <a:pt x="184" y="78"/>
                    <a:pt x="173" y="86"/>
                  </a:cubicBezTo>
                  <a:lnTo>
                    <a:pt x="87" y="155"/>
                  </a:lnTo>
                  <a:lnTo>
                    <a:pt x="87" y="155"/>
                  </a:lnTo>
                  <a:cubicBezTo>
                    <a:pt x="76" y="164"/>
                    <a:pt x="77" y="178"/>
                    <a:pt x="89" y="185"/>
                  </a:cubicBezTo>
                  <a:lnTo>
                    <a:pt x="131" y="212"/>
                  </a:lnTo>
                  <a:lnTo>
                    <a:pt x="131" y="212"/>
                  </a:lnTo>
                  <a:cubicBezTo>
                    <a:pt x="110" y="239"/>
                    <a:pt x="95" y="269"/>
                    <a:pt x="87" y="300"/>
                  </a:cubicBezTo>
                  <a:lnTo>
                    <a:pt x="30" y="302"/>
                  </a:lnTo>
                  <a:lnTo>
                    <a:pt x="30" y="302"/>
                  </a:lnTo>
                  <a:cubicBezTo>
                    <a:pt x="14" y="303"/>
                    <a:pt x="0" y="314"/>
                    <a:pt x="1" y="326"/>
                  </a:cubicBezTo>
                  <a:lnTo>
                    <a:pt x="7" y="416"/>
                  </a:lnTo>
                  <a:lnTo>
                    <a:pt x="7" y="416"/>
                  </a:lnTo>
                  <a:cubicBezTo>
                    <a:pt x="8" y="428"/>
                    <a:pt x="22" y="437"/>
                    <a:pt x="38" y="437"/>
                  </a:cubicBezTo>
                  <a:lnTo>
                    <a:pt x="95" y="433"/>
                  </a:lnTo>
                  <a:lnTo>
                    <a:pt x="95" y="433"/>
                  </a:lnTo>
                  <a:cubicBezTo>
                    <a:pt x="108" y="463"/>
                    <a:pt x="126" y="492"/>
                    <a:pt x="150" y="516"/>
                  </a:cubicBezTo>
                  <a:lnTo>
                    <a:pt x="112" y="547"/>
                  </a:lnTo>
                  <a:lnTo>
                    <a:pt x="112" y="547"/>
                  </a:lnTo>
                  <a:cubicBezTo>
                    <a:pt x="100" y="556"/>
                    <a:pt x="101" y="569"/>
                    <a:pt x="113" y="577"/>
                  </a:cubicBezTo>
                  <a:lnTo>
                    <a:pt x="207" y="637"/>
                  </a:lnTo>
                  <a:lnTo>
                    <a:pt x="207" y="637"/>
                  </a:lnTo>
                  <a:cubicBezTo>
                    <a:pt x="219" y="645"/>
                    <a:pt x="239" y="644"/>
                    <a:pt x="250" y="636"/>
                  </a:cubicBezTo>
                  <a:lnTo>
                    <a:pt x="289" y="604"/>
                  </a:lnTo>
                  <a:lnTo>
                    <a:pt x="289" y="604"/>
                  </a:lnTo>
                  <a:cubicBezTo>
                    <a:pt x="325" y="619"/>
                    <a:pt x="367" y="629"/>
                    <a:pt x="410" y="634"/>
                  </a:cubicBezTo>
                  <a:lnTo>
                    <a:pt x="413" y="675"/>
                  </a:lnTo>
                  <a:lnTo>
                    <a:pt x="413" y="675"/>
                  </a:lnTo>
                  <a:cubicBezTo>
                    <a:pt x="414" y="687"/>
                    <a:pt x="428" y="695"/>
                    <a:pt x="444" y="695"/>
                  </a:cubicBezTo>
                  <a:lnTo>
                    <a:pt x="572" y="688"/>
                  </a:lnTo>
                  <a:lnTo>
                    <a:pt x="572" y="688"/>
                  </a:lnTo>
                  <a:cubicBezTo>
                    <a:pt x="588" y="688"/>
                    <a:pt x="601" y="677"/>
                    <a:pt x="600" y="666"/>
                  </a:cubicBezTo>
                  <a:lnTo>
                    <a:pt x="598" y="625"/>
                  </a:lnTo>
                  <a:lnTo>
                    <a:pt x="598" y="625"/>
                  </a:lnTo>
                  <a:cubicBezTo>
                    <a:pt x="640" y="616"/>
                    <a:pt x="679" y="602"/>
                    <a:pt x="716" y="584"/>
                  </a:cubicBezTo>
                  <a:lnTo>
                    <a:pt x="757" y="611"/>
                  </a:lnTo>
                  <a:lnTo>
                    <a:pt x="757" y="611"/>
                  </a:lnTo>
                  <a:cubicBezTo>
                    <a:pt x="769" y="619"/>
                    <a:pt x="788" y="617"/>
                    <a:pt x="799" y="609"/>
                  </a:cubicBezTo>
                  <a:lnTo>
                    <a:pt x="886" y="541"/>
                  </a:lnTo>
                  <a:lnTo>
                    <a:pt x="886" y="541"/>
                  </a:lnTo>
                  <a:cubicBezTo>
                    <a:pt x="898" y="532"/>
                    <a:pt x="896" y="518"/>
                    <a:pt x="884" y="510"/>
                  </a:cubicBezTo>
                  <a:lnTo>
                    <a:pt x="842" y="483"/>
                  </a:lnTo>
                  <a:lnTo>
                    <a:pt x="842" y="483"/>
                  </a:lnTo>
                  <a:cubicBezTo>
                    <a:pt x="863" y="456"/>
                    <a:pt x="878" y="427"/>
                    <a:pt x="886" y="395"/>
                  </a:cubicBezTo>
                  <a:lnTo>
                    <a:pt x="943" y="393"/>
                  </a:lnTo>
                  <a:lnTo>
                    <a:pt x="943" y="393"/>
                  </a:lnTo>
                  <a:cubicBezTo>
                    <a:pt x="960" y="392"/>
                    <a:pt x="973" y="382"/>
                    <a:pt x="972" y="370"/>
                  </a:cubicBezTo>
                  <a:lnTo>
                    <a:pt x="967" y="279"/>
                  </a:lnTo>
                  <a:lnTo>
                    <a:pt x="967" y="279"/>
                  </a:lnTo>
                  <a:cubicBezTo>
                    <a:pt x="966" y="267"/>
                    <a:pt x="951" y="259"/>
                    <a:pt x="934" y="259"/>
                  </a:cubicBezTo>
                  <a:lnTo>
                    <a:pt x="878" y="262"/>
                  </a:lnTo>
                  <a:lnTo>
                    <a:pt x="878" y="262"/>
                  </a:lnTo>
                  <a:cubicBezTo>
                    <a:pt x="866" y="232"/>
                    <a:pt x="847" y="204"/>
                    <a:pt x="823" y="179"/>
                  </a:cubicBezTo>
                  <a:lnTo>
                    <a:pt x="862" y="148"/>
                  </a:lnTo>
                  <a:lnTo>
                    <a:pt x="862" y="148"/>
                  </a:lnTo>
                  <a:cubicBezTo>
                    <a:pt x="873" y="140"/>
                    <a:pt x="872" y="126"/>
                    <a:pt x="860" y="118"/>
                  </a:cubicBezTo>
                  <a:lnTo>
                    <a:pt x="766" y="58"/>
                  </a:lnTo>
                  <a:lnTo>
                    <a:pt x="766" y="58"/>
                  </a:lnTo>
                  <a:cubicBezTo>
                    <a:pt x="754" y="50"/>
                    <a:pt x="735" y="51"/>
                    <a:pt x="723" y="60"/>
                  </a:cubicBezTo>
                  <a:lnTo>
                    <a:pt x="685" y="91"/>
                  </a:lnTo>
                  <a:lnTo>
                    <a:pt x="685" y="91"/>
                  </a:lnTo>
                  <a:cubicBezTo>
                    <a:pt x="647" y="76"/>
                    <a:pt x="606" y="67"/>
                    <a:pt x="563" y="61"/>
                  </a:cubicBezTo>
                  <a:lnTo>
                    <a:pt x="560" y="21"/>
                  </a:lnTo>
                  <a:lnTo>
                    <a:pt x="560" y="21"/>
                  </a:lnTo>
                  <a:cubicBezTo>
                    <a:pt x="560" y="8"/>
                    <a:pt x="545" y="0"/>
                    <a:pt x="529" y="0"/>
                  </a:cubicBezTo>
                  <a:close/>
                </a:path>
              </a:pathLst>
            </a:custGeom>
            <a:solidFill>
              <a:schemeClr val="bg1"/>
            </a:solidFill>
            <a:ln>
              <a:noFill/>
            </a:ln>
            <a:effectLst/>
          </p:spPr>
          <p:txBody>
            <a:bodyPr wrap="none" anchor="ctr"/>
            <a:lstStyle/>
            <a:p>
              <a:endParaRPr lang="en-US" sz="3266" dirty="0">
                <a:latin typeface="Lato Light" panose="020F0502020204030203" pitchFamily="34" charset="0"/>
              </a:endParaRPr>
            </a:p>
          </p:txBody>
        </p:sp>
        <p:sp>
          <p:nvSpPr>
            <p:cNvPr id="38" name="Freeform 48">
              <a:extLst>
                <a:ext uri="{FF2B5EF4-FFF2-40B4-BE49-F238E27FC236}">
                  <a16:creationId xmlns:a16="http://schemas.microsoft.com/office/drawing/2014/main" id="{8918C401-2D38-B94C-BFA0-6EC516FD5141}"/>
                </a:ext>
              </a:extLst>
            </p:cNvPr>
            <p:cNvSpPr>
              <a:spLocks noChangeArrowheads="1"/>
            </p:cNvSpPr>
            <p:nvPr/>
          </p:nvSpPr>
          <p:spPr bwMode="auto">
            <a:xfrm>
              <a:off x="9582152" y="10717608"/>
              <a:ext cx="1336460" cy="777682"/>
            </a:xfrm>
            <a:custGeom>
              <a:avLst/>
              <a:gdLst>
                <a:gd name="T0" fmla="*/ 1054 w 2047"/>
                <a:gd name="T1" fmla="*/ 15 h 1190"/>
                <a:gd name="T2" fmla="*/ 1831 w 2047"/>
                <a:gd name="T3" fmla="*/ 464 h 1190"/>
                <a:gd name="T4" fmla="*/ 2046 w 2047"/>
                <a:gd name="T5" fmla="*/ 403 h 1190"/>
                <a:gd name="T6" fmla="*/ 2046 w 2047"/>
                <a:gd name="T7" fmla="*/ 618 h 1190"/>
                <a:gd name="T8" fmla="*/ 2046 w 2047"/>
                <a:gd name="T9" fmla="*/ 618 h 1190"/>
                <a:gd name="T10" fmla="*/ 2010 w 2047"/>
                <a:gd name="T11" fmla="*/ 668 h 1190"/>
                <a:gd name="T12" fmla="*/ 2010 w 2047"/>
                <a:gd name="T13" fmla="*/ 668 h 1190"/>
                <a:gd name="T14" fmla="*/ 1131 w 2047"/>
                <a:gd name="T15" fmla="*/ 1176 h 1190"/>
                <a:gd name="T16" fmla="*/ 1129 w 2047"/>
                <a:gd name="T17" fmla="*/ 1176 h 1190"/>
                <a:gd name="T18" fmla="*/ 1129 w 2047"/>
                <a:gd name="T19" fmla="*/ 1176 h 1190"/>
                <a:gd name="T20" fmla="*/ 1062 w 2047"/>
                <a:gd name="T21" fmla="*/ 1189 h 1190"/>
                <a:gd name="T22" fmla="*/ 1062 w 2047"/>
                <a:gd name="T23" fmla="*/ 1189 h 1190"/>
                <a:gd name="T24" fmla="*/ 996 w 2047"/>
                <a:gd name="T25" fmla="*/ 1176 h 1190"/>
                <a:gd name="T26" fmla="*/ 994 w 2047"/>
                <a:gd name="T27" fmla="*/ 1176 h 1190"/>
                <a:gd name="T28" fmla="*/ 990 w 2047"/>
                <a:gd name="T29" fmla="*/ 1173 h 1190"/>
                <a:gd name="T30" fmla="*/ 990 w 2047"/>
                <a:gd name="T31" fmla="*/ 1173 h 1190"/>
                <a:gd name="T32" fmla="*/ 979 w 2047"/>
                <a:gd name="T33" fmla="*/ 1168 h 1190"/>
                <a:gd name="T34" fmla="*/ 35 w 2047"/>
                <a:gd name="T35" fmla="*/ 623 h 1190"/>
                <a:gd name="T36" fmla="*/ 35 w 2047"/>
                <a:gd name="T37" fmla="*/ 621 h 1190"/>
                <a:gd name="T38" fmla="*/ 35 w 2047"/>
                <a:gd name="T39" fmla="*/ 621 h 1190"/>
                <a:gd name="T40" fmla="*/ 0 w 2047"/>
                <a:gd name="T41" fmla="*/ 572 h 1190"/>
                <a:gd name="T42" fmla="*/ 0 w 2047"/>
                <a:gd name="T43" fmla="*/ 357 h 1190"/>
                <a:gd name="T44" fmla="*/ 0 w 2047"/>
                <a:gd name="T45" fmla="*/ 357 h 1190"/>
                <a:gd name="T46" fmla="*/ 207 w 2047"/>
                <a:gd name="T47" fmla="*/ 422 h 1190"/>
                <a:gd name="T48" fmla="*/ 899 w 2047"/>
                <a:gd name="T49" fmla="*/ 22 h 1190"/>
                <a:gd name="T50" fmla="*/ 899 w 2047"/>
                <a:gd name="T51" fmla="*/ 22 h 1190"/>
                <a:gd name="T52" fmla="*/ 910 w 2047"/>
                <a:gd name="T53" fmla="*/ 16 h 1190"/>
                <a:gd name="T54" fmla="*/ 912 w 2047"/>
                <a:gd name="T55" fmla="*/ 15 h 1190"/>
                <a:gd name="T56" fmla="*/ 912 w 2047"/>
                <a:gd name="T57" fmla="*/ 15 h 1190"/>
                <a:gd name="T58" fmla="*/ 912 w 2047"/>
                <a:gd name="T59" fmla="*/ 15 h 1190"/>
                <a:gd name="T60" fmla="*/ 982 w 2047"/>
                <a:gd name="T61" fmla="*/ 0 h 1190"/>
                <a:gd name="T62" fmla="*/ 982 w 2047"/>
                <a:gd name="T63" fmla="*/ 0 h 1190"/>
                <a:gd name="T64" fmla="*/ 1053 w 2047"/>
                <a:gd name="T65" fmla="*/ 15 h 1190"/>
                <a:gd name="T66" fmla="*/ 1054 w 2047"/>
                <a:gd name="T67" fmla="*/ 15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7" h="1190">
                  <a:moveTo>
                    <a:pt x="1054" y="15"/>
                  </a:moveTo>
                  <a:lnTo>
                    <a:pt x="1831" y="464"/>
                  </a:lnTo>
                  <a:lnTo>
                    <a:pt x="2046" y="403"/>
                  </a:lnTo>
                  <a:lnTo>
                    <a:pt x="2046" y="618"/>
                  </a:lnTo>
                  <a:lnTo>
                    <a:pt x="2046" y="618"/>
                  </a:lnTo>
                  <a:cubicBezTo>
                    <a:pt x="2046" y="638"/>
                    <a:pt x="2032" y="656"/>
                    <a:pt x="2010" y="668"/>
                  </a:cubicBezTo>
                  <a:lnTo>
                    <a:pt x="2010" y="668"/>
                  </a:lnTo>
                  <a:lnTo>
                    <a:pt x="1131" y="1176"/>
                  </a:lnTo>
                  <a:lnTo>
                    <a:pt x="1129" y="1176"/>
                  </a:lnTo>
                  <a:lnTo>
                    <a:pt x="1129" y="1176"/>
                  </a:lnTo>
                  <a:cubicBezTo>
                    <a:pt x="1111" y="1184"/>
                    <a:pt x="1087" y="1189"/>
                    <a:pt x="1062" y="1189"/>
                  </a:cubicBezTo>
                  <a:lnTo>
                    <a:pt x="1062" y="1189"/>
                  </a:lnTo>
                  <a:cubicBezTo>
                    <a:pt x="1037" y="1189"/>
                    <a:pt x="1014" y="1184"/>
                    <a:pt x="996" y="1176"/>
                  </a:cubicBezTo>
                  <a:lnTo>
                    <a:pt x="994" y="1176"/>
                  </a:lnTo>
                  <a:lnTo>
                    <a:pt x="990" y="1173"/>
                  </a:lnTo>
                  <a:lnTo>
                    <a:pt x="990" y="1173"/>
                  </a:lnTo>
                  <a:cubicBezTo>
                    <a:pt x="986" y="1172"/>
                    <a:pt x="983" y="1170"/>
                    <a:pt x="979" y="1168"/>
                  </a:cubicBezTo>
                  <a:lnTo>
                    <a:pt x="35" y="623"/>
                  </a:lnTo>
                  <a:lnTo>
                    <a:pt x="35" y="621"/>
                  </a:lnTo>
                  <a:lnTo>
                    <a:pt x="35" y="621"/>
                  </a:lnTo>
                  <a:cubicBezTo>
                    <a:pt x="14" y="609"/>
                    <a:pt x="0" y="592"/>
                    <a:pt x="0" y="572"/>
                  </a:cubicBezTo>
                  <a:lnTo>
                    <a:pt x="0" y="357"/>
                  </a:lnTo>
                  <a:lnTo>
                    <a:pt x="0" y="357"/>
                  </a:lnTo>
                  <a:cubicBezTo>
                    <a:pt x="0" y="357"/>
                    <a:pt x="106" y="390"/>
                    <a:pt x="207" y="422"/>
                  </a:cubicBezTo>
                  <a:lnTo>
                    <a:pt x="899" y="22"/>
                  </a:lnTo>
                  <a:lnTo>
                    <a:pt x="899" y="22"/>
                  </a:lnTo>
                  <a:cubicBezTo>
                    <a:pt x="902" y="20"/>
                    <a:pt x="906" y="18"/>
                    <a:pt x="910" y="16"/>
                  </a:cubicBezTo>
                  <a:lnTo>
                    <a:pt x="912" y="15"/>
                  </a:lnTo>
                  <a:lnTo>
                    <a:pt x="912" y="15"/>
                  </a:lnTo>
                  <a:lnTo>
                    <a:pt x="912" y="15"/>
                  </a:lnTo>
                  <a:cubicBezTo>
                    <a:pt x="932" y="5"/>
                    <a:pt x="956" y="0"/>
                    <a:pt x="982" y="0"/>
                  </a:cubicBezTo>
                  <a:lnTo>
                    <a:pt x="982" y="0"/>
                  </a:lnTo>
                  <a:cubicBezTo>
                    <a:pt x="1008" y="0"/>
                    <a:pt x="1033" y="5"/>
                    <a:pt x="1053" y="15"/>
                  </a:cubicBezTo>
                  <a:lnTo>
                    <a:pt x="1054" y="15"/>
                  </a:lnTo>
                </a:path>
              </a:pathLst>
            </a:custGeom>
            <a:solidFill>
              <a:schemeClr val="accent2">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39" name="Freeform 49">
              <a:extLst>
                <a:ext uri="{FF2B5EF4-FFF2-40B4-BE49-F238E27FC236}">
                  <a16:creationId xmlns:a16="http://schemas.microsoft.com/office/drawing/2014/main" id="{5251C7FA-AF28-1942-BAE2-04CD68C4CBE3}"/>
                </a:ext>
              </a:extLst>
            </p:cNvPr>
            <p:cNvSpPr>
              <a:spLocks noChangeArrowheads="1"/>
            </p:cNvSpPr>
            <p:nvPr/>
          </p:nvSpPr>
          <p:spPr bwMode="auto">
            <a:xfrm>
              <a:off x="9582152" y="10576472"/>
              <a:ext cx="1336460" cy="777682"/>
            </a:xfrm>
            <a:custGeom>
              <a:avLst/>
              <a:gdLst>
                <a:gd name="T0" fmla="*/ 1054 w 2047"/>
                <a:gd name="T1" fmla="*/ 14 h 1190"/>
                <a:gd name="T2" fmla="*/ 2010 w 2047"/>
                <a:gd name="T3" fmla="*/ 566 h 1190"/>
                <a:gd name="T4" fmla="*/ 2010 w 2047"/>
                <a:gd name="T5" fmla="*/ 567 h 1190"/>
                <a:gd name="T6" fmla="*/ 2010 w 2047"/>
                <a:gd name="T7" fmla="*/ 567 h 1190"/>
                <a:gd name="T8" fmla="*/ 2046 w 2047"/>
                <a:gd name="T9" fmla="*/ 617 h 1190"/>
                <a:gd name="T10" fmla="*/ 2046 w 2047"/>
                <a:gd name="T11" fmla="*/ 617 h 1190"/>
                <a:gd name="T12" fmla="*/ 2010 w 2047"/>
                <a:gd name="T13" fmla="*/ 668 h 1190"/>
                <a:gd name="T14" fmla="*/ 1131 w 2047"/>
                <a:gd name="T15" fmla="*/ 1175 h 1190"/>
                <a:gd name="T16" fmla="*/ 1129 w 2047"/>
                <a:gd name="T17" fmla="*/ 1175 h 1190"/>
                <a:gd name="T18" fmla="*/ 1129 w 2047"/>
                <a:gd name="T19" fmla="*/ 1175 h 1190"/>
                <a:gd name="T20" fmla="*/ 1062 w 2047"/>
                <a:gd name="T21" fmla="*/ 1189 h 1190"/>
                <a:gd name="T22" fmla="*/ 1062 w 2047"/>
                <a:gd name="T23" fmla="*/ 1189 h 1190"/>
                <a:gd name="T24" fmla="*/ 996 w 2047"/>
                <a:gd name="T25" fmla="*/ 1175 h 1190"/>
                <a:gd name="T26" fmla="*/ 994 w 2047"/>
                <a:gd name="T27" fmla="*/ 1175 h 1190"/>
                <a:gd name="T28" fmla="*/ 990 w 2047"/>
                <a:gd name="T29" fmla="*/ 1173 h 1190"/>
                <a:gd name="T30" fmla="*/ 990 w 2047"/>
                <a:gd name="T31" fmla="*/ 1173 h 1190"/>
                <a:gd name="T32" fmla="*/ 979 w 2047"/>
                <a:gd name="T33" fmla="*/ 1167 h 1190"/>
                <a:gd name="T34" fmla="*/ 35 w 2047"/>
                <a:gd name="T35" fmla="*/ 622 h 1190"/>
                <a:gd name="T36" fmla="*/ 35 w 2047"/>
                <a:gd name="T37" fmla="*/ 621 h 1190"/>
                <a:gd name="T38" fmla="*/ 35 w 2047"/>
                <a:gd name="T39" fmla="*/ 621 h 1190"/>
                <a:gd name="T40" fmla="*/ 0 w 2047"/>
                <a:gd name="T41" fmla="*/ 571 h 1190"/>
                <a:gd name="T42" fmla="*/ 0 w 2047"/>
                <a:gd name="T43" fmla="*/ 571 h 1190"/>
                <a:gd name="T44" fmla="*/ 35 w 2047"/>
                <a:gd name="T45" fmla="*/ 521 h 1190"/>
                <a:gd name="T46" fmla="*/ 899 w 2047"/>
                <a:gd name="T47" fmla="*/ 22 h 1190"/>
                <a:gd name="T48" fmla="*/ 899 w 2047"/>
                <a:gd name="T49" fmla="*/ 22 h 1190"/>
                <a:gd name="T50" fmla="*/ 910 w 2047"/>
                <a:gd name="T51" fmla="*/ 16 h 1190"/>
                <a:gd name="T52" fmla="*/ 912 w 2047"/>
                <a:gd name="T53" fmla="*/ 14 h 1190"/>
                <a:gd name="T54" fmla="*/ 912 w 2047"/>
                <a:gd name="T55" fmla="*/ 14 h 1190"/>
                <a:gd name="T56" fmla="*/ 912 w 2047"/>
                <a:gd name="T57" fmla="*/ 14 h 1190"/>
                <a:gd name="T58" fmla="*/ 982 w 2047"/>
                <a:gd name="T59" fmla="*/ 0 h 1190"/>
                <a:gd name="T60" fmla="*/ 982 w 2047"/>
                <a:gd name="T61" fmla="*/ 0 h 1190"/>
                <a:gd name="T62" fmla="*/ 1053 w 2047"/>
                <a:gd name="T63" fmla="*/ 14 h 1190"/>
                <a:gd name="T64" fmla="*/ 1054 w 2047"/>
                <a:gd name="T65" fmla="*/ 14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7" h="1190">
                  <a:moveTo>
                    <a:pt x="1054" y="14"/>
                  </a:moveTo>
                  <a:lnTo>
                    <a:pt x="2010" y="566"/>
                  </a:lnTo>
                  <a:lnTo>
                    <a:pt x="2010" y="567"/>
                  </a:lnTo>
                  <a:lnTo>
                    <a:pt x="2010" y="567"/>
                  </a:lnTo>
                  <a:cubicBezTo>
                    <a:pt x="2032" y="579"/>
                    <a:pt x="2046" y="597"/>
                    <a:pt x="2046" y="617"/>
                  </a:cubicBezTo>
                  <a:lnTo>
                    <a:pt x="2046" y="617"/>
                  </a:lnTo>
                  <a:cubicBezTo>
                    <a:pt x="2046" y="637"/>
                    <a:pt x="2032" y="656"/>
                    <a:pt x="2010" y="668"/>
                  </a:cubicBezTo>
                  <a:lnTo>
                    <a:pt x="1131" y="1175"/>
                  </a:lnTo>
                  <a:lnTo>
                    <a:pt x="1129" y="1175"/>
                  </a:lnTo>
                  <a:lnTo>
                    <a:pt x="1129" y="1175"/>
                  </a:lnTo>
                  <a:cubicBezTo>
                    <a:pt x="1111" y="1184"/>
                    <a:pt x="1087" y="1189"/>
                    <a:pt x="1062" y="1189"/>
                  </a:cubicBezTo>
                  <a:lnTo>
                    <a:pt x="1062" y="1189"/>
                  </a:lnTo>
                  <a:cubicBezTo>
                    <a:pt x="1037" y="1189"/>
                    <a:pt x="1014" y="1184"/>
                    <a:pt x="996" y="1175"/>
                  </a:cubicBezTo>
                  <a:lnTo>
                    <a:pt x="994" y="1175"/>
                  </a:lnTo>
                  <a:lnTo>
                    <a:pt x="990" y="1173"/>
                  </a:lnTo>
                  <a:lnTo>
                    <a:pt x="990" y="1173"/>
                  </a:lnTo>
                  <a:cubicBezTo>
                    <a:pt x="986" y="1171"/>
                    <a:pt x="983" y="1169"/>
                    <a:pt x="979" y="1167"/>
                  </a:cubicBezTo>
                  <a:lnTo>
                    <a:pt x="35" y="622"/>
                  </a:lnTo>
                  <a:lnTo>
                    <a:pt x="35" y="621"/>
                  </a:lnTo>
                  <a:lnTo>
                    <a:pt x="35" y="621"/>
                  </a:lnTo>
                  <a:cubicBezTo>
                    <a:pt x="14" y="609"/>
                    <a:pt x="0" y="591"/>
                    <a:pt x="0" y="571"/>
                  </a:cubicBezTo>
                  <a:lnTo>
                    <a:pt x="0" y="571"/>
                  </a:lnTo>
                  <a:cubicBezTo>
                    <a:pt x="0" y="551"/>
                    <a:pt x="14" y="533"/>
                    <a:pt x="35" y="521"/>
                  </a:cubicBezTo>
                  <a:lnTo>
                    <a:pt x="899" y="22"/>
                  </a:lnTo>
                  <a:lnTo>
                    <a:pt x="899" y="22"/>
                  </a:lnTo>
                  <a:cubicBezTo>
                    <a:pt x="902" y="20"/>
                    <a:pt x="906" y="17"/>
                    <a:pt x="910" y="16"/>
                  </a:cubicBezTo>
                  <a:lnTo>
                    <a:pt x="912" y="14"/>
                  </a:lnTo>
                  <a:lnTo>
                    <a:pt x="912" y="14"/>
                  </a:lnTo>
                  <a:lnTo>
                    <a:pt x="912" y="14"/>
                  </a:lnTo>
                  <a:cubicBezTo>
                    <a:pt x="932" y="5"/>
                    <a:pt x="956" y="0"/>
                    <a:pt x="982" y="0"/>
                  </a:cubicBezTo>
                  <a:lnTo>
                    <a:pt x="982" y="0"/>
                  </a:lnTo>
                  <a:cubicBezTo>
                    <a:pt x="1008" y="0"/>
                    <a:pt x="1033" y="5"/>
                    <a:pt x="1053" y="14"/>
                  </a:cubicBezTo>
                  <a:lnTo>
                    <a:pt x="1054" y="14"/>
                  </a:lnTo>
                </a:path>
              </a:pathLst>
            </a:custGeom>
            <a:solidFill>
              <a:schemeClr val="accent2"/>
            </a:solidFill>
            <a:ln>
              <a:noFill/>
            </a:ln>
            <a:effectLst/>
          </p:spPr>
          <p:txBody>
            <a:bodyPr wrap="none" anchor="ctr"/>
            <a:lstStyle/>
            <a:p>
              <a:endParaRPr lang="en-US" sz="3266" dirty="0">
                <a:latin typeface="Lato Light" panose="020F0502020204030203" pitchFamily="34" charset="0"/>
              </a:endParaRPr>
            </a:p>
          </p:txBody>
        </p:sp>
        <p:sp>
          <p:nvSpPr>
            <p:cNvPr id="40" name="Freeform 50">
              <a:extLst>
                <a:ext uri="{FF2B5EF4-FFF2-40B4-BE49-F238E27FC236}">
                  <a16:creationId xmlns:a16="http://schemas.microsoft.com/office/drawing/2014/main" id="{853F0BAE-47C9-BF49-986C-05ACFA7D7434}"/>
                </a:ext>
              </a:extLst>
            </p:cNvPr>
            <p:cNvSpPr>
              <a:spLocks noChangeArrowheads="1"/>
            </p:cNvSpPr>
            <p:nvPr/>
          </p:nvSpPr>
          <p:spPr bwMode="auto">
            <a:xfrm>
              <a:off x="9907627" y="10812657"/>
              <a:ext cx="668230" cy="308193"/>
            </a:xfrm>
            <a:custGeom>
              <a:avLst/>
              <a:gdLst>
                <a:gd name="T0" fmla="*/ 353 w 1024"/>
                <a:gd name="T1" fmla="*/ 74 h 474"/>
                <a:gd name="T2" fmla="*/ 353 w 1024"/>
                <a:gd name="T3" fmla="*/ 74 h 474"/>
                <a:gd name="T4" fmla="*/ 353 w 1024"/>
                <a:gd name="T5" fmla="*/ 74 h 474"/>
                <a:gd name="T6" fmla="*/ 338 w 1024"/>
                <a:gd name="T7" fmla="*/ 54 h 474"/>
                <a:gd name="T8" fmla="*/ 139 w 1024"/>
                <a:gd name="T9" fmla="*/ 41 h 474"/>
                <a:gd name="T10" fmla="*/ 139 w 1024"/>
                <a:gd name="T11" fmla="*/ 41 h 474"/>
                <a:gd name="T12" fmla="*/ 118 w 1024"/>
                <a:gd name="T13" fmla="*/ 59 h 474"/>
                <a:gd name="T14" fmla="*/ 118 w 1024"/>
                <a:gd name="T15" fmla="*/ 59 h 474"/>
                <a:gd name="T16" fmla="*/ 118 w 1024"/>
                <a:gd name="T17" fmla="*/ 59 h 474"/>
                <a:gd name="T18" fmla="*/ 133 w 1024"/>
                <a:gd name="T19" fmla="*/ 79 h 474"/>
                <a:gd name="T20" fmla="*/ 331 w 1024"/>
                <a:gd name="T21" fmla="*/ 91 h 474"/>
                <a:gd name="T22" fmla="*/ 331 w 1024"/>
                <a:gd name="T23" fmla="*/ 91 h 474"/>
                <a:gd name="T24" fmla="*/ 353 w 1024"/>
                <a:gd name="T25" fmla="*/ 74 h 474"/>
                <a:gd name="T26" fmla="*/ 946 w 1024"/>
                <a:gd name="T27" fmla="*/ 111 h 474"/>
                <a:gd name="T28" fmla="*/ 946 w 1024"/>
                <a:gd name="T29" fmla="*/ 111 h 474"/>
                <a:gd name="T30" fmla="*/ 946 w 1024"/>
                <a:gd name="T31" fmla="*/ 111 h 474"/>
                <a:gd name="T32" fmla="*/ 932 w 1024"/>
                <a:gd name="T33" fmla="*/ 92 h 474"/>
                <a:gd name="T34" fmla="*/ 733 w 1024"/>
                <a:gd name="T35" fmla="*/ 79 h 474"/>
                <a:gd name="T36" fmla="*/ 733 w 1024"/>
                <a:gd name="T37" fmla="*/ 79 h 474"/>
                <a:gd name="T38" fmla="*/ 711 w 1024"/>
                <a:gd name="T39" fmla="*/ 96 h 474"/>
                <a:gd name="T40" fmla="*/ 711 w 1024"/>
                <a:gd name="T41" fmla="*/ 96 h 474"/>
                <a:gd name="T42" fmla="*/ 711 w 1024"/>
                <a:gd name="T43" fmla="*/ 96 h 474"/>
                <a:gd name="T44" fmla="*/ 727 w 1024"/>
                <a:gd name="T45" fmla="*/ 116 h 474"/>
                <a:gd name="T46" fmla="*/ 924 w 1024"/>
                <a:gd name="T47" fmla="*/ 129 h 474"/>
                <a:gd name="T48" fmla="*/ 924 w 1024"/>
                <a:gd name="T49" fmla="*/ 129 h 474"/>
                <a:gd name="T50" fmla="*/ 946 w 1024"/>
                <a:gd name="T51" fmla="*/ 111 h 474"/>
                <a:gd name="T52" fmla="*/ 1017 w 1024"/>
                <a:gd name="T53" fmla="*/ 228 h 474"/>
                <a:gd name="T54" fmla="*/ 1017 w 1024"/>
                <a:gd name="T55" fmla="*/ 228 h 474"/>
                <a:gd name="T56" fmla="*/ 1017 w 1024"/>
                <a:gd name="T57" fmla="*/ 228 h 474"/>
                <a:gd name="T58" fmla="*/ 985 w 1024"/>
                <a:gd name="T59" fmla="*/ 131 h 474"/>
                <a:gd name="T60" fmla="*/ 985 w 1024"/>
                <a:gd name="T61" fmla="*/ 130 h 474"/>
                <a:gd name="T62" fmla="*/ 985 w 1024"/>
                <a:gd name="T63" fmla="*/ 130 h 474"/>
                <a:gd name="T64" fmla="*/ 924 w 1024"/>
                <a:gd name="T65" fmla="*/ 50 h 474"/>
                <a:gd name="T66" fmla="*/ 759 w 1024"/>
                <a:gd name="T67" fmla="*/ 39 h 474"/>
                <a:gd name="T68" fmla="*/ 759 w 1024"/>
                <a:gd name="T69" fmla="*/ 39 h 474"/>
                <a:gd name="T70" fmla="*/ 672 w 1024"/>
                <a:gd name="T71" fmla="*/ 110 h 474"/>
                <a:gd name="T72" fmla="*/ 662 w 1024"/>
                <a:gd name="T73" fmla="*/ 170 h 474"/>
                <a:gd name="T74" fmla="*/ 662 w 1024"/>
                <a:gd name="T75" fmla="*/ 170 h 474"/>
                <a:gd name="T76" fmla="*/ 702 w 1024"/>
                <a:gd name="T77" fmla="*/ 245 h 474"/>
                <a:gd name="T78" fmla="*/ 702 w 1024"/>
                <a:gd name="T79" fmla="*/ 245 h 474"/>
                <a:gd name="T80" fmla="*/ 325 w 1024"/>
                <a:gd name="T81" fmla="*/ 216 h 474"/>
                <a:gd name="T82" fmla="*/ 325 w 1024"/>
                <a:gd name="T83" fmla="*/ 216 h 474"/>
                <a:gd name="T84" fmla="*/ 377 w 1024"/>
                <a:gd name="T85" fmla="*/ 152 h 474"/>
                <a:gd name="T86" fmla="*/ 387 w 1024"/>
                <a:gd name="T87" fmla="*/ 92 h 474"/>
                <a:gd name="T88" fmla="*/ 387 w 1024"/>
                <a:gd name="T89" fmla="*/ 92 h 474"/>
                <a:gd name="T90" fmla="*/ 327 w 1024"/>
                <a:gd name="T91" fmla="*/ 13 h 474"/>
                <a:gd name="T92" fmla="*/ 161 w 1024"/>
                <a:gd name="T93" fmla="*/ 2 h 474"/>
                <a:gd name="T94" fmla="*/ 161 w 1024"/>
                <a:gd name="T95" fmla="*/ 2 h 474"/>
                <a:gd name="T96" fmla="*/ 73 w 1024"/>
                <a:gd name="T97" fmla="*/ 72 h 474"/>
                <a:gd name="T98" fmla="*/ 73 w 1024"/>
                <a:gd name="T99" fmla="*/ 74 h 474"/>
                <a:gd name="T100" fmla="*/ 73 w 1024"/>
                <a:gd name="T101" fmla="*/ 74 h 474"/>
                <a:gd name="T102" fmla="*/ 9 w 1024"/>
                <a:gd name="T103" fmla="*/ 165 h 474"/>
                <a:gd name="T104" fmla="*/ 9 w 1024"/>
                <a:gd name="T105" fmla="*/ 165 h 474"/>
                <a:gd name="T106" fmla="*/ 85 w 1024"/>
                <a:gd name="T107" fmla="*/ 265 h 474"/>
                <a:gd name="T108" fmla="*/ 85 w 1024"/>
                <a:gd name="T109" fmla="*/ 265 h 474"/>
                <a:gd name="T110" fmla="*/ 909 w 1024"/>
                <a:gd name="T111" fmla="*/ 317 h 474"/>
                <a:gd name="T112" fmla="*/ 909 w 1024"/>
                <a:gd name="T113" fmla="*/ 317 h 474"/>
                <a:gd name="T114" fmla="*/ 1017 w 1024"/>
                <a:gd name="T115" fmla="*/ 228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 h="474">
                  <a:moveTo>
                    <a:pt x="353" y="74"/>
                  </a:moveTo>
                  <a:lnTo>
                    <a:pt x="353" y="74"/>
                  </a:lnTo>
                  <a:lnTo>
                    <a:pt x="353" y="74"/>
                  </a:lnTo>
                  <a:cubicBezTo>
                    <a:pt x="355" y="64"/>
                    <a:pt x="348" y="54"/>
                    <a:pt x="338" y="54"/>
                  </a:cubicBezTo>
                  <a:lnTo>
                    <a:pt x="139" y="41"/>
                  </a:lnTo>
                  <a:lnTo>
                    <a:pt x="139" y="41"/>
                  </a:lnTo>
                  <a:cubicBezTo>
                    <a:pt x="129" y="41"/>
                    <a:pt x="119" y="48"/>
                    <a:pt x="118" y="59"/>
                  </a:cubicBezTo>
                  <a:lnTo>
                    <a:pt x="118" y="59"/>
                  </a:lnTo>
                  <a:lnTo>
                    <a:pt x="118" y="59"/>
                  </a:lnTo>
                  <a:cubicBezTo>
                    <a:pt x="116" y="69"/>
                    <a:pt x="123" y="78"/>
                    <a:pt x="133" y="79"/>
                  </a:cubicBezTo>
                  <a:lnTo>
                    <a:pt x="331" y="91"/>
                  </a:lnTo>
                  <a:lnTo>
                    <a:pt x="331" y="91"/>
                  </a:lnTo>
                  <a:cubicBezTo>
                    <a:pt x="341" y="92"/>
                    <a:pt x="351" y="84"/>
                    <a:pt x="353" y="74"/>
                  </a:cubicBezTo>
                  <a:close/>
                  <a:moveTo>
                    <a:pt x="946" y="111"/>
                  </a:moveTo>
                  <a:lnTo>
                    <a:pt x="946" y="111"/>
                  </a:lnTo>
                  <a:lnTo>
                    <a:pt x="946" y="111"/>
                  </a:lnTo>
                  <a:cubicBezTo>
                    <a:pt x="948" y="101"/>
                    <a:pt x="942" y="92"/>
                    <a:pt x="932" y="92"/>
                  </a:cubicBezTo>
                  <a:lnTo>
                    <a:pt x="733" y="79"/>
                  </a:lnTo>
                  <a:lnTo>
                    <a:pt x="733" y="79"/>
                  </a:lnTo>
                  <a:cubicBezTo>
                    <a:pt x="723" y="78"/>
                    <a:pt x="713" y="86"/>
                    <a:pt x="711" y="96"/>
                  </a:cubicBezTo>
                  <a:lnTo>
                    <a:pt x="711" y="96"/>
                  </a:lnTo>
                  <a:lnTo>
                    <a:pt x="711" y="96"/>
                  </a:lnTo>
                  <a:cubicBezTo>
                    <a:pt x="710" y="106"/>
                    <a:pt x="716" y="116"/>
                    <a:pt x="727" y="116"/>
                  </a:cubicBezTo>
                  <a:lnTo>
                    <a:pt x="924" y="129"/>
                  </a:lnTo>
                  <a:lnTo>
                    <a:pt x="924" y="129"/>
                  </a:lnTo>
                  <a:cubicBezTo>
                    <a:pt x="935" y="129"/>
                    <a:pt x="944" y="122"/>
                    <a:pt x="946" y="111"/>
                  </a:cubicBezTo>
                  <a:close/>
                  <a:moveTo>
                    <a:pt x="1017" y="228"/>
                  </a:moveTo>
                  <a:lnTo>
                    <a:pt x="1017" y="228"/>
                  </a:lnTo>
                  <a:lnTo>
                    <a:pt x="1017" y="228"/>
                  </a:lnTo>
                  <a:cubicBezTo>
                    <a:pt x="1023" y="195"/>
                    <a:pt x="1009" y="150"/>
                    <a:pt x="985" y="131"/>
                  </a:cubicBezTo>
                  <a:lnTo>
                    <a:pt x="985" y="130"/>
                  </a:lnTo>
                  <a:lnTo>
                    <a:pt x="985" y="130"/>
                  </a:lnTo>
                  <a:cubicBezTo>
                    <a:pt x="993" y="89"/>
                    <a:pt x="965" y="53"/>
                    <a:pt x="924" y="50"/>
                  </a:cubicBezTo>
                  <a:lnTo>
                    <a:pt x="759" y="39"/>
                  </a:lnTo>
                  <a:lnTo>
                    <a:pt x="759" y="39"/>
                  </a:lnTo>
                  <a:cubicBezTo>
                    <a:pt x="718" y="37"/>
                    <a:pt x="680" y="69"/>
                    <a:pt x="672" y="110"/>
                  </a:cubicBezTo>
                  <a:lnTo>
                    <a:pt x="662" y="170"/>
                  </a:lnTo>
                  <a:lnTo>
                    <a:pt x="662" y="170"/>
                  </a:lnTo>
                  <a:cubicBezTo>
                    <a:pt x="656" y="204"/>
                    <a:pt x="674" y="235"/>
                    <a:pt x="702" y="245"/>
                  </a:cubicBezTo>
                  <a:lnTo>
                    <a:pt x="702" y="245"/>
                  </a:lnTo>
                  <a:cubicBezTo>
                    <a:pt x="574" y="281"/>
                    <a:pt x="448" y="272"/>
                    <a:pt x="325" y="216"/>
                  </a:cubicBezTo>
                  <a:lnTo>
                    <a:pt x="325" y="216"/>
                  </a:lnTo>
                  <a:cubicBezTo>
                    <a:pt x="351" y="206"/>
                    <a:pt x="372" y="181"/>
                    <a:pt x="377" y="152"/>
                  </a:cubicBezTo>
                  <a:lnTo>
                    <a:pt x="387" y="92"/>
                  </a:lnTo>
                  <a:lnTo>
                    <a:pt x="387" y="92"/>
                  </a:lnTo>
                  <a:cubicBezTo>
                    <a:pt x="395" y="51"/>
                    <a:pt x="367" y="15"/>
                    <a:pt x="327" y="13"/>
                  </a:cubicBezTo>
                  <a:lnTo>
                    <a:pt x="161" y="2"/>
                  </a:lnTo>
                  <a:lnTo>
                    <a:pt x="161" y="2"/>
                  </a:lnTo>
                  <a:cubicBezTo>
                    <a:pt x="120" y="0"/>
                    <a:pt x="81" y="31"/>
                    <a:pt x="73" y="72"/>
                  </a:cubicBezTo>
                  <a:lnTo>
                    <a:pt x="73" y="74"/>
                  </a:lnTo>
                  <a:lnTo>
                    <a:pt x="73" y="74"/>
                  </a:lnTo>
                  <a:cubicBezTo>
                    <a:pt x="44" y="89"/>
                    <a:pt x="15" y="131"/>
                    <a:pt x="9" y="165"/>
                  </a:cubicBezTo>
                  <a:lnTo>
                    <a:pt x="9" y="165"/>
                  </a:lnTo>
                  <a:cubicBezTo>
                    <a:pt x="0" y="217"/>
                    <a:pt x="46" y="236"/>
                    <a:pt x="85" y="265"/>
                  </a:cubicBezTo>
                  <a:lnTo>
                    <a:pt x="85" y="265"/>
                  </a:lnTo>
                  <a:cubicBezTo>
                    <a:pt x="285" y="410"/>
                    <a:pt x="533" y="473"/>
                    <a:pt x="909" y="317"/>
                  </a:cubicBezTo>
                  <a:lnTo>
                    <a:pt x="909" y="317"/>
                  </a:lnTo>
                  <a:cubicBezTo>
                    <a:pt x="958" y="297"/>
                    <a:pt x="1009" y="281"/>
                    <a:pt x="1017" y="228"/>
                  </a:cubicBezTo>
                  <a:close/>
                </a:path>
              </a:pathLst>
            </a:custGeom>
            <a:solidFill>
              <a:schemeClr val="bg1"/>
            </a:solidFill>
            <a:ln>
              <a:noFill/>
            </a:ln>
            <a:effectLst/>
          </p:spPr>
          <p:txBody>
            <a:bodyPr wrap="none" anchor="ctr"/>
            <a:lstStyle/>
            <a:p>
              <a:endParaRPr lang="en-US" sz="3266" dirty="0">
                <a:latin typeface="Lato Light" panose="020F0502020204030203" pitchFamily="34" charset="0"/>
              </a:endParaRPr>
            </a:p>
          </p:txBody>
        </p:sp>
        <p:sp>
          <p:nvSpPr>
            <p:cNvPr id="41" name="Freeform 51">
              <a:extLst>
                <a:ext uri="{FF2B5EF4-FFF2-40B4-BE49-F238E27FC236}">
                  <a16:creationId xmlns:a16="http://schemas.microsoft.com/office/drawing/2014/main" id="{A175612E-55D3-D74E-AD18-40536B37B2BD}"/>
                </a:ext>
              </a:extLst>
            </p:cNvPr>
            <p:cNvSpPr>
              <a:spLocks noChangeArrowheads="1"/>
            </p:cNvSpPr>
            <p:nvPr/>
          </p:nvSpPr>
          <p:spPr bwMode="auto">
            <a:xfrm>
              <a:off x="10722752" y="8188702"/>
              <a:ext cx="475251" cy="394601"/>
            </a:xfrm>
            <a:custGeom>
              <a:avLst/>
              <a:gdLst>
                <a:gd name="T0" fmla="*/ 529 w 726"/>
                <a:gd name="T1" fmla="*/ 601 h 602"/>
                <a:gd name="T2" fmla="*/ 529 w 726"/>
                <a:gd name="T3" fmla="*/ 601 h 602"/>
                <a:gd name="T4" fmla="*/ 286 w 726"/>
                <a:gd name="T5" fmla="*/ 542 h 602"/>
                <a:gd name="T6" fmla="*/ 286 w 726"/>
                <a:gd name="T7" fmla="*/ 542 h 602"/>
                <a:gd name="T8" fmla="*/ 38 w 726"/>
                <a:gd name="T9" fmla="*/ 336 h 602"/>
                <a:gd name="T10" fmla="*/ 38 w 726"/>
                <a:gd name="T11" fmla="*/ 336 h 602"/>
                <a:gd name="T12" fmla="*/ 38 w 726"/>
                <a:gd name="T13" fmla="*/ 44 h 602"/>
                <a:gd name="T14" fmla="*/ 38 w 726"/>
                <a:gd name="T15" fmla="*/ 44 h 602"/>
                <a:gd name="T16" fmla="*/ 273 w 726"/>
                <a:gd name="T17" fmla="*/ 200 h 602"/>
                <a:gd name="T18" fmla="*/ 330 w 726"/>
                <a:gd name="T19" fmla="*/ 249 h 602"/>
                <a:gd name="T20" fmla="*/ 330 w 726"/>
                <a:gd name="T21" fmla="*/ 249 h 602"/>
                <a:gd name="T22" fmla="*/ 297 w 726"/>
                <a:gd name="T23" fmla="*/ 87 h 602"/>
                <a:gd name="T24" fmla="*/ 297 w 726"/>
                <a:gd name="T25" fmla="*/ 87 h 602"/>
                <a:gd name="T26" fmla="*/ 449 w 726"/>
                <a:gd name="T27" fmla="*/ 130 h 602"/>
                <a:gd name="T28" fmla="*/ 449 w 726"/>
                <a:gd name="T29" fmla="*/ 130 h 602"/>
                <a:gd name="T30" fmla="*/ 725 w 726"/>
                <a:gd name="T31" fmla="*/ 390 h 602"/>
                <a:gd name="T32" fmla="*/ 529 w 726"/>
                <a:gd name="T33" fmla="*/ 601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6" h="602">
                  <a:moveTo>
                    <a:pt x="529" y="601"/>
                  </a:moveTo>
                  <a:lnTo>
                    <a:pt x="529" y="601"/>
                  </a:lnTo>
                  <a:cubicBezTo>
                    <a:pt x="529" y="601"/>
                    <a:pt x="373" y="574"/>
                    <a:pt x="286" y="542"/>
                  </a:cubicBezTo>
                  <a:lnTo>
                    <a:pt x="286" y="542"/>
                  </a:lnTo>
                  <a:cubicBezTo>
                    <a:pt x="200" y="509"/>
                    <a:pt x="54" y="385"/>
                    <a:pt x="38" y="336"/>
                  </a:cubicBezTo>
                  <a:lnTo>
                    <a:pt x="38" y="336"/>
                  </a:lnTo>
                  <a:cubicBezTo>
                    <a:pt x="21" y="287"/>
                    <a:pt x="0" y="87"/>
                    <a:pt x="38" y="44"/>
                  </a:cubicBezTo>
                  <a:lnTo>
                    <a:pt x="38" y="44"/>
                  </a:lnTo>
                  <a:cubicBezTo>
                    <a:pt x="76" y="0"/>
                    <a:pt x="216" y="152"/>
                    <a:pt x="273" y="200"/>
                  </a:cubicBezTo>
                  <a:lnTo>
                    <a:pt x="330" y="249"/>
                  </a:lnTo>
                  <a:lnTo>
                    <a:pt x="330" y="249"/>
                  </a:lnTo>
                  <a:cubicBezTo>
                    <a:pt x="330" y="249"/>
                    <a:pt x="286" y="119"/>
                    <a:pt x="297" y="87"/>
                  </a:cubicBezTo>
                  <a:lnTo>
                    <a:pt x="297" y="87"/>
                  </a:lnTo>
                  <a:cubicBezTo>
                    <a:pt x="308" y="55"/>
                    <a:pt x="373" y="49"/>
                    <a:pt x="449" y="130"/>
                  </a:cubicBezTo>
                  <a:lnTo>
                    <a:pt x="449" y="130"/>
                  </a:lnTo>
                  <a:cubicBezTo>
                    <a:pt x="524" y="211"/>
                    <a:pt x="725" y="390"/>
                    <a:pt x="725" y="390"/>
                  </a:cubicBezTo>
                  <a:lnTo>
                    <a:pt x="529" y="601"/>
                  </a:lnTo>
                </a:path>
              </a:pathLst>
            </a:custGeom>
            <a:solidFill>
              <a:srgbClr val="ECBC8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42" name="Freeform 52">
              <a:extLst>
                <a:ext uri="{FF2B5EF4-FFF2-40B4-BE49-F238E27FC236}">
                  <a16:creationId xmlns:a16="http://schemas.microsoft.com/office/drawing/2014/main" id="{27688656-6322-F848-BE25-564E1895771E}"/>
                </a:ext>
              </a:extLst>
            </p:cNvPr>
            <p:cNvSpPr>
              <a:spLocks noChangeArrowheads="1"/>
            </p:cNvSpPr>
            <p:nvPr/>
          </p:nvSpPr>
          <p:spPr bwMode="auto">
            <a:xfrm>
              <a:off x="11529238" y="11976299"/>
              <a:ext cx="697033" cy="443567"/>
            </a:xfrm>
            <a:custGeom>
              <a:avLst/>
              <a:gdLst>
                <a:gd name="T0" fmla="*/ 614 w 1069"/>
                <a:gd name="T1" fmla="*/ 44 h 677"/>
                <a:gd name="T2" fmla="*/ 561 w 1069"/>
                <a:gd name="T3" fmla="*/ 79 h 677"/>
                <a:gd name="T4" fmla="*/ 561 w 1069"/>
                <a:gd name="T5" fmla="*/ 79 h 677"/>
                <a:gd name="T6" fmla="*/ 298 w 1069"/>
                <a:gd name="T7" fmla="*/ 61 h 677"/>
                <a:gd name="T8" fmla="*/ 298 w 1069"/>
                <a:gd name="T9" fmla="*/ 61 h 677"/>
                <a:gd name="T10" fmla="*/ 26 w 1069"/>
                <a:gd name="T11" fmla="*/ 166 h 677"/>
                <a:gd name="T12" fmla="*/ 26 w 1069"/>
                <a:gd name="T13" fmla="*/ 166 h 677"/>
                <a:gd name="T14" fmla="*/ 376 w 1069"/>
                <a:gd name="T15" fmla="*/ 448 h 677"/>
                <a:gd name="T16" fmla="*/ 376 w 1069"/>
                <a:gd name="T17" fmla="*/ 448 h 677"/>
                <a:gd name="T18" fmla="*/ 693 w 1069"/>
                <a:gd name="T19" fmla="*/ 589 h 677"/>
                <a:gd name="T20" fmla="*/ 693 w 1069"/>
                <a:gd name="T21" fmla="*/ 589 h 677"/>
                <a:gd name="T22" fmla="*/ 913 w 1069"/>
                <a:gd name="T23" fmla="*/ 641 h 677"/>
                <a:gd name="T24" fmla="*/ 913 w 1069"/>
                <a:gd name="T25" fmla="*/ 641 h 677"/>
                <a:gd name="T26" fmla="*/ 1068 w 1069"/>
                <a:gd name="T27" fmla="*/ 545 h 677"/>
                <a:gd name="T28" fmla="*/ 1068 w 1069"/>
                <a:gd name="T29" fmla="*/ 0 h 677"/>
                <a:gd name="T30" fmla="*/ 614 w 1069"/>
                <a:gd name="T31" fmla="*/ 44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9" h="677">
                  <a:moveTo>
                    <a:pt x="614" y="44"/>
                  </a:moveTo>
                  <a:lnTo>
                    <a:pt x="561" y="79"/>
                  </a:lnTo>
                  <a:lnTo>
                    <a:pt x="561" y="79"/>
                  </a:lnTo>
                  <a:cubicBezTo>
                    <a:pt x="561" y="79"/>
                    <a:pt x="438" y="96"/>
                    <a:pt x="298" y="61"/>
                  </a:cubicBezTo>
                  <a:lnTo>
                    <a:pt x="298" y="61"/>
                  </a:lnTo>
                  <a:cubicBezTo>
                    <a:pt x="157" y="26"/>
                    <a:pt x="0" y="35"/>
                    <a:pt x="26" y="166"/>
                  </a:cubicBezTo>
                  <a:lnTo>
                    <a:pt x="26" y="166"/>
                  </a:lnTo>
                  <a:cubicBezTo>
                    <a:pt x="53" y="299"/>
                    <a:pt x="280" y="404"/>
                    <a:pt x="376" y="448"/>
                  </a:cubicBezTo>
                  <a:lnTo>
                    <a:pt x="376" y="448"/>
                  </a:lnTo>
                  <a:cubicBezTo>
                    <a:pt x="474" y="492"/>
                    <a:pt x="667" y="553"/>
                    <a:pt x="693" y="589"/>
                  </a:cubicBezTo>
                  <a:lnTo>
                    <a:pt x="693" y="589"/>
                  </a:lnTo>
                  <a:cubicBezTo>
                    <a:pt x="719" y="623"/>
                    <a:pt x="764" y="676"/>
                    <a:pt x="913" y="641"/>
                  </a:cubicBezTo>
                  <a:lnTo>
                    <a:pt x="913" y="641"/>
                  </a:lnTo>
                  <a:cubicBezTo>
                    <a:pt x="1062" y="606"/>
                    <a:pt x="1068" y="545"/>
                    <a:pt x="1068" y="545"/>
                  </a:cubicBezTo>
                  <a:lnTo>
                    <a:pt x="1068" y="0"/>
                  </a:lnTo>
                  <a:lnTo>
                    <a:pt x="614" y="44"/>
                  </a:lnTo>
                </a:path>
              </a:pathLst>
            </a:custGeom>
            <a:solidFill>
              <a:srgbClr val="14256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43" name="Freeform 53">
              <a:extLst>
                <a:ext uri="{FF2B5EF4-FFF2-40B4-BE49-F238E27FC236}">
                  <a16:creationId xmlns:a16="http://schemas.microsoft.com/office/drawing/2014/main" id="{39D45409-72C3-9848-A204-21218B58C04F}"/>
                </a:ext>
              </a:extLst>
            </p:cNvPr>
            <p:cNvSpPr>
              <a:spLocks noChangeArrowheads="1"/>
            </p:cNvSpPr>
            <p:nvPr/>
          </p:nvSpPr>
          <p:spPr bwMode="auto">
            <a:xfrm>
              <a:off x="12252193" y="11676748"/>
              <a:ext cx="529976" cy="489651"/>
            </a:xfrm>
            <a:custGeom>
              <a:avLst/>
              <a:gdLst>
                <a:gd name="T0" fmla="*/ 369 w 810"/>
                <a:gd name="T1" fmla="*/ 88 h 748"/>
                <a:gd name="T2" fmla="*/ 369 w 810"/>
                <a:gd name="T3" fmla="*/ 88 h 748"/>
                <a:gd name="T4" fmla="*/ 131 w 810"/>
                <a:gd name="T5" fmla="*/ 8 h 748"/>
                <a:gd name="T6" fmla="*/ 131 w 810"/>
                <a:gd name="T7" fmla="*/ 8 h 748"/>
                <a:gd name="T8" fmla="*/ 131 w 810"/>
                <a:gd name="T9" fmla="*/ 255 h 748"/>
                <a:gd name="T10" fmla="*/ 131 w 810"/>
                <a:gd name="T11" fmla="*/ 255 h 748"/>
                <a:gd name="T12" fmla="*/ 369 w 810"/>
                <a:gd name="T13" fmla="*/ 562 h 748"/>
                <a:gd name="T14" fmla="*/ 369 w 810"/>
                <a:gd name="T15" fmla="*/ 562 h 748"/>
                <a:gd name="T16" fmla="*/ 580 w 810"/>
                <a:gd name="T17" fmla="*/ 738 h 748"/>
                <a:gd name="T18" fmla="*/ 580 w 810"/>
                <a:gd name="T19" fmla="*/ 738 h 748"/>
                <a:gd name="T20" fmla="*/ 682 w 810"/>
                <a:gd name="T21" fmla="*/ 714 h 748"/>
                <a:gd name="T22" fmla="*/ 682 w 810"/>
                <a:gd name="T23" fmla="*/ 714 h 748"/>
                <a:gd name="T24" fmla="*/ 809 w 810"/>
                <a:gd name="T25" fmla="*/ 526 h 748"/>
                <a:gd name="T26" fmla="*/ 809 w 810"/>
                <a:gd name="T27" fmla="*/ 245 h 748"/>
                <a:gd name="T28" fmla="*/ 433 w 810"/>
                <a:gd name="T29" fmla="*/ 70 h 748"/>
                <a:gd name="T30" fmla="*/ 369 w 810"/>
                <a:gd name="T31" fmla="*/ 88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0" h="748">
                  <a:moveTo>
                    <a:pt x="369" y="88"/>
                  </a:moveTo>
                  <a:lnTo>
                    <a:pt x="369" y="88"/>
                  </a:lnTo>
                  <a:cubicBezTo>
                    <a:pt x="369" y="88"/>
                    <a:pt x="193" y="0"/>
                    <a:pt x="131" y="8"/>
                  </a:cubicBezTo>
                  <a:lnTo>
                    <a:pt x="131" y="8"/>
                  </a:lnTo>
                  <a:cubicBezTo>
                    <a:pt x="70" y="18"/>
                    <a:pt x="0" y="114"/>
                    <a:pt x="131" y="255"/>
                  </a:cubicBezTo>
                  <a:lnTo>
                    <a:pt x="131" y="255"/>
                  </a:lnTo>
                  <a:cubicBezTo>
                    <a:pt x="264" y="396"/>
                    <a:pt x="316" y="457"/>
                    <a:pt x="369" y="562"/>
                  </a:cubicBezTo>
                  <a:lnTo>
                    <a:pt x="369" y="562"/>
                  </a:lnTo>
                  <a:cubicBezTo>
                    <a:pt x="422" y="667"/>
                    <a:pt x="457" y="747"/>
                    <a:pt x="580" y="738"/>
                  </a:cubicBezTo>
                  <a:lnTo>
                    <a:pt x="580" y="738"/>
                  </a:lnTo>
                  <a:cubicBezTo>
                    <a:pt x="616" y="736"/>
                    <a:pt x="651" y="726"/>
                    <a:pt x="682" y="714"/>
                  </a:cubicBezTo>
                  <a:lnTo>
                    <a:pt x="682" y="714"/>
                  </a:lnTo>
                  <a:cubicBezTo>
                    <a:pt x="759" y="684"/>
                    <a:pt x="809" y="609"/>
                    <a:pt x="809" y="526"/>
                  </a:cubicBezTo>
                  <a:lnTo>
                    <a:pt x="809" y="245"/>
                  </a:lnTo>
                  <a:lnTo>
                    <a:pt x="433" y="70"/>
                  </a:lnTo>
                  <a:lnTo>
                    <a:pt x="369" y="88"/>
                  </a:lnTo>
                </a:path>
              </a:pathLst>
            </a:custGeom>
            <a:solidFill>
              <a:srgbClr val="14256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44" name="Freeform 54">
              <a:extLst>
                <a:ext uri="{FF2B5EF4-FFF2-40B4-BE49-F238E27FC236}">
                  <a16:creationId xmlns:a16="http://schemas.microsoft.com/office/drawing/2014/main" id="{957548BE-03C5-7B4A-9978-AE2BD6C4162C}"/>
                </a:ext>
              </a:extLst>
            </p:cNvPr>
            <p:cNvSpPr>
              <a:spLocks noChangeArrowheads="1"/>
            </p:cNvSpPr>
            <p:nvPr/>
          </p:nvSpPr>
          <p:spPr bwMode="auto">
            <a:xfrm>
              <a:off x="11673253" y="9199687"/>
              <a:ext cx="1111797" cy="2926387"/>
            </a:xfrm>
            <a:custGeom>
              <a:avLst/>
              <a:gdLst>
                <a:gd name="T0" fmla="*/ 41 w 1702"/>
                <a:gd name="T1" fmla="*/ 914 h 4482"/>
                <a:gd name="T2" fmla="*/ 0 w 1702"/>
                <a:gd name="T3" fmla="*/ 1047 h 4482"/>
                <a:gd name="T4" fmla="*/ 0 w 1702"/>
                <a:gd name="T5" fmla="*/ 1047 h 4482"/>
                <a:gd name="T6" fmla="*/ 137 w 1702"/>
                <a:gd name="T7" fmla="*/ 2390 h 4482"/>
                <a:gd name="T8" fmla="*/ 137 w 1702"/>
                <a:gd name="T9" fmla="*/ 2390 h 4482"/>
                <a:gd name="T10" fmla="*/ 339 w 1702"/>
                <a:gd name="T11" fmla="*/ 4332 h 4482"/>
                <a:gd name="T12" fmla="*/ 339 w 1702"/>
                <a:gd name="T13" fmla="*/ 4332 h 4482"/>
                <a:gd name="T14" fmla="*/ 533 w 1702"/>
                <a:gd name="T15" fmla="*/ 4472 h 4482"/>
                <a:gd name="T16" fmla="*/ 533 w 1702"/>
                <a:gd name="T17" fmla="*/ 4472 h 4482"/>
                <a:gd name="T18" fmla="*/ 866 w 1702"/>
                <a:gd name="T19" fmla="*/ 4376 h 4482"/>
                <a:gd name="T20" fmla="*/ 866 w 1702"/>
                <a:gd name="T21" fmla="*/ 4376 h 4482"/>
                <a:gd name="T22" fmla="*/ 866 w 1702"/>
                <a:gd name="T23" fmla="*/ 3076 h 4482"/>
                <a:gd name="T24" fmla="*/ 866 w 1702"/>
                <a:gd name="T25" fmla="*/ 3076 h 4482"/>
                <a:gd name="T26" fmla="*/ 878 w 1702"/>
                <a:gd name="T27" fmla="*/ 2056 h 4482"/>
                <a:gd name="T28" fmla="*/ 878 w 1702"/>
                <a:gd name="T29" fmla="*/ 2056 h 4482"/>
                <a:gd name="T30" fmla="*/ 1024 w 1702"/>
                <a:gd name="T31" fmla="*/ 2917 h 4482"/>
                <a:gd name="T32" fmla="*/ 1024 w 1702"/>
                <a:gd name="T33" fmla="*/ 2917 h 4482"/>
                <a:gd name="T34" fmla="*/ 1226 w 1702"/>
                <a:gd name="T35" fmla="*/ 4059 h 4482"/>
                <a:gd name="T36" fmla="*/ 1226 w 1702"/>
                <a:gd name="T37" fmla="*/ 4059 h 4482"/>
                <a:gd name="T38" fmla="*/ 1394 w 1702"/>
                <a:gd name="T39" fmla="*/ 4217 h 4482"/>
                <a:gd name="T40" fmla="*/ 1394 w 1702"/>
                <a:gd name="T41" fmla="*/ 4217 h 4482"/>
                <a:gd name="T42" fmla="*/ 1657 w 1702"/>
                <a:gd name="T43" fmla="*/ 4086 h 4482"/>
                <a:gd name="T44" fmla="*/ 1657 w 1702"/>
                <a:gd name="T45" fmla="*/ 4086 h 4482"/>
                <a:gd name="T46" fmla="*/ 1692 w 1702"/>
                <a:gd name="T47" fmla="*/ 2961 h 4482"/>
                <a:gd name="T48" fmla="*/ 1692 w 1702"/>
                <a:gd name="T49" fmla="*/ 2961 h 4482"/>
                <a:gd name="T50" fmla="*/ 1499 w 1702"/>
                <a:gd name="T51" fmla="*/ 2144 h 4482"/>
                <a:gd name="T52" fmla="*/ 1499 w 1702"/>
                <a:gd name="T53" fmla="*/ 2144 h 4482"/>
                <a:gd name="T54" fmla="*/ 1525 w 1702"/>
                <a:gd name="T55" fmla="*/ 571 h 4482"/>
                <a:gd name="T56" fmla="*/ 1525 w 1702"/>
                <a:gd name="T57" fmla="*/ 571 h 4482"/>
                <a:gd name="T58" fmla="*/ 919 w 1702"/>
                <a:gd name="T59" fmla="*/ 0 h 4482"/>
                <a:gd name="T60" fmla="*/ 41 w 1702"/>
                <a:gd name="T61" fmla="*/ 914 h 4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02" h="4482">
                  <a:moveTo>
                    <a:pt x="41" y="914"/>
                  </a:moveTo>
                  <a:lnTo>
                    <a:pt x="0" y="1047"/>
                  </a:lnTo>
                  <a:lnTo>
                    <a:pt x="0" y="1047"/>
                  </a:lnTo>
                  <a:cubicBezTo>
                    <a:pt x="0" y="1047"/>
                    <a:pt x="14" y="1827"/>
                    <a:pt x="137" y="2390"/>
                  </a:cubicBezTo>
                  <a:lnTo>
                    <a:pt x="137" y="2390"/>
                  </a:lnTo>
                  <a:cubicBezTo>
                    <a:pt x="260" y="2952"/>
                    <a:pt x="339" y="4332"/>
                    <a:pt x="339" y="4332"/>
                  </a:cubicBezTo>
                  <a:lnTo>
                    <a:pt x="339" y="4332"/>
                  </a:lnTo>
                  <a:cubicBezTo>
                    <a:pt x="339" y="4332"/>
                    <a:pt x="365" y="4463"/>
                    <a:pt x="533" y="4472"/>
                  </a:cubicBezTo>
                  <a:lnTo>
                    <a:pt x="533" y="4472"/>
                  </a:lnTo>
                  <a:cubicBezTo>
                    <a:pt x="700" y="4481"/>
                    <a:pt x="866" y="4376"/>
                    <a:pt x="866" y="4376"/>
                  </a:cubicBezTo>
                  <a:lnTo>
                    <a:pt x="866" y="4376"/>
                  </a:lnTo>
                  <a:cubicBezTo>
                    <a:pt x="866" y="4376"/>
                    <a:pt x="893" y="3559"/>
                    <a:pt x="866" y="3076"/>
                  </a:cubicBezTo>
                  <a:lnTo>
                    <a:pt x="866" y="3076"/>
                  </a:lnTo>
                  <a:cubicBezTo>
                    <a:pt x="840" y="2592"/>
                    <a:pt x="811" y="2302"/>
                    <a:pt x="878" y="2056"/>
                  </a:cubicBezTo>
                  <a:lnTo>
                    <a:pt x="878" y="2056"/>
                  </a:lnTo>
                  <a:cubicBezTo>
                    <a:pt x="878" y="2056"/>
                    <a:pt x="937" y="2592"/>
                    <a:pt x="1024" y="2917"/>
                  </a:cubicBezTo>
                  <a:lnTo>
                    <a:pt x="1024" y="2917"/>
                  </a:lnTo>
                  <a:cubicBezTo>
                    <a:pt x="1113" y="3243"/>
                    <a:pt x="1192" y="3814"/>
                    <a:pt x="1226" y="4059"/>
                  </a:cubicBezTo>
                  <a:lnTo>
                    <a:pt x="1226" y="4059"/>
                  </a:lnTo>
                  <a:cubicBezTo>
                    <a:pt x="1226" y="4059"/>
                    <a:pt x="1262" y="4217"/>
                    <a:pt x="1394" y="4217"/>
                  </a:cubicBezTo>
                  <a:lnTo>
                    <a:pt x="1394" y="4217"/>
                  </a:lnTo>
                  <a:cubicBezTo>
                    <a:pt x="1525" y="4217"/>
                    <a:pt x="1569" y="4192"/>
                    <a:pt x="1657" y="4086"/>
                  </a:cubicBezTo>
                  <a:lnTo>
                    <a:pt x="1657" y="4086"/>
                  </a:lnTo>
                  <a:cubicBezTo>
                    <a:pt x="1657" y="4086"/>
                    <a:pt x="1701" y="3304"/>
                    <a:pt x="1692" y="2961"/>
                  </a:cubicBezTo>
                  <a:lnTo>
                    <a:pt x="1692" y="2961"/>
                  </a:lnTo>
                  <a:cubicBezTo>
                    <a:pt x="1683" y="2619"/>
                    <a:pt x="1499" y="2144"/>
                    <a:pt x="1499" y="2144"/>
                  </a:cubicBezTo>
                  <a:lnTo>
                    <a:pt x="1499" y="2144"/>
                  </a:lnTo>
                  <a:cubicBezTo>
                    <a:pt x="1499" y="2144"/>
                    <a:pt x="1543" y="906"/>
                    <a:pt x="1525" y="571"/>
                  </a:cubicBezTo>
                  <a:lnTo>
                    <a:pt x="1525" y="571"/>
                  </a:lnTo>
                  <a:cubicBezTo>
                    <a:pt x="1508" y="237"/>
                    <a:pt x="919" y="0"/>
                    <a:pt x="919" y="0"/>
                  </a:cubicBezTo>
                  <a:lnTo>
                    <a:pt x="41" y="914"/>
                  </a:lnTo>
                </a:path>
              </a:pathLst>
            </a:custGeom>
            <a:solidFill>
              <a:srgbClr val="12080B"/>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45" name="Freeform 55">
              <a:extLst>
                <a:ext uri="{FF2B5EF4-FFF2-40B4-BE49-F238E27FC236}">
                  <a16:creationId xmlns:a16="http://schemas.microsoft.com/office/drawing/2014/main" id="{275AF763-A06C-954E-B841-B82CE781E436}"/>
                </a:ext>
              </a:extLst>
            </p:cNvPr>
            <p:cNvSpPr>
              <a:spLocks noChangeArrowheads="1"/>
            </p:cNvSpPr>
            <p:nvPr/>
          </p:nvSpPr>
          <p:spPr bwMode="auto">
            <a:xfrm>
              <a:off x="11030946" y="7488787"/>
              <a:ext cx="1996049" cy="2491462"/>
            </a:xfrm>
            <a:custGeom>
              <a:avLst/>
              <a:gdLst>
                <a:gd name="T0" fmla="*/ 1466 w 3058"/>
                <a:gd name="T1" fmla="*/ 351 h 3814"/>
                <a:gd name="T2" fmla="*/ 1466 w 3058"/>
                <a:gd name="T3" fmla="*/ 351 h 3814"/>
                <a:gd name="T4" fmla="*/ 1018 w 3058"/>
                <a:gd name="T5" fmla="*/ 615 h 3814"/>
                <a:gd name="T6" fmla="*/ 1018 w 3058"/>
                <a:gd name="T7" fmla="*/ 615 h 3814"/>
                <a:gd name="T8" fmla="*/ 852 w 3058"/>
                <a:gd name="T9" fmla="*/ 1309 h 3814"/>
                <a:gd name="T10" fmla="*/ 852 w 3058"/>
                <a:gd name="T11" fmla="*/ 1309 h 3814"/>
                <a:gd name="T12" fmla="*/ 799 w 3058"/>
                <a:gd name="T13" fmla="*/ 1704 h 3814"/>
                <a:gd name="T14" fmla="*/ 799 w 3058"/>
                <a:gd name="T15" fmla="*/ 1704 h 3814"/>
                <a:gd name="T16" fmla="*/ 289 w 3058"/>
                <a:gd name="T17" fmla="*/ 1414 h 3814"/>
                <a:gd name="T18" fmla="*/ 289 w 3058"/>
                <a:gd name="T19" fmla="*/ 1414 h 3814"/>
                <a:gd name="T20" fmla="*/ 70 w 3058"/>
                <a:gd name="T21" fmla="*/ 1757 h 3814"/>
                <a:gd name="T22" fmla="*/ 70 w 3058"/>
                <a:gd name="T23" fmla="*/ 1757 h 3814"/>
                <a:gd name="T24" fmla="*/ 615 w 3058"/>
                <a:gd name="T25" fmla="*/ 2135 h 3814"/>
                <a:gd name="T26" fmla="*/ 615 w 3058"/>
                <a:gd name="T27" fmla="*/ 2135 h 3814"/>
                <a:gd name="T28" fmla="*/ 1105 w 3058"/>
                <a:gd name="T29" fmla="*/ 2381 h 3814"/>
                <a:gd name="T30" fmla="*/ 1105 w 3058"/>
                <a:gd name="T31" fmla="*/ 2381 h 3814"/>
                <a:gd name="T32" fmla="*/ 983 w 3058"/>
                <a:gd name="T33" fmla="*/ 2926 h 3814"/>
                <a:gd name="T34" fmla="*/ 983 w 3058"/>
                <a:gd name="T35" fmla="*/ 2926 h 3814"/>
                <a:gd name="T36" fmla="*/ 930 w 3058"/>
                <a:gd name="T37" fmla="*/ 3637 h 3814"/>
                <a:gd name="T38" fmla="*/ 930 w 3058"/>
                <a:gd name="T39" fmla="*/ 3637 h 3814"/>
                <a:gd name="T40" fmla="*/ 1528 w 3058"/>
                <a:gd name="T41" fmla="*/ 3787 h 3814"/>
                <a:gd name="T42" fmla="*/ 1528 w 3058"/>
                <a:gd name="T43" fmla="*/ 3787 h 3814"/>
                <a:gd name="T44" fmla="*/ 1923 w 3058"/>
                <a:gd name="T45" fmla="*/ 3673 h 3814"/>
                <a:gd name="T46" fmla="*/ 2054 w 3058"/>
                <a:gd name="T47" fmla="*/ 3145 h 3814"/>
                <a:gd name="T48" fmla="*/ 2054 w 3058"/>
                <a:gd name="T49" fmla="*/ 3584 h 3814"/>
                <a:gd name="T50" fmla="*/ 2054 w 3058"/>
                <a:gd name="T51" fmla="*/ 3584 h 3814"/>
                <a:gd name="T52" fmla="*/ 2511 w 3058"/>
                <a:gd name="T53" fmla="*/ 3189 h 3814"/>
                <a:gd name="T54" fmla="*/ 2511 w 3058"/>
                <a:gd name="T55" fmla="*/ 3189 h 3814"/>
                <a:gd name="T56" fmla="*/ 2458 w 3058"/>
                <a:gd name="T57" fmla="*/ 2530 h 3814"/>
                <a:gd name="T58" fmla="*/ 2458 w 3058"/>
                <a:gd name="T59" fmla="*/ 2530 h 3814"/>
                <a:gd name="T60" fmla="*/ 2564 w 3058"/>
                <a:gd name="T61" fmla="*/ 308 h 3814"/>
                <a:gd name="T62" fmla="*/ 2564 w 3058"/>
                <a:gd name="T63" fmla="*/ 308 h 3814"/>
                <a:gd name="T64" fmla="*/ 1923 w 3058"/>
                <a:gd name="T65" fmla="*/ 140 h 3814"/>
                <a:gd name="T66" fmla="*/ 1466 w 3058"/>
                <a:gd name="T67" fmla="*/ 351 h 3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8" h="3814">
                  <a:moveTo>
                    <a:pt x="1466" y="351"/>
                  </a:moveTo>
                  <a:lnTo>
                    <a:pt x="1466" y="351"/>
                  </a:lnTo>
                  <a:cubicBezTo>
                    <a:pt x="1466" y="351"/>
                    <a:pt x="1185" y="457"/>
                    <a:pt x="1018" y="615"/>
                  </a:cubicBezTo>
                  <a:lnTo>
                    <a:pt x="1018" y="615"/>
                  </a:lnTo>
                  <a:cubicBezTo>
                    <a:pt x="852" y="773"/>
                    <a:pt x="870" y="1072"/>
                    <a:pt x="852" y="1309"/>
                  </a:cubicBezTo>
                  <a:lnTo>
                    <a:pt x="852" y="1309"/>
                  </a:lnTo>
                  <a:cubicBezTo>
                    <a:pt x="834" y="1547"/>
                    <a:pt x="799" y="1704"/>
                    <a:pt x="799" y="1704"/>
                  </a:cubicBezTo>
                  <a:lnTo>
                    <a:pt x="799" y="1704"/>
                  </a:lnTo>
                  <a:cubicBezTo>
                    <a:pt x="799" y="1704"/>
                    <a:pt x="342" y="1432"/>
                    <a:pt x="289" y="1414"/>
                  </a:cubicBezTo>
                  <a:lnTo>
                    <a:pt x="289" y="1414"/>
                  </a:lnTo>
                  <a:cubicBezTo>
                    <a:pt x="289" y="1414"/>
                    <a:pt x="0" y="1476"/>
                    <a:pt x="70" y="1757"/>
                  </a:cubicBezTo>
                  <a:lnTo>
                    <a:pt x="70" y="1757"/>
                  </a:lnTo>
                  <a:cubicBezTo>
                    <a:pt x="70" y="1757"/>
                    <a:pt x="421" y="2003"/>
                    <a:pt x="615" y="2135"/>
                  </a:cubicBezTo>
                  <a:lnTo>
                    <a:pt x="615" y="2135"/>
                  </a:lnTo>
                  <a:cubicBezTo>
                    <a:pt x="808" y="2267"/>
                    <a:pt x="983" y="2381"/>
                    <a:pt x="1105" y="2381"/>
                  </a:cubicBezTo>
                  <a:lnTo>
                    <a:pt x="1105" y="2381"/>
                  </a:lnTo>
                  <a:cubicBezTo>
                    <a:pt x="1105" y="2381"/>
                    <a:pt x="1062" y="2627"/>
                    <a:pt x="983" y="2926"/>
                  </a:cubicBezTo>
                  <a:lnTo>
                    <a:pt x="983" y="2926"/>
                  </a:lnTo>
                  <a:cubicBezTo>
                    <a:pt x="903" y="3225"/>
                    <a:pt x="930" y="3637"/>
                    <a:pt x="930" y="3637"/>
                  </a:cubicBezTo>
                  <a:lnTo>
                    <a:pt x="930" y="3637"/>
                  </a:lnTo>
                  <a:cubicBezTo>
                    <a:pt x="930" y="3637"/>
                    <a:pt x="1246" y="3813"/>
                    <a:pt x="1528" y="3787"/>
                  </a:cubicBezTo>
                  <a:lnTo>
                    <a:pt x="1528" y="3787"/>
                  </a:lnTo>
                  <a:cubicBezTo>
                    <a:pt x="1808" y="3761"/>
                    <a:pt x="1923" y="3673"/>
                    <a:pt x="1923" y="3673"/>
                  </a:cubicBezTo>
                  <a:lnTo>
                    <a:pt x="2054" y="3145"/>
                  </a:lnTo>
                  <a:lnTo>
                    <a:pt x="2054" y="3584"/>
                  </a:lnTo>
                  <a:lnTo>
                    <a:pt x="2054" y="3584"/>
                  </a:lnTo>
                  <a:cubicBezTo>
                    <a:pt x="2054" y="3584"/>
                    <a:pt x="2380" y="3427"/>
                    <a:pt x="2511" y="3189"/>
                  </a:cubicBezTo>
                  <a:lnTo>
                    <a:pt x="2511" y="3189"/>
                  </a:lnTo>
                  <a:cubicBezTo>
                    <a:pt x="2511" y="3189"/>
                    <a:pt x="2494" y="2698"/>
                    <a:pt x="2458" y="2530"/>
                  </a:cubicBezTo>
                  <a:lnTo>
                    <a:pt x="2458" y="2530"/>
                  </a:lnTo>
                  <a:cubicBezTo>
                    <a:pt x="2365" y="2088"/>
                    <a:pt x="3057" y="1417"/>
                    <a:pt x="2564" y="308"/>
                  </a:cubicBezTo>
                  <a:lnTo>
                    <a:pt x="2564" y="308"/>
                  </a:lnTo>
                  <a:cubicBezTo>
                    <a:pt x="2494" y="149"/>
                    <a:pt x="2212" y="0"/>
                    <a:pt x="1923" y="140"/>
                  </a:cubicBezTo>
                  <a:lnTo>
                    <a:pt x="1466" y="351"/>
                  </a:lnTo>
                </a:path>
              </a:pathLst>
            </a:custGeom>
            <a:solidFill>
              <a:srgbClr val="362F4E"/>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46" name="Freeform 56">
              <a:extLst>
                <a:ext uri="{FF2B5EF4-FFF2-40B4-BE49-F238E27FC236}">
                  <a16:creationId xmlns:a16="http://schemas.microsoft.com/office/drawing/2014/main" id="{D8C927DE-AA8B-B349-9CF7-F23378BA01DA}"/>
                </a:ext>
              </a:extLst>
            </p:cNvPr>
            <p:cNvSpPr>
              <a:spLocks noChangeArrowheads="1"/>
            </p:cNvSpPr>
            <p:nvPr/>
          </p:nvSpPr>
          <p:spPr bwMode="auto">
            <a:xfrm>
              <a:off x="9731928" y="11823644"/>
              <a:ext cx="1612969" cy="558779"/>
            </a:xfrm>
            <a:custGeom>
              <a:avLst/>
              <a:gdLst>
                <a:gd name="T0" fmla="*/ 1610 w 2469"/>
                <a:gd name="T1" fmla="*/ 84 h 857"/>
                <a:gd name="T2" fmla="*/ 1610 w 2469"/>
                <a:gd name="T3" fmla="*/ 84 h 857"/>
                <a:gd name="T4" fmla="*/ 2468 w 2469"/>
                <a:gd name="T5" fmla="*/ 162 h 857"/>
                <a:gd name="T6" fmla="*/ 2468 w 2469"/>
                <a:gd name="T7" fmla="*/ 162 h 857"/>
                <a:gd name="T8" fmla="*/ 1509 w 2469"/>
                <a:gd name="T9" fmla="*/ 167 h 857"/>
                <a:gd name="T10" fmla="*/ 1509 w 2469"/>
                <a:gd name="T11" fmla="*/ 167 h 857"/>
                <a:gd name="T12" fmla="*/ 1148 w 2469"/>
                <a:gd name="T13" fmla="*/ 260 h 857"/>
                <a:gd name="T14" fmla="*/ 1148 w 2469"/>
                <a:gd name="T15" fmla="*/ 260 h 857"/>
                <a:gd name="T16" fmla="*/ 1112 w 2469"/>
                <a:gd name="T17" fmla="*/ 305 h 857"/>
                <a:gd name="T18" fmla="*/ 1112 w 2469"/>
                <a:gd name="T19" fmla="*/ 305 h 857"/>
                <a:gd name="T20" fmla="*/ 206 w 2469"/>
                <a:gd name="T21" fmla="*/ 833 h 857"/>
                <a:gd name="T22" fmla="*/ 206 w 2469"/>
                <a:gd name="T23" fmla="*/ 833 h 857"/>
                <a:gd name="T24" fmla="*/ 0 w 2469"/>
                <a:gd name="T25" fmla="*/ 702 h 857"/>
                <a:gd name="T26" fmla="*/ 0 w 2469"/>
                <a:gd name="T27" fmla="*/ 702 h 857"/>
                <a:gd name="T28" fmla="*/ 1027 w 2469"/>
                <a:gd name="T29" fmla="*/ 208 h 857"/>
                <a:gd name="T30" fmla="*/ 1027 w 2469"/>
                <a:gd name="T31" fmla="*/ 208 h 857"/>
                <a:gd name="T32" fmla="*/ 1610 w 2469"/>
                <a:gd name="T33" fmla="*/ 84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69" h="857">
                  <a:moveTo>
                    <a:pt x="1610" y="84"/>
                  </a:moveTo>
                  <a:lnTo>
                    <a:pt x="1610" y="84"/>
                  </a:lnTo>
                  <a:cubicBezTo>
                    <a:pt x="1979" y="260"/>
                    <a:pt x="2265" y="287"/>
                    <a:pt x="2468" y="162"/>
                  </a:cubicBezTo>
                  <a:lnTo>
                    <a:pt x="2468" y="162"/>
                  </a:lnTo>
                  <a:cubicBezTo>
                    <a:pt x="2142" y="417"/>
                    <a:pt x="1822" y="419"/>
                    <a:pt x="1509" y="167"/>
                  </a:cubicBezTo>
                  <a:lnTo>
                    <a:pt x="1509" y="167"/>
                  </a:lnTo>
                  <a:cubicBezTo>
                    <a:pt x="1412" y="134"/>
                    <a:pt x="1291" y="165"/>
                    <a:pt x="1148" y="260"/>
                  </a:cubicBezTo>
                  <a:lnTo>
                    <a:pt x="1148" y="260"/>
                  </a:lnTo>
                  <a:cubicBezTo>
                    <a:pt x="1145" y="279"/>
                    <a:pt x="1133" y="295"/>
                    <a:pt x="1112" y="305"/>
                  </a:cubicBezTo>
                  <a:lnTo>
                    <a:pt x="1112" y="305"/>
                  </a:lnTo>
                  <a:cubicBezTo>
                    <a:pt x="508" y="657"/>
                    <a:pt x="206" y="833"/>
                    <a:pt x="206" y="833"/>
                  </a:cubicBezTo>
                  <a:lnTo>
                    <a:pt x="206" y="833"/>
                  </a:lnTo>
                  <a:cubicBezTo>
                    <a:pt x="115" y="856"/>
                    <a:pt x="47" y="813"/>
                    <a:pt x="0" y="702"/>
                  </a:cubicBezTo>
                  <a:lnTo>
                    <a:pt x="0" y="702"/>
                  </a:lnTo>
                  <a:cubicBezTo>
                    <a:pt x="685" y="373"/>
                    <a:pt x="1027" y="208"/>
                    <a:pt x="1027" y="208"/>
                  </a:cubicBezTo>
                  <a:lnTo>
                    <a:pt x="1027" y="208"/>
                  </a:lnTo>
                  <a:cubicBezTo>
                    <a:pt x="1287" y="41"/>
                    <a:pt x="1481" y="0"/>
                    <a:pt x="1610" y="84"/>
                  </a:cubicBezTo>
                </a:path>
              </a:pathLst>
            </a:custGeom>
            <a:solidFill>
              <a:schemeClr val="bg1">
                <a:lumMod val="95000"/>
              </a:schemeClr>
            </a:solidFill>
            <a:ln>
              <a:noFill/>
            </a:ln>
            <a:effectLst/>
          </p:spPr>
          <p:txBody>
            <a:bodyPr wrap="none" anchor="ctr"/>
            <a:lstStyle/>
            <a:p>
              <a:endParaRPr lang="en-US" sz="3266" dirty="0">
                <a:latin typeface="Lato Light" panose="020F0502020204030203" pitchFamily="34" charset="0"/>
              </a:endParaRPr>
            </a:p>
          </p:txBody>
        </p:sp>
        <p:sp>
          <p:nvSpPr>
            <p:cNvPr id="47" name="Freeform 57">
              <a:extLst>
                <a:ext uri="{FF2B5EF4-FFF2-40B4-BE49-F238E27FC236}">
                  <a16:creationId xmlns:a16="http://schemas.microsoft.com/office/drawing/2014/main" id="{45702344-3A3C-3B43-BFB6-147B4EE98BC0}"/>
                </a:ext>
              </a:extLst>
            </p:cNvPr>
            <p:cNvSpPr>
              <a:spLocks noChangeArrowheads="1"/>
            </p:cNvSpPr>
            <p:nvPr/>
          </p:nvSpPr>
          <p:spPr bwMode="auto">
            <a:xfrm>
              <a:off x="9184671" y="11593220"/>
              <a:ext cx="616385" cy="360037"/>
            </a:xfrm>
            <a:custGeom>
              <a:avLst/>
              <a:gdLst>
                <a:gd name="T0" fmla="*/ 750 w 943"/>
                <a:gd name="T1" fmla="*/ 0 h 550"/>
                <a:gd name="T2" fmla="*/ 0 w 943"/>
                <a:gd name="T3" fmla="*/ 432 h 550"/>
                <a:gd name="T4" fmla="*/ 202 w 943"/>
                <a:gd name="T5" fmla="*/ 549 h 550"/>
                <a:gd name="T6" fmla="*/ 942 w 943"/>
                <a:gd name="T7" fmla="*/ 122 h 550"/>
                <a:gd name="T8" fmla="*/ 750 w 943"/>
                <a:gd name="T9" fmla="*/ 0 h 550"/>
              </a:gdLst>
              <a:ahLst/>
              <a:cxnLst>
                <a:cxn ang="0">
                  <a:pos x="T0" y="T1"/>
                </a:cxn>
                <a:cxn ang="0">
                  <a:pos x="T2" y="T3"/>
                </a:cxn>
                <a:cxn ang="0">
                  <a:pos x="T4" y="T5"/>
                </a:cxn>
                <a:cxn ang="0">
                  <a:pos x="T6" y="T7"/>
                </a:cxn>
                <a:cxn ang="0">
                  <a:pos x="T8" y="T9"/>
                </a:cxn>
              </a:cxnLst>
              <a:rect l="0" t="0" r="r" b="b"/>
              <a:pathLst>
                <a:path w="943" h="550">
                  <a:moveTo>
                    <a:pt x="750" y="0"/>
                  </a:moveTo>
                  <a:lnTo>
                    <a:pt x="0" y="432"/>
                  </a:lnTo>
                  <a:lnTo>
                    <a:pt x="202" y="549"/>
                  </a:lnTo>
                  <a:lnTo>
                    <a:pt x="942" y="122"/>
                  </a:lnTo>
                  <a:lnTo>
                    <a:pt x="750" y="0"/>
                  </a:lnTo>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48" name="Freeform 58">
              <a:extLst>
                <a:ext uri="{FF2B5EF4-FFF2-40B4-BE49-F238E27FC236}">
                  <a16:creationId xmlns:a16="http://schemas.microsoft.com/office/drawing/2014/main" id="{C9C934EB-7E83-F04D-A357-AFFEC07BF669}"/>
                </a:ext>
              </a:extLst>
            </p:cNvPr>
            <p:cNvSpPr>
              <a:spLocks noChangeArrowheads="1"/>
            </p:cNvSpPr>
            <p:nvPr/>
          </p:nvSpPr>
          <p:spPr bwMode="auto">
            <a:xfrm>
              <a:off x="10613300" y="10841459"/>
              <a:ext cx="913057" cy="1163642"/>
            </a:xfrm>
            <a:custGeom>
              <a:avLst/>
              <a:gdLst>
                <a:gd name="T0" fmla="*/ 245 w 1399"/>
                <a:gd name="T1" fmla="*/ 622 h 1782"/>
                <a:gd name="T2" fmla="*/ 245 w 1399"/>
                <a:gd name="T3" fmla="*/ 622 h 1782"/>
                <a:gd name="T4" fmla="*/ 1168 w 1399"/>
                <a:gd name="T5" fmla="*/ 157 h 1782"/>
                <a:gd name="T6" fmla="*/ 1398 w 1399"/>
                <a:gd name="T7" fmla="*/ 289 h 1782"/>
                <a:gd name="T8" fmla="*/ 1310 w 1399"/>
                <a:gd name="T9" fmla="*/ 435 h 1782"/>
                <a:gd name="T10" fmla="*/ 1310 w 1399"/>
                <a:gd name="T11" fmla="*/ 435 h 1782"/>
                <a:gd name="T12" fmla="*/ 1260 w 1399"/>
                <a:gd name="T13" fmla="*/ 373 h 1782"/>
                <a:gd name="T14" fmla="*/ 1260 w 1399"/>
                <a:gd name="T15" fmla="*/ 373 h 1782"/>
                <a:gd name="T16" fmla="*/ 540 w 1399"/>
                <a:gd name="T17" fmla="*/ 792 h 1782"/>
                <a:gd name="T18" fmla="*/ 540 w 1399"/>
                <a:gd name="T19" fmla="*/ 792 h 1782"/>
                <a:gd name="T20" fmla="*/ 517 w 1399"/>
                <a:gd name="T21" fmla="*/ 1625 h 1782"/>
                <a:gd name="T22" fmla="*/ 517 w 1399"/>
                <a:gd name="T23" fmla="*/ 1625 h 1782"/>
                <a:gd name="T24" fmla="*/ 586 w 1399"/>
                <a:gd name="T25" fmla="*/ 1639 h 1782"/>
                <a:gd name="T26" fmla="*/ 500 w 1399"/>
                <a:gd name="T27" fmla="*/ 1781 h 1782"/>
                <a:gd name="T28" fmla="*/ 279 w 1399"/>
                <a:gd name="T29" fmla="*/ 1655 h 1782"/>
                <a:gd name="T30" fmla="*/ 279 w 1399"/>
                <a:gd name="T31" fmla="*/ 1655 h 1782"/>
                <a:gd name="T32" fmla="*/ 245 w 1399"/>
                <a:gd name="T33" fmla="*/ 622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9" h="1782">
                  <a:moveTo>
                    <a:pt x="245" y="622"/>
                  </a:moveTo>
                  <a:lnTo>
                    <a:pt x="245" y="622"/>
                  </a:lnTo>
                  <a:cubicBezTo>
                    <a:pt x="491" y="208"/>
                    <a:pt x="904" y="0"/>
                    <a:pt x="1168" y="157"/>
                  </a:cubicBezTo>
                  <a:lnTo>
                    <a:pt x="1398" y="289"/>
                  </a:lnTo>
                  <a:lnTo>
                    <a:pt x="1310" y="435"/>
                  </a:lnTo>
                  <a:lnTo>
                    <a:pt x="1310" y="435"/>
                  </a:lnTo>
                  <a:cubicBezTo>
                    <a:pt x="1295" y="413"/>
                    <a:pt x="1279" y="392"/>
                    <a:pt x="1260" y="373"/>
                  </a:cubicBezTo>
                  <a:lnTo>
                    <a:pt x="1260" y="373"/>
                  </a:lnTo>
                  <a:cubicBezTo>
                    <a:pt x="1037" y="301"/>
                    <a:pt x="729" y="474"/>
                    <a:pt x="540" y="792"/>
                  </a:cubicBezTo>
                  <a:lnTo>
                    <a:pt x="540" y="792"/>
                  </a:lnTo>
                  <a:cubicBezTo>
                    <a:pt x="351" y="1110"/>
                    <a:pt x="346" y="1463"/>
                    <a:pt x="517" y="1625"/>
                  </a:cubicBezTo>
                  <a:lnTo>
                    <a:pt x="517" y="1625"/>
                  </a:lnTo>
                  <a:cubicBezTo>
                    <a:pt x="539" y="1632"/>
                    <a:pt x="562" y="1636"/>
                    <a:pt x="586" y="1639"/>
                  </a:cubicBezTo>
                  <a:lnTo>
                    <a:pt x="500" y="1781"/>
                  </a:lnTo>
                  <a:lnTo>
                    <a:pt x="279" y="1655"/>
                  </a:lnTo>
                  <a:lnTo>
                    <a:pt x="279" y="1655"/>
                  </a:lnTo>
                  <a:cubicBezTo>
                    <a:pt x="15" y="1498"/>
                    <a:pt x="0" y="1035"/>
                    <a:pt x="245" y="622"/>
                  </a:cubicBezTo>
                </a:path>
              </a:pathLst>
            </a:custGeom>
            <a:solidFill>
              <a:schemeClr val="accent5"/>
            </a:solidFill>
            <a:ln>
              <a:noFill/>
            </a:ln>
            <a:effectLst/>
          </p:spPr>
          <p:txBody>
            <a:bodyPr wrap="none" anchor="ctr"/>
            <a:lstStyle/>
            <a:p>
              <a:endParaRPr lang="en-US" sz="3266" dirty="0">
                <a:latin typeface="Lato Light" panose="020F0502020204030203" pitchFamily="34" charset="0"/>
              </a:endParaRPr>
            </a:p>
          </p:txBody>
        </p:sp>
        <p:sp>
          <p:nvSpPr>
            <p:cNvPr id="49" name="Freeform 59">
              <a:extLst>
                <a:ext uri="{FF2B5EF4-FFF2-40B4-BE49-F238E27FC236}">
                  <a16:creationId xmlns:a16="http://schemas.microsoft.com/office/drawing/2014/main" id="{98B2B11A-A523-9149-B010-77023A8B5DB0}"/>
                </a:ext>
              </a:extLst>
            </p:cNvPr>
            <p:cNvSpPr>
              <a:spLocks noChangeArrowheads="1"/>
            </p:cNvSpPr>
            <p:nvPr/>
          </p:nvSpPr>
          <p:spPr bwMode="auto">
            <a:xfrm>
              <a:off x="10757316" y="10924989"/>
              <a:ext cx="944739" cy="1183803"/>
            </a:xfrm>
            <a:custGeom>
              <a:avLst/>
              <a:gdLst>
                <a:gd name="T0" fmla="*/ 296 w 1447"/>
                <a:gd name="T1" fmla="*/ 1498 h 1812"/>
                <a:gd name="T2" fmla="*/ 296 w 1447"/>
                <a:gd name="T3" fmla="*/ 1498 h 1812"/>
                <a:gd name="T4" fmla="*/ 1016 w 1447"/>
                <a:gd name="T5" fmla="*/ 1079 h 1812"/>
                <a:gd name="T6" fmla="*/ 1016 w 1447"/>
                <a:gd name="T7" fmla="*/ 1079 h 1812"/>
                <a:gd name="T8" fmla="*/ 1039 w 1447"/>
                <a:gd name="T9" fmla="*/ 246 h 1812"/>
                <a:gd name="T10" fmla="*/ 1039 w 1447"/>
                <a:gd name="T11" fmla="*/ 246 h 1812"/>
                <a:gd name="T12" fmla="*/ 319 w 1447"/>
                <a:gd name="T13" fmla="*/ 665 h 1812"/>
                <a:gd name="T14" fmla="*/ 319 w 1447"/>
                <a:gd name="T15" fmla="*/ 665 h 1812"/>
                <a:gd name="T16" fmla="*/ 296 w 1447"/>
                <a:gd name="T17" fmla="*/ 1498 h 1812"/>
                <a:gd name="T18" fmla="*/ 245 w 1447"/>
                <a:gd name="T19" fmla="*/ 621 h 1812"/>
                <a:gd name="T20" fmla="*/ 245 w 1447"/>
                <a:gd name="T21" fmla="*/ 621 h 1812"/>
                <a:gd name="T22" fmla="*/ 1168 w 1447"/>
                <a:gd name="T23" fmla="*/ 156 h 1812"/>
                <a:gd name="T24" fmla="*/ 1168 w 1447"/>
                <a:gd name="T25" fmla="*/ 156 h 1812"/>
                <a:gd name="T26" fmla="*/ 1202 w 1447"/>
                <a:gd name="T27" fmla="*/ 1189 h 1812"/>
                <a:gd name="T28" fmla="*/ 1202 w 1447"/>
                <a:gd name="T29" fmla="*/ 1189 h 1812"/>
                <a:gd name="T30" fmla="*/ 279 w 1447"/>
                <a:gd name="T31" fmla="*/ 1654 h 1812"/>
                <a:gd name="T32" fmla="*/ 279 w 1447"/>
                <a:gd name="T33" fmla="*/ 1654 h 1812"/>
                <a:gd name="T34" fmla="*/ 245 w 1447"/>
                <a:gd name="T35" fmla="*/ 621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7" h="1812">
                  <a:moveTo>
                    <a:pt x="296" y="1498"/>
                  </a:moveTo>
                  <a:lnTo>
                    <a:pt x="296" y="1498"/>
                  </a:lnTo>
                  <a:cubicBezTo>
                    <a:pt x="519" y="1570"/>
                    <a:pt x="827" y="1397"/>
                    <a:pt x="1016" y="1079"/>
                  </a:cubicBezTo>
                  <a:lnTo>
                    <a:pt x="1016" y="1079"/>
                  </a:lnTo>
                  <a:cubicBezTo>
                    <a:pt x="1205" y="760"/>
                    <a:pt x="1210" y="408"/>
                    <a:pt x="1039" y="246"/>
                  </a:cubicBezTo>
                  <a:lnTo>
                    <a:pt x="1039" y="246"/>
                  </a:lnTo>
                  <a:cubicBezTo>
                    <a:pt x="816" y="174"/>
                    <a:pt x="508" y="347"/>
                    <a:pt x="319" y="665"/>
                  </a:cubicBezTo>
                  <a:lnTo>
                    <a:pt x="319" y="665"/>
                  </a:lnTo>
                  <a:cubicBezTo>
                    <a:pt x="130" y="983"/>
                    <a:pt x="125" y="1336"/>
                    <a:pt x="296" y="1498"/>
                  </a:cubicBezTo>
                  <a:close/>
                  <a:moveTo>
                    <a:pt x="245" y="621"/>
                  </a:moveTo>
                  <a:lnTo>
                    <a:pt x="245" y="621"/>
                  </a:lnTo>
                  <a:cubicBezTo>
                    <a:pt x="491" y="207"/>
                    <a:pt x="903" y="0"/>
                    <a:pt x="1168" y="156"/>
                  </a:cubicBezTo>
                  <a:lnTo>
                    <a:pt x="1168" y="156"/>
                  </a:lnTo>
                  <a:cubicBezTo>
                    <a:pt x="1431" y="313"/>
                    <a:pt x="1446" y="775"/>
                    <a:pt x="1202" y="1189"/>
                  </a:cubicBezTo>
                  <a:lnTo>
                    <a:pt x="1202" y="1189"/>
                  </a:lnTo>
                  <a:cubicBezTo>
                    <a:pt x="956" y="1603"/>
                    <a:pt x="544" y="1811"/>
                    <a:pt x="279" y="1654"/>
                  </a:cubicBezTo>
                  <a:lnTo>
                    <a:pt x="279" y="1654"/>
                  </a:lnTo>
                  <a:cubicBezTo>
                    <a:pt x="15" y="1497"/>
                    <a:pt x="0" y="1035"/>
                    <a:pt x="245" y="621"/>
                  </a:cubicBezTo>
                  <a:close/>
                </a:path>
              </a:pathLst>
            </a:custGeom>
            <a:solidFill>
              <a:schemeClr val="accent5">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50" name="Freeform 60">
              <a:extLst>
                <a:ext uri="{FF2B5EF4-FFF2-40B4-BE49-F238E27FC236}">
                  <a16:creationId xmlns:a16="http://schemas.microsoft.com/office/drawing/2014/main" id="{D8F9D55C-797E-4F4C-A5F6-AC9606311B08}"/>
                </a:ext>
              </a:extLst>
            </p:cNvPr>
            <p:cNvSpPr>
              <a:spLocks noChangeArrowheads="1"/>
            </p:cNvSpPr>
            <p:nvPr/>
          </p:nvSpPr>
          <p:spPr bwMode="auto">
            <a:xfrm>
              <a:off x="10950298" y="11060362"/>
              <a:ext cx="682631" cy="956260"/>
            </a:xfrm>
            <a:custGeom>
              <a:avLst/>
              <a:gdLst>
                <a:gd name="T0" fmla="*/ 720 w 1046"/>
                <a:gd name="T1" fmla="*/ 870 h 1466"/>
                <a:gd name="T2" fmla="*/ 720 w 1046"/>
                <a:gd name="T3" fmla="*/ 870 h 1466"/>
                <a:gd name="T4" fmla="*/ 743 w 1046"/>
                <a:gd name="T5" fmla="*/ 37 h 1466"/>
                <a:gd name="T6" fmla="*/ 743 w 1046"/>
                <a:gd name="T7" fmla="*/ 37 h 1466"/>
                <a:gd name="T8" fmla="*/ 419 w 1046"/>
                <a:gd name="T9" fmla="*/ 74 h 1466"/>
                <a:gd name="T10" fmla="*/ 419 w 1046"/>
                <a:gd name="T11" fmla="*/ 74 h 1466"/>
                <a:gd name="T12" fmla="*/ 806 w 1046"/>
                <a:gd name="T13" fmla="*/ 65 h 1466"/>
                <a:gd name="T14" fmla="*/ 806 w 1046"/>
                <a:gd name="T15" fmla="*/ 65 h 1466"/>
                <a:gd name="T16" fmla="*/ 838 w 1046"/>
                <a:gd name="T17" fmla="*/ 940 h 1466"/>
                <a:gd name="T18" fmla="*/ 838 w 1046"/>
                <a:gd name="T19" fmla="*/ 940 h 1466"/>
                <a:gd name="T20" fmla="*/ 55 w 1046"/>
                <a:gd name="T21" fmla="*/ 1331 h 1466"/>
                <a:gd name="T22" fmla="*/ 55 w 1046"/>
                <a:gd name="T23" fmla="*/ 1331 h 1466"/>
                <a:gd name="T24" fmla="*/ 0 w 1046"/>
                <a:gd name="T25" fmla="*/ 1289 h 1466"/>
                <a:gd name="T26" fmla="*/ 0 w 1046"/>
                <a:gd name="T27" fmla="*/ 1289 h 1466"/>
                <a:gd name="T28" fmla="*/ 720 w 1046"/>
                <a:gd name="T29" fmla="*/ 870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6" h="1466">
                  <a:moveTo>
                    <a:pt x="720" y="870"/>
                  </a:moveTo>
                  <a:lnTo>
                    <a:pt x="720" y="870"/>
                  </a:lnTo>
                  <a:cubicBezTo>
                    <a:pt x="909" y="551"/>
                    <a:pt x="914" y="199"/>
                    <a:pt x="743" y="37"/>
                  </a:cubicBezTo>
                  <a:lnTo>
                    <a:pt x="743" y="37"/>
                  </a:lnTo>
                  <a:cubicBezTo>
                    <a:pt x="645" y="6"/>
                    <a:pt x="532" y="21"/>
                    <a:pt x="419" y="74"/>
                  </a:cubicBezTo>
                  <a:lnTo>
                    <a:pt x="419" y="74"/>
                  </a:lnTo>
                  <a:cubicBezTo>
                    <a:pt x="557" y="8"/>
                    <a:pt x="697" y="0"/>
                    <a:pt x="806" y="65"/>
                  </a:cubicBezTo>
                  <a:lnTo>
                    <a:pt x="806" y="65"/>
                  </a:lnTo>
                  <a:cubicBezTo>
                    <a:pt x="1030" y="198"/>
                    <a:pt x="1045" y="590"/>
                    <a:pt x="838" y="940"/>
                  </a:cubicBezTo>
                  <a:lnTo>
                    <a:pt x="838" y="940"/>
                  </a:lnTo>
                  <a:cubicBezTo>
                    <a:pt x="631" y="1289"/>
                    <a:pt x="280" y="1465"/>
                    <a:pt x="55" y="1331"/>
                  </a:cubicBezTo>
                  <a:lnTo>
                    <a:pt x="55" y="1331"/>
                  </a:lnTo>
                  <a:cubicBezTo>
                    <a:pt x="35" y="1319"/>
                    <a:pt x="17" y="1305"/>
                    <a:pt x="0" y="1289"/>
                  </a:cubicBezTo>
                  <a:lnTo>
                    <a:pt x="0" y="1289"/>
                  </a:lnTo>
                  <a:cubicBezTo>
                    <a:pt x="223" y="1361"/>
                    <a:pt x="531" y="1188"/>
                    <a:pt x="720" y="870"/>
                  </a:cubicBezTo>
                </a:path>
              </a:pathLst>
            </a:custGeom>
            <a:solidFill>
              <a:schemeClr val="accent5">
                <a:lumMod val="50000"/>
              </a:schemeClr>
            </a:solidFill>
            <a:ln>
              <a:noFill/>
            </a:ln>
            <a:effectLst/>
          </p:spPr>
          <p:txBody>
            <a:bodyPr wrap="none" anchor="ctr"/>
            <a:lstStyle/>
            <a:p>
              <a:endParaRPr lang="en-US" sz="3266" dirty="0">
                <a:latin typeface="Lato Light" panose="020F0502020204030203" pitchFamily="34" charset="0"/>
              </a:endParaRPr>
            </a:p>
          </p:txBody>
        </p:sp>
        <p:sp>
          <p:nvSpPr>
            <p:cNvPr id="51" name="Freeform 61">
              <a:extLst>
                <a:ext uri="{FF2B5EF4-FFF2-40B4-BE49-F238E27FC236}">
                  <a16:creationId xmlns:a16="http://schemas.microsoft.com/office/drawing/2014/main" id="{867D752D-F0F0-6541-84B8-DF49E18BFD48}"/>
                </a:ext>
              </a:extLst>
            </p:cNvPr>
            <p:cNvSpPr>
              <a:spLocks noChangeArrowheads="1"/>
            </p:cNvSpPr>
            <p:nvPr/>
          </p:nvSpPr>
          <p:spPr bwMode="auto">
            <a:xfrm>
              <a:off x="10950297" y="11086286"/>
              <a:ext cx="518454" cy="826646"/>
            </a:xfrm>
            <a:custGeom>
              <a:avLst/>
              <a:gdLst>
                <a:gd name="T0" fmla="*/ 67 w 793"/>
                <a:gd name="T1" fmla="*/ 1266 h 1267"/>
                <a:gd name="T2" fmla="*/ 68 w 793"/>
                <a:gd name="T3" fmla="*/ 1266 h 1267"/>
                <a:gd name="T4" fmla="*/ 68 w 793"/>
                <a:gd name="T5" fmla="*/ 1266 h 1267"/>
                <a:gd name="T6" fmla="*/ 0 w 793"/>
                <a:gd name="T7" fmla="*/ 1252 h 1267"/>
                <a:gd name="T8" fmla="*/ 0 w 793"/>
                <a:gd name="T9" fmla="*/ 1252 h 1267"/>
                <a:gd name="T10" fmla="*/ 67 w 793"/>
                <a:gd name="T11" fmla="*/ 1266 h 1267"/>
                <a:gd name="T12" fmla="*/ 0 w 793"/>
                <a:gd name="T13" fmla="*/ 1252 h 1267"/>
                <a:gd name="T14" fmla="*/ 0 w 793"/>
                <a:gd name="T15" fmla="*/ 1252 h 1267"/>
                <a:gd name="T16" fmla="*/ 792 w 793"/>
                <a:gd name="T17" fmla="*/ 62 h 1267"/>
                <a:gd name="T18" fmla="*/ 792 w 793"/>
                <a:gd name="T19" fmla="*/ 61 h 1267"/>
                <a:gd name="T20" fmla="*/ 792 w 793"/>
                <a:gd name="T21" fmla="*/ 61 h 1267"/>
                <a:gd name="T22" fmla="*/ 742 w 793"/>
                <a:gd name="T23" fmla="*/ 0 h 1267"/>
                <a:gd name="T24" fmla="*/ 742 w 793"/>
                <a:gd name="T25" fmla="*/ 0 h 1267"/>
                <a:gd name="T26" fmla="*/ 792 w 793"/>
                <a:gd name="T27" fmla="*/ 62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3" h="1267">
                  <a:moveTo>
                    <a:pt x="67" y="1266"/>
                  </a:moveTo>
                  <a:lnTo>
                    <a:pt x="68" y="1266"/>
                  </a:lnTo>
                  <a:lnTo>
                    <a:pt x="68" y="1266"/>
                  </a:lnTo>
                  <a:cubicBezTo>
                    <a:pt x="45" y="1263"/>
                    <a:pt x="22" y="1259"/>
                    <a:pt x="0" y="1252"/>
                  </a:cubicBezTo>
                  <a:lnTo>
                    <a:pt x="0" y="1252"/>
                  </a:lnTo>
                  <a:cubicBezTo>
                    <a:pt x="22" y="1259"/>
                    <a:pt x="44" y="1264"/>
                    <a:pt x="67" y="1266"/>
                  </a:cubicBezTo>
                  <a:close/>
                  <a:moveTo>
                    <a:pt x="0" y="1252"/>
                  </a:moveTo>
                  <a:lnTo>
                    <a:pt x="0" y="1252"/>
                  </a:lnTo>
                  <a:close/>
                  <a:moveTo>
                    <a:pt x="792" y="62"/>
                  </a:moveTo>
                  <a:lnTo>
                    <a:pt x="792" y="61"/>
                  </a:lnTo>
                  <a:lnTo>
                    <a:pt x="792" y="61"/>
                  </a:lnTo>
                  <a:cubicBezTo>
                    <a:pt x="777" y="39"/>
                    <a:pt x="761" y="18"/>
                    <a:pt x="742" y="0"/>
                  </a:cubicBezTo>
                  <a:lnTo>
                    <a:pt x="742" y="0"/>
                  </a:lnTo>
                  <a:cubicBezTo>
                    <a:pt x="761" y="19"/>
                    <a:pt x="777" y="40"/>
                    <a:pt x="792" y="62"/>
                  </a:cubicBezTo>
                  <a:close/>
                </a:path>
              </a:pathLst>
            </a:custGeom>
            <a:solidFill>
              <a:srgbClr val="ACB3D9"/>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52" name="Freeform 62">
              <a:extLst>
                <a:ext uri="{FF2B5EF4-FFF2-40B4-BE49-F238E27FC236}">
                  <a16:creationId xmlns:a16="http://schemas.microsoft.com/office/drawing/2014/main" id="{842D2578-2008-E24C-8179-D064E94CF754}"/>
                </a:ext>
              </a:extLst>
            </p:cNvPr>
            <p:cNvSpPr>
              <a:spLocks noChangeArrowheads="1"/>
            </p:cNvSpPr>
            <p:nvPr/>
          </p:nvSpPr>
          <p:spPr bwMode="auto">
            <a:xfrm>
              <a:off x="10869649" y="11086286"/>
              <a:ext cx="567419" cy="829527"/>
            </a:xfrm>
            <a:custGeom>
              <a:avLst/>
              <a:gdLst>
                <a:gd name="T0" fmla="*/ 231 w 868"/>
                <a:gd name="T1" fmla="*/ 1268 h 1269"/>
                <a:gd name="T2" fmla="*/ 231 w 868"/>
                <a:gd name="T3" fmla="*/ 1268 h 1269"/>
                <a:gd name="T4" fmla="*/ 124 w 868"/>
                <a:gd name="T5" fmla="*/ 1252 h 1269"/>
                <a:gd name="T6" fmla="*/ 124 w 868"/>
                <a:gd name="T7" fmla="*/ 1252 h 1269"/>
                <a:gd name="T8" fmla="*/ 124 w 868"/>
                <a:gd name="T9" fmla="*/ 1252 h 1269"/>
                <a:gd name="T10" fmla="*/ 0 w 868"/>
                <a:gd name="T11" fmla="*/ 911 h 1269"/>
                <a:gd name="T12" fmla="*/ 0 w 868"/>
                <a:gd name="T13" fmla="*/ 911 h 1269"/>
                <a:gd name="T14" fmla="*/ 124 w 868"/>
                <a:gd name="T15" fmla="*/ 1252 h 1269"/>
                <a:gd name="T16" fmla="*/ 147 w 868"/>
                <a:gd name="T17" fmla="*/ 419 h 1269"/>
                <a:gd name="T18" fmla="*/ 147 w 868"/>
                <a:gd name="T19" fmla="*/ 419 h 1269"/>
                <a:gd name="T20" fmla="*/ 150 w 868"/>
                <a:gd name="T21" fmla="*/ 414 h 1269"/>
                <a:gd name="T22" fmla="*/ 150 w 868"/>
                <a:gd name="T23" fmla="*/ 414 h 1269"/>
                <a:gd name="T24" fmla="*/ 147 w 868"/>
                <a:gd name="T25" fmla="*/ 419 h 1269"/>
                <a:gd name="T26" fmla="*/ 867 w 868"/>
                <a:gd name="T27" fmla="*/ 0 h 1269"/>
                <a:gd name="T28" fmla="*/ 867 w 868"/>
                <a:gd name="T29" fmla="*/ 0 h 1269"/>
                <a:gd name="T30" fmla="*/ 866 w 868"/>
                <a:gd name="T31" fmla="*/ 0 h 1269"/>
                <a:gd name="T32" fmla="*/ 866 w 868"/>
                <a:gd name="T33" fmla="*/ 0 h 1269"/>
                <a:gd name="T34" fmla="*/ 867 w 868"/>
                <a:gd name="T3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269">
                  <a:moveTo>
                    <a:pt x="231" y="1268"/>
                  </a:moveTo>
                  <a:lnTo>
                    <a:pt x="231" y="1268"/>
                  </a:lnTo>
                  <a:close/>
                  <a:moveTo>
                    <a:pt x="124" y="1252"/>
                  </a:moveTo>
                  <a:lnTo>
                    <a:pt x="124" y="1252"/>
                  </a:lnTo>
                  <a:lnTo>
                    <a:pt x="124" y="1252"/>
                  </a:lnTo>
                  <a:cubicBezTo>
                    <a:pt x="42" y="1174"/>
                    <a:pt x="0" y="1052"/>
                    <a:pt x="0" y="911"/>
                  </a:cubicBezTo>
                  <a:lnTo>
                    <a:pt x="0" y="911"/>
                  </a:lnTo>
                  <a:cubicBezTo>
                    <a:pt x="0" y="1052"/>
                    <a:pt x="42" y="1174"/>
                    <a:pt x="124" y="1252"/>
                  </a:cubicBezTo>
                  <a:close/>
                  <a:moveTo>
                    <a:pt x="147" y="419"/>
                  </a:moveTo>
                  <a:lnTo>
                    <a:pt x="147" y="419"/>
                  </a:lnTo>
                  <a:cubicBezTo>
                    <a:pt x="148" y="417"/>
                    <a:pt x="149" y="416"/>
                    <a:pt x="150" y="414"/>
                  </a:cubicBezTo>
                  <a:lnTo>
                    <a:pt x="150" y="414"/>
                  </a:lnTo>
                  <a:cubicBezTo>
                    <a:pt x="149" y="416"/>
                    <a:pt x="148" y="417"/>
                    <a:pt x="147" y="419"/>
                  </a:cubicBezTo>
                  <a:close/>
                  <a:moveTo>
                    <a:pt x="867" y="0"/>
                  </a:moveTo>
                  <a:lnTo>
                    <a:pt x="867" y="0"/>
                  </a:lnTo>
                  <a:lnTo>
                    <a:pt x="866" y="0"/>
                  </a:lnTo>
                  <a:lnTo>
                    <a:pt x="866" y="0"/>
                  </a:lnTo>
                  <a:lnTo>
                    <a:pt x="867" y="0"/>
                  </a:lnTo>
                  <a:close/>
                </a:path>
              </a:pathLst>
            </a:custGeom>
            <a:solidFill>
              <a:srgbClr val="A1B2D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53" name="Freeform 63">
              <a:extLst>
                <a:ext uri="{FF2B5EF4-FFF2-40B4-BE49-F238E27FC236}">
                  <a16:creationId xmlns:a16="http://schemas.microsoft.com/office/drawing/2014/main" id="{9B42D949-537E-9C4A-B6EE-761E6C2BC408}"/>
                </a:ext>
              </a:extLst>
            </p:cNvPr>
            <p:cNvSpPr>
              <a:spLocks noChangeArrowheads="1"/>
            </p:cNvSpPr>
            <p:nvPr/>
          </p:nvSpPr>
          <p:spPr bwMode="auto">
            <a:xfrm>
              <a:off x="10950298" y="11074765"/>
              <a:ext cx="567419" cy="838167"/>
            </a:xfrm>
            <a:custGeom>
              <a:avLst/>
              <a:gdLst>
                <a:gd name="T0" fmla="*/ 107 w 867"/>
                <a:gd name="T1" fmla="*/ 1284 h 1285"/>
                <a:gd name="T2" fmla="*/ 107 w 867"/>
                <a:gd name="T3" fmla="*/ 1284 h 1285"/>
                <a:gd name="T4" fmla="*/ 107 w 867"/>
                <a:gd name="T5" fmla="*/ 1284 h 1285"/>
                <a:gd name="T6" fmla="*/ 68 w 867"/>
                <a:gd name="T7" fmla="*/ 1282 h 1285"/>
                <a:gd name="T8" fmla="*/ 68 w 867"/>
                <a:gd name="T9" fmla="*/ 1282 h 1285"/>
                <a:gd name="T10" fmla="*/ 1 w 867"/>
                <a:gd name="T11" fmla="*/ 1268 h 1285"/>
                <a:gd name="T12" fmla="*/ 1 w 867"/>
                <a:gd name="T13" fmla="*/ 1268 h 1285"/>
                <a:gd name="T14" fmla="*/ 1 w 867"/>
                <a:gd name="T15" fmla="*/ 1268 h 1285"/>
                <a:gd name="T16" fmla="*/ 1 w 867"/>
                <a:gd name="T17" fmla="*/ 1268 h 1285"/>
                <a:gd name="T18" fmla="*/ 1 w 867"/>
                <a:gd name="T19" fmla="*/ 1268 h 1285"/>
                <a:gd name="T20" fmla="*/ 1 w 867"/>
                <a:gd name="T21" fmla="*/ 1268 h 1285"/>
                <a:gd name="T22" fmla="*/ 0 w 867"/>
                <a:gd name="T23" fmla="*/ 1268 h 1285"/>
                <a:gd name="T24" fmla="*/ 0 w 867"/>
                <a:gd name="T25" fmla="*/ 1268 h 1285"/>
                <a:gd name="T26" fmla="*/ 107 w 867"/>
                <a:gd name="T27" fmla="*/ 1284 h 1285"/>
                <a:gd name="T28" fmla="*/ 718 w 867"/>
                <a:gd name="T29" fmla="*/ 851 h 1285"/>
                <a:gd name="T30" fmla="*/ 718 w 867"/>
                <a:gd name="T31" fmla="*/ 851 h 1285"/>
                <a:gd name="T32" fmla="*/ 720 w 867"/>
                <a:gd name="T33" fmla="*/ 849 h 1285"/>
                <a:gd name="T34" fmla="*/ 720 w 867"/>
                <a:gd name="T35" fmla="*/ 849 h 1285"/>
                <a:gd name="T36" fmla="*/ 866 w 867"/>
                <a:gd name="T37" fmla="*/ 357 h 1285"/>
                <a:gd name="T38" fmla="*/ 866 w 867"/>
                <a:gd name="T39" fmla="*/ 357 h 1285"/>
                <a:gd name="T40" fmla="*/ 720 w 867"/>
                <a:gd name="T41" fmla="*/ 849 h 1285"/>
                <a:gd name="T42" fmla="*/ 720 w 867"/>
                <a:gd name="T43" fmla="*/ 849 h 1285"/>
                <a:gd name="T44" fmla="*/ 718 w 867"/>
                <a:gd name="T45" fmla="*/ 851 h 1285"/>
                <a:gd name="T46" fmla="*/ 419 w 867"/>
                <a:gd name="T47" fmla="*/ 53 h 1285"/>
                <a:gd name="T48" fmla="*/ 419 w 867"/>
                <a:gd name="T49" fmla="*/ 53 h 1285"/>
                <a:gd name="T50" fmla="*/ 587 w 867"/>
                <a:gd name="T51" fmla="*/ 3 h 1285"/>
                <a:gd name="T52" fmla="*/ 587 w 867"/>
                <a:gd name="T53" fmla="*/ 3 h 1285"/>
                <a:gd name="T54" fmla="*/ 636 w 867"/>
                <a:gd name="T55" fmla="*/ 0 h 1285"/>
                <a:gd name="T56" fmla="*/ 636 w 867"/>
                <a:gd name="T57" fmla="*/ 0 h 1285"/>
                <a:gd name="T58" fmla="*/ 742 w 867"/>
                <a:gd name="T59" fmla="*/ 16 h 1285"/>
                <a:gd name="T60" fmla="*/ 742 w 867"/>
                <a:gd name="T61" fmla="*/ 16 h 1285"/>
                <a:gd name="T62" fmla="*/ 636 w 867"/>
                <a:gd name="T63" fmla="*/ 0 h 1285"/>
                <a:gd name="T64" fmla="*/ 636 w 867"/>
                <a:gd name="T65" fmla="*/ 0 h 1285"/>
                <a:gd name="T66" fmla="*/ 443 w 867"/>
                <a:gd name="T67" fmla="*/ 43 h 1285"/>
                <a:gd name="T68" fmla="*/ 443 w 867"/>
                <a:gd name="T69" fmla="*/ 43 h 1285"/>
                <a:gd name="T70" fmla="*/ 419 w 867"/>
                <a:gd name="T71" fmla="*/ 53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67" h="1285">
                  <a:moveTo>
                    <a:pt x="107" y="1284"/>
                  </a:moveTo>
                  <a:lnTo>
                    <a:pt x="107" y="1284"/>
                  </a:lnTo>
                  <a:lnTo>
                    <a:pt x="107" y="1284"/>
                  </a:lnTo>
                  <a:cubicBezTo>
                    <a:pt x="94" y="1284"/>
                    <a:pt x="81" y="1283"/>
                    <a:pt x="68" y="1282"/>
                  </a:cubicBezTo>
                  <a:lnTo>
                    <a:pt x="68" y="1282"/>
                  </a:lnTo>
                  <a:cubicBezTo>
                    <a:pt x="45" y="1280"/>
                    <a:pt x="23" y="1275"/>
                    <a:pt x="1" y="1268"/>
                  </a:cubicBezTo>
                  <a:lnTo>
                    <a:pt x="1" y="1268"/>
                  </a:lnTo>
                  <a:lnTo>
                    <a:pt x="1" y="1268"/>
                  </a:lnTo>
                  <a:lnTo>
                    <a:pt x="1" y="1268"/>
                  </a:lnTo>
                  <a:lnTo>
                    <a:pt x="1" y="1268"/>
                  </a:lnTo>
                  <a:lnTo>
                    <a:pt x="1" y="1268"/>
                  </a:lnTo>
                  <a:cubicBezTo>
                    <a:pt x="0" y="1268"/>
                    <a:pt x="0" y="1268"/>
                    <a:pt x="0" y="1268"/>
                  </a:cubicBezTo>
                  <a:lnTo>
                    <a:pt x="0" y="1268"/>
                  </a:lnTo>
                  <a:cubicBezTo>
                    <a:pt x="34" y="1278"/>
                    <a:pt x="70" y="1284"/>
                    <a:pt x="107" y="1284"/>
                  </a:cubicBezTo>
                  <a:close/>
                  <a:moveTo>
                    <a:pt x="718" y="851"/>
                  </a:moveTo>
                  <a:lnTo>
                    <a:pt x="718" y="851"/>
                  </a:lnTo>
                  <a:cubicBezTo>
                    <a:pt x="718" y="851"/>
                    <a:pt x="719" y="850"/>
                    <a:pt x="720" y="849"/>
                  </a:cubicBezTo>
                  <a:lnTo>
                    <a:pt x="720" y="849"/>
                  </a:lnTo>
                  <a:cubicBezTo>
                    <a:pt x="818" y="684"/>
                    <a:pt x="866" y="509"/>
                    <a:pt x="866" y="357"/>
                  </a:cubicBezTo>
                  <a:lnTo>
                    <a:pt x="866" y="357"/>
                  </a:lnTo>
                  <a:cubicBezTo>
                    <a:pt x="866" y="509"/>
                    <a:pt x="818" y="684"/>
                    <a:pt x="720" y="849"/>
                  </a:cubicBezTo>
                  <a:lnTo>
                    <a:pt x="720" y="849"/>
                  </a:lnTo>
                  <a:cubicBezTo>
                    <a:pt x="719" y="850"/>
                    <a:pt x="718" y="851"/>
                    <a:pt x="718" y="851"/>
                  </a:cubicBezTo>
                  <a:close/>
                  <a:moveTo>
                    <a:pt x="419" y="53"/>
                  </a:moveTo>
                  <a:lnTo>
                    <a:pt x="419" y="53"/>
                  </a:lnTo>
                  <a:cubicBezTo>
                    <a:pt x="475" y="26"/>
                    <a:pt x="532" y="9"/>
                    <a:pt x="587" y="3"/>
                  </a:cubicBezTo>
                  <a:lnTo>
                    <a:pt x="587" y="3"/>
                  </a:lnTo>
                  <a:cubicBezTo>
                    <a:pt x="603" y="1"/>
                    <a:pt x="620" y="0"/>
                    <a:pt x="636" y="0"/>
                  </a:cubicBezTo>
                  <a:lnTo>
                    <a:pt x="636" y="0"/>
                  </a:lnTo>
                  <a:cubicBezTo>
                    <a:pt x="673" y="0"/>
                    <a:pt x="708" y="5"/>
                    <a:pt x="742" y="16"/>
                  </a:cubicBezTo>
                  <a:lnTo>
                    <a:pt x="742" y="16"/>
                  </a:lnTo>
                  <a:cubicBezTo>
                    <a:pt x="708" y="5"/>
                    <a:pt x="673" y="0"/>
                    <a:pt x="636" y="0"/>
                  </a:cubicBezTo>
                  <a:lnTo>
                    <a:pt x="636" y="0"/>
                  </a:lnTo>
                  <a:cubicBezTo>
                    <a:pt x="573" y="0"/>
                    <a:pt x="508" y="15"/>
                    <a:pt x="443" y="43"/>
                  </a:cubicBezTo>
                  <a:lnTo>
                    <a:pt x="443" y="43"/>
                  </a:lnTo>
                  <a:cubicBezTo>
                    <a:pt x="435" y="46"/>
                    <a:pt x="427" y="49"/>
                    <a:pt x="419" y="53"/>
                  </a:cubicBezTo>
                  <a:close/>
                </a:path>
              </a:pathLst>
            </a:custGeom>
            <a:solidFill>
              <a:srgbClr val="9AACCD"/>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54" name="Freeform 64">
              <a:extLst>
                <a:ext uri="{FF2B5EF4-FFF2-40B4-BE49-F238E27FC236}">
                  <a16:creationId xmlns:a16="http://schemas.microsoft.com/office/drawing/2014/main" id="{A5A91771-810E-4F44-B210-3C15799DBCAC}"/>
                </a:ext>
              </a:extLst>
            </p:cNvPr>
            <p:cNvSpPr>
              <a:spLocks noChangeArrowheads="1"/>
            </p:cNvSpPr>
            <p:nvPr/>
          </p:nvSpPr>
          <p:spPr bwMode="auto">
            <a:xfrm>
              <a:off x="10339672" y="11647944"/>
              <a:ext cx="414764" cy="311073"/>
            </a:xfrm>
            <a:custGeom>
              <a:avLst/>
              <a:gdLst>
                <a:gd name="T0" fmla="*/ 608 w 636"/>
                <a:gd name="T1" fmla="*/ 67 h 475"/>
                <a:gd name="T2" fmla="*/ 608 w 636"/>
                <a:gd name="T3" fmla="*/ 67 h 475"/>
                <a:gd name="T4" fmla="*/ 508 w 636"/>
                <a:gd name="T5" fmla="*/ 17 h 475"/>
                <a:gd name="T6" fmla="*/ 0 w 636"/>
                <a:gd name="T7" fmla="*/ 313 h 475"/>
                <a:gd name="T8" fmla="*/ 97 w 636"/>
                <a:gd name="T9" fmla="*/ 474 h 475"/>
                <a:gd name="T10" fmla="*/ 605 w 636"/>
                <a:gd name="T11" fmla="*/ 179 h 475"/>
                <a:gd name="T12" fmla="*/ 605 w 636"/>
                <a:gd name="T13" fmla="*/ 179 h 475"/>
                <a:gd name="T14" fmla="*/ 608 w 636"/>
                <a:gd name="T15" fmla="*/ 67 h 4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6" h="475">
                  <a:moveTo>
                    <a:pt x="608" y="67"/>
                  </a:moveTo>
                  <a:lnTo>
                    <a:pt x="608" y="67"/>
                  </a:lnTo>
                  <a:cubicBezTo>
                    <a:pt x="582" y="22"/>
                    <a:pt x="537" y="0"/>
                    <a:pt x="508" y="17"/>
                  </a:cubicBezTo>
                  <a:lnTo>
                    <a:pt x="0" y="313"/>
                  </a:lnTo>
                  <a:lnTo>
                    <a:pt x="97" y="474"/>
                  </a:lnTo>
                  <a:lnTo>
                    <a:pt x="605" y="179"/>
                  </a:lnTo>
                  <a:lnTo>
                    <a:pt x="605" y="179"/>
                  </a:lnTo>
                  <a:cubicBezTo>
                    <a:pt x="633" y="162"/>
                    <a:pt x="635" y="112"/>
                    <a:pt x="608" y="67"/>
                  </a:cubicBezTo>
                </a:path>
              </a:pathLst>
            </a:custGeom>
            <a:solidFill>
              <a:schemeClr val="accent1"/>
            </a:solidFill>
            <a:ln>
              <a:noFill/>
            </a:ln>
            <a:effectLst/>
          </p:spPr>
          <p:txBody>
            <a:bodyPr wrap="none" anchor="ctr"/>
            <a:lstStyle/>
            <a:p>
              <a:endParaRPr lang="en-US" sz="3266" dirty="0">
                <a:latin typeface="Lato Light" panose="020F0502020204030203" pitchFamily="34" charset="0"/>
              </a:endParaRPr>
            </a:p>
          </p:txBody>
        </p:sp>
        <p:sp>
          <p:nvSpPr>
            <p:cNvPr id="55" name="Freeform 65">
              <a:extLst>
                <a:ext uri="{FF2B5EF4-FFF2-40B4-BE49-F238E27FC236}">
                  <a16:creationId xmlns:a16="http://schemas.microsoft.com/office/drawing/2014/main" id="{25549119-91F2-364E-9F77-DB32B9E60505}"/>
                </a:ext>
              </a:extLst>
            </p:cNvPr>
            <p:cNvSpPr>
              <a:spLocks noChangeArrowheads="1"/>
            </p:cNvSpPr>
            <p:nvPr/>
          </p:nvSpPr>
          <p:spPr bwMode="auto">
            <a:xfrm>
              <a:off x="9737689" y="11791960"/>
              <a:ext cx="734478" cy="547257"/>
            </a:xfrm>
            <a:custGeom>
              <a:avLst/>
              <a:gdLst>
                <a:gd name="T0" fmla="*/ 1076 w 1124"/>
                <a:gd name="T1" fmla="*/ 119 h 839"/>
                <a:gd name="T2" fmla="*/ 1076 w 1124"/>
                <a:gd name="T3" fmla="*/ 119 h 839"/>
                <a:gd name="T4" fmla="*/ 900 w 1124"/>
                <a:gd name="T5" fmla="*/ 30 h 839"/>
                <a:gd name="T6" fmla="*/ 0 w 1124"/>
                <a:gd name="T7" fmla="*/ 553 h 839"/>
                <a:gd name="T8" fmla="*/ 171 w 1124"/>
                <a:gd name="T9" fmla="*/ 838 h 839"/>
                <a:gd name="T10" fmla="*/ 1069 w 1124"/>
                <a:gd name="T11" fmla="*/ 316 h 839"/>
                <a:gd name="T12" fmla="*/ 1069 w 1124"/>
                <a:gd name="T13" fmla="*/ 316 h 839"/>
                <a:gd name="T14" fmla="*/ 1076 w 1124"/>
                <a:gd name="T15" fmla="*/ 119 h 8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4" h="839">
                  <a:moveTo>
                    <a:pt x="1076" y="119"/>
                  </a:moveTo>
                  <a:lnTo>
                    <a:pt x="1076" y="119"/>
                  </a:lnTo>
                  <a:cubicBezTo>
                    <a:pt x="1029" y="40"/>
                    <a:pt x="950" y="0"/>
                    <a:pt x="900" y="30"/>
                  </a:cubicBezTo>
                  <a:lnTo>
                    <a:pt x="0" y="553"/>
                  </a:lnTo>
                  <a:lnTo>
                    <a:pt x="171" y="838"/>
                  </a:lnTo>
                  <a:lnTo>
                    <a:pt x="1069" y="316"/>
                  </a:lnTo>
                  <a:lnTo>
                    <a:pt x="1069" y="316"/>
                  </a:lnTo>
                  <a:cubicBezTo>
                    <a:pt x="1120" y="286"/>
                    <a:pt x="1123" y="198"/>
                    <a:pt x="1076" y="119"/>
                  </a:cubicBezTo>
                </a:path>
              </a:pathLst>
            </a:custGeom>
            <a:solidFill>
              <a:schemeClr val="accent5"/>
            </a:solidFill>
            <a:ln>
              <a:noFill/>
            </a:ln>
            <a:effectLst/>
          </p:spPr>
          <p:txBody>
            <a:bodyPr wrap="none" anchor="ctr"/>
            <a:lstStyle/>
            <a:p>
              <a:endParaRPr lang="en-US" sz="3266" dirty="0">
                <a:latin typeface="Lato Light" panose="020F0502020204030203" pitchFamily="34" charset="0"/>
              </a:endParaRPr>
            </a:p>
          </p:txBody>
        </p:sp>
        <p:sp>
          <p:nvSpPr>
            <p:cNvPr id="56" name="Freeform 66">
              <a:extLst>
                <a:ext uri="{FF2B5EF4-FFF2-40B4-BE49-F238E27FC236}">
                  <a16:creationId xmlns:a16="http://schemas.microsoft.com/office/drawing/2014/main" id="{639B70F7-40EC-1A40-BDBA-5755D42FD723}"/>
                </a:ext>
              </a:extLst>
            </p:cNvPr>
            <p:cNvSpPr>
              <a:spLocks noChangeArrowheads="1"/>
            </p:cNvSpPr>
            <p:nvPr/>
          </p:nvSpPr>
          <p:spPr bwMode="auto">
            <a:xfrm>
              <a:off x="9703126" y="12134716"/>
              <a:ext cx="181460" cy="227543"/>
            </a:xfrm>
            <a:custGeom>
              <a:avLst/>
              <a:gdLst>
                <a:gd name="T0" fmla="*/ 47 w 278"/>
                <a:gd name="T1" fmla="*/ 227 h 347"/>
                <a:gd name="T2" fmla="*/ 47 w 278"/>
                <a:gd name="T3" fmla="*/ 227 h 347"/>
                <a:gd name="T4" fmla="*/ 223 w 278"/>
                <a:gd name="T5" fmla="*/ 316 h 347"/>
                <a:gd name="T6" fmla="*/ 223 w 278"/>
                <a:gd name="T7" fmla="*/ 316 h 347"/>
                <a:gd name="T8" fmla="*/ 230 w 278"/>
                <a:gd name="T9" fmla="*/ 119 h 347"/>
                <a:gd name="T10" fmla="*/ 230 w 278"/>
                <a:gd name="T11" fmla="*/ 119 h 347"/>
                <a:gd name="T12" fmla="*/ 54 w 278"/>
                <a:gd name="T13" fmla="*/ 30 h 347"/>
                <a:gd name="T14" fmla="*/ 54 w 278"/>
                <a:gd name="T15" fmla="*/ 30 h 347"/>
                <a:gd name="T16" fmla="*/ 47 w 278"/>
                <a:gd name="T17" fmla="*/ 22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347">
                  <a:moveTo>
                    <a:pt x="47" y="227"/>
                  </a:moveTo>
                  <a:lnTo>
                    <a:pt x="47" y="227"/>
                  </a:lnTo>
                  <a:cubicBezTo>
                    <a:pt x="94" y="306"/>
                    <a:pt x="173" y="346"/>
                    <a:pt x="223" y="316"/>
                  </a:cubicBezTo>
                  <a:lnTo>
                    <a:pt x="223" y="316"/>
                  </a:lnTo>
                  <a:cubicBezTo>
                    <a:pt x="274" y="286"/>
                    <a:pt x="277" y="198"/>
                    <a:pt x="230" y="119"/>
                  </a:cubicBezTo>
                  <a:lnTo>
                    <a:pt x="230" y="119"/>
                  </a:lnTo>
                  <a:cubicBezTo>
                    <a:pt x="183" y="40"/>
                    <a:pt x="104" y="0"/>
                    <a:pt x="54" y="30"/>
                  </a:cubicBezTo>
                  <a:lnTo>
                    <a:pt x="54" y="30"/>
                  </a:lnTo>
                  <a:cubicBezTo>
                    <a:pt x="3" y="60"/>
                    <a:pt x="0" y="148"/>
                    <a:pt x="47" y="227"/>
                  </a:cubicBezTo>
                </a:path>
              </a:pathLst>
            </a:custGeom>
            <a:solidFill>
              <a:schemeClr val="accent6">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57" name="Freeform 67">
              <a:extLst>
                <a:ext uri="{FF2B5EF4-FFF2-40B4-BE49-F238E27FC236}">
                  <a16:creationId xmlns:a16="http://schemas.microsoft.com/office/drawing/2014/main" id="{C096D6B9-405B-FC42-9935-BDDCEAB91517}"/>
                </a:ext>
              </a:extLst>
            </p:cNvPr>
            <p:cNvSpPr>
              <a:spLocks noChangeArrowheads="1"/>
            </p:cNvSpPr>
            <p:nvPr/>
          </p:nvSpPr>
          <p:spPr bwMode="auto">
            <a:xfrm>
              <a:off x="9731928" y="12175040"/>
              <a:ext cx="118093" cy="146895"/>
            </a:xfrm>
            <a:custGeom>
              <a:avLst/>
              <a:gdLst>
                <a:gd name="T0" fmla="*/ 30 w 181"/>
                <a:gd name="T1" fmla="*/ 149 h 227"/>
                <a:gd name="T2" fmla="*/ 30 w 181"/>
                <a:gd name="T3" fmla="*/ 149 h 227"/>
                <a:gd name="T4" fmla="*/ 145 w 181"/>
                <a:gd name="T5" fmla="*/ 206 h 227"/>
                <a:gd name="T6" fmla="*/ 145 w 181"/>
                <a:gd name="T7" fmla="*/ 206 h 227"/>
                <a:gd name="T8" fmla="*/ 150 w 181"/>
                <a:gd name="T9" fmla="*/ 78 h 227"/>
                <a:gd name="T10" fmla="*/ 150 w 181"/>
                <a:gd name="T11" fmla="*/ 78 h 227"/>
                <a:gd name="T12" fmla="*/ 35 w 181"/>
                <a:gd name="T13" fmla="*/ 19 h 227"/>
                <a:gd name="T14" fmla="*/ 35 w 181"/>
                <a:gd name="T15" fmla="*/ 19 h 227"/>
                <a:gd name="T16" fmla="*/ 30 w 181"/>
                <a:gd name="T17" fmla="*/ 14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27">
                  <a:moveTo>
                    <a:pt x="30" y="149"/>
                  </a:moveTo>
                  <a:lnTo>
                    <a:pt x="30" y="149"/>
                  </a:lnTo>
                  <a:cubicBezTo>
                    <a:pt x="61" y="200"/>
                    <a:pt x="112" y="226"/>
                    <a:pt x="145" y="206"/>
                  </a:cubicBezTo>
                  <a:lnTo>
                    <a:pt x="145" y="206"/>
                  </a:lnTo>
                  <a:cubicBezTo>
                    <a:pt x="178" y="187"/>
                    <a:pt x="180" y="129"/>
                    <a:pt x="150" y="78"/>
                  </a:cubicBezTo>
                  <a:lnTo>
                    <a:pt x="150" y="78"/>
                  </a:lnTo>
                  <a:cubicBezTo>
                    <a:pt x="119" y="26"/>
                    <a:pt x="68" y="0"/>
                    <a:pt x="35" y="19"/>
                  </a:cubicBezTo>
                  <a:lnTo>
                    <a:pt x="35" y="19"/>
                  </a:lnTo>
                  <a:cubicBezTo>
                    <a:pt x="1" y="39"/>
                    <a:pt x="0" y="97"/>
                    <a:pt x="30" y="149"/>
                  </a:cubicBezTo>
                </a:path>
              </a:pathLst>
            </a:custGeom>
            <a:solidFill>
              <a:schemeClr val="accent6">
                <a:lumMod val="90000"/>
              </a:schemeClr>
            </a:solidFill>
            <a:ln>
              <a:noFill/>
            </a:ln>
            <a:effectLst/>
          </p:spPr>
          <p:txBody>
            <a:bodyPr wrap="none" anchor="ctr"/>
            <a:lstStyle/>
            <a:p>
              <a:endParaRPr lang="en-US" sz="3266" dirty="0">
                <a:latin typeface="Lato Light" panose="020F0502020204030203" pitchFamily="34" charset="0"/>
              </a:endParaRPr>
            </a:p>
          </p:txBody>
        </p:sp>
        <p:sp>
          <p:nvSpPr>
            <p:cNvPr id="58" name="Freeform 68">
              <a:extLst>
                <a:ext uri="{FF2B5EF4-FFF2-40B4-BE49-F238E27FC236}">
                  <a16:creationId xmlns:a16="http://schemas.microsoft.com/office/drawing/2014/main" id="{7734191A-E7DB-2A4E-9CA5-47698A0340EC}"/>
                </a:ext>
              </a:extLst>
            </p:cNvPr>
            <p:cNvSpPr>
              <a:spLocks noChangeArrowheads="1"/>
            </p:cNvSpPr>
            <p:nvPr/>
          </p:nvSpPr>
          <p:spPr bwMode="auto">
            <a:xfrm>
              <a:off x="12594949" y="7261245"/>
              <a:ext cx="5761" cy="5761"/>
            </a:xfrm>
            <a:custGeom>
              <a:avLst/>
              <a:gdLst>
                <a:gd name="T0" fmla="*/ 8 w 9"/>
                <a:gd name="T1" fmla="*/ 6 h 7"/>
                <a:gd name="T2" fmla="*/ 8 w 9"/>
                <a:gd name="T3" fmla="*/ 6 h 7"/>
                <a:gd name="T4" fmla="*/ 0 w 9"/>
                <a:gd name="T5" fmla="*/ 0 h 7"/>
                <a:gd name="T6" fmla="*/ 0 w 9"/>
                <a:gd name="T7" fmla="*/ 0 h 7"/>
                <a:gd name="T8" fmla="*/ 8 w 9"/>
                <a:gd name="T9" fmla="*/ 6 h 7"/>
              </a:gdLst>
              <a:ahLst/>
              <a:cxnLst>
                <a:cxn ang="0">
                  <a:pos x="T0" y="T1"/>
                </a:cxn>
                <a:cxn ang="0">
                  <a:pos x="T2" y="T3"/>
                </a:cxn>
                <a:cxn ang="0">
                  <a:pos x="T4" y="T5"/>
                </a:cxn>
                <a:cxn ang="0">
                  <a:pos x="T6" y="T7"/>
                </a:cxn>
                <a:cxn ang="0">
                  <a:pos x="T8" y="T9"/>
                </a:cxn>
              </a:cxnLst>
              <a:rect l="0" t="0" r="r" b="b"/>
              <a:pathLst>
                <a:path w="9" h="7">
                  <a:moveTo>
                    <a:pt x="8" y="6"/>
                  </a:moveTo>
                  <a:lnTo>
                    <a:pt x="8" y="6"/>
                  </a:lnTo>
                  <a:cubicBezTo>
                    <a:pt x="5" y="4"/>
                    <a:pt x="3" y="2"/>
                    <a:pt x="0" y="0"/>
                  </a:cubicBezTo>
                  <a:lnTo>
                    <a:pt x="0" y="0"/>
                  </a:lnTo>
                  <a:cubicBezTo>
                    <a:pt x="3" y="2"/>
                    <a:pt x="6" y="4"/>
                    <a:pt x="8" y="6"/>
                  </a:cubicBezTo>
                </a:path>
              </a:pathLst>
            </a:custGeom>
            <a:solidFill>
              <a:srgbClr val="703524"/>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59" name="Freeform 69">
              <a:extLst>
                <a:ext uri="{FF2B5EF4-FFF2-40B4-BE49-F238E27FC236}">
                  <a16:creationId xmlns:a16="http://schemas.microsoft.com/office/drawing/2014/main" id="{69A16753-5EB3-DD4F-96B2-587DF0AFB712}"/>
                </a:ext>
              </a:extLst>
            </p:cNvPr>
            <p:cNvSpPr>
              <a:spLocks noChangeArrowheads="1"/>
            </p:cNvSpPr>
            <p:nvPr/>
          </p:nvSpPr>
          <p:spPr bwMode="auto">
            <a:xfrm>
              <a:off x="12099538" y="7468627"/>
              <a:ext cx="308193" cy="236185"/>
            </a:xfrm>
            <a:custGeom>
              <a:avLst/>
              <a:gdLst>
                <a:gd name="T0" fmla="*/ 469 w 470"/>
                <a:gd name="T1" fmla="*/ 320 h 363"/>
                <a:gd name="T2" fmla="*/ 469 w 470"/>
                <a:gd name="T3" fmla="*/ 320 h 363"/>
                <a:gd name="T4" fmla="*/ 453 w 470"/>
                <a:gd name="T5" fmla="*/ 362 h 363"/>
                <a:gd name="T6" fmla="*/ 453 w 470"/>
                <a:gd name="T7" fmla="*/ 362 h 363"/>
                <a:gd name="T8" fmla="*/ 310 w 470"/>
                <a:gd name="T9" fmla="*/ 339 h 363"/>
                <a:gd name="T10" fmla="*/ 310 w 470"/>
                <a:gd name="T11" fmla="*/ 339 h 363"/>
                <a:gd name="T12" fmla="*/ 309 w 470"/>
                <a:gd name="T13" fmla="*/ 338 h 363"/>
                <a:gd name="T14" fmla="*/ 309 w 470"/>
                <a:gd name="T15" fmla="*/ 338 h 363"/>
                <a:gd name="T16" fmla="*/ 235 w 470"/>
                <a:gd name="T17" fmla="*/ 319 h 363"/>
                <a:gd name="T18" fmla="*/ 235 w 470"/>
                <a:gd name="T19" fmla="*/ 319 h 363"/>
                <a:gd name="T20" fmla="*/ 172 w 470"/>
                <a:gd name="T21" fmla="*/ 293 h 363"/>
                <a:gd name="T22" fmla="*/ 172 w 470"/>
                <a:gd name="T23" fmla="*/ 293 h 363"/>
                <a:gd name="T24" fmla="*/ 0 w 470"/>
                <a:gd name="T25" fmla="*/ 106 h 363"/>
                <a:gd name="T26" fmla="*/ 0 w 470"/>
                <a:gd name="T27" fmla="*/ 106 h 363"/>
                <a:gd name="T28" fmla="*/ 35 w 470"/>
                <a:gd name="T29" fmla="*/ 0 h 363"/>
                <a:gd name="T30" fmla="*/ 35 w 470"/>
                <a:gd name="T31" fmla="*/ 0 h 363"/>
                <a:gd name="T32" fmla="*/ 35 w 470"/>
                <a:gd name="T33" fmla="*/ 0 h 363"/>
                <a:gd name="T34" fmla="*/ 35 w 470"/>
                <a:gd name="T35" fmla="*/ 0 h 363"/>
                <a:gd name="T36" fmla="*/ 43 w 470"/>
                <a:gd name="T37" fmla="*/ 6 h 363"/>
                <a:gd name="T38" fmla="*/ 43 w 470"/>
                <a:gd name="T39" fmla="*/ 6 h 363"/>
                <a:gd name="T40" fmla="*/ 209 w 470"/>
                <a:gd name="T41" fmla="*/ 221 h 363"/>
                <a:gd name="T42" fmla="*/ 209 w 470"/>
                <a:gd name="T43" fmla="*/ 221 h 363"/>
                <a:gd name="T44" fmla="*/ 469 w 470"/>
                <a:gd name="T45" fmla="*/ 3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0" h="363">
                  <a:moveTo>
                    <a:pt x="469" y="320"/>
                  </a:moveTo>
                  <a:lnTo>
                    <a:pt x="469" y="320"/>
                  </a:lnTo>
                  <a:cubicBezTo>
                    <a:pt x="464" y="332"/>
                    <a:pt x="459" y="346"/>
                    <a:pt x="453" y="362"/>
                  </a:cubicBezTo>
                  <a:lnTo>
                    <a:pt x="453" y="362"/>
                  </a:lnTo>
                  <a:cubicBezTo>
                    <a:pt x="404" y="358"/>
                    <a:pt x="355" y="346"/>
                    <a:pt x="310" y="339"/>
                  </a:cubicBezTo>
                  <a:lnTo>
                    <a:pt x="310" y="339"/>
                  </a:lnTo>
                  <a:cubicBezTo>
                    <a:pt x="310" y="338"/>
                    <a:pt x="310" y="338"/>
                    <a:pt x="309" y="338"/>
                  </a:cubicBezTo>
                  <a:lnTo>
                    <a:pt x="309" y="338"/>
                  </a:lnTo>
                  <a:cubicBezTo>
                    <a:pt x="285" y="331"/>
                    <a:pt x="259" y="325"/>
                    <a:pt x="235" y="319"/>
                  </a:cubicBezTo>
                  <a:lnTo>
                    <a:pt x="235" y="319"/>
                  </a:lnTo>
                  <a:cubicBezTo>
                    <a:pt x="214" y="312"/>
                    <a:pt x="193" y="304"/>
                    <a:pt x="172" y="293"/>
                  </a:cubicBezTo>
                  <a:lnTo>
                    <a:pt x="172" y="293"/>
                  </a:lnTo>
                  <a:cubicBezTo>
                    <a:pt x="87" y="251"/>
                    <a:pt x="17" y="207"/>
                    <a:pt x="0" y="106"/>
                  </a:cubicBezTo>
                  <a:lnTo>
                    <a:pt x="0" y="106"/>
                  </a:lnTo>
                  <a:cubicBezTo>
                    <a:pt x="11" y="66"/>
                    <a:pt x="23" y="30"/>
                    <a:pt x="35" y="0"/>
                  </a:cubicBezTo>
                  <a:lnTo>
                    <a:pt x="35" y="0"/>
                  </a:lnTo>
                  <a:lnTo>
                    <a:pt x="35" y="0"/>
                  </a:lnTo>
                  <a:lnTo>
                    <a:pt x="35" y="0"/>
                  </a:lnTo>
                  <a:cubicBezTo>
                    <a:pt x="37" y="3"/>
                    <a:pt x="40" y="5"/>
                    <a:pt x="43" y="6"/>
                  </a:cubicBezTo>
                  <a:lnTo>
                    <a:pt x="43" y="6"/>
                  </a:lnTo>
                  <a:cubicBezTo>
                    <a:pt x="71" y="134"/>
                    <a:pt x="100" y="177"/>
                    <a:pt x="209" y="221"/>
                  </a:cubicBezTo>
                  <a:lnTo>
                    <a:pt x="209" y="221"/>
                  </a:lnTo>
                  <a:cubicBezTo>
                    <a:pt x="282" y="250"/>
                    <a:pt x="378" y="298"/>
                    <a:pt x="469" y="320"/>
                  </a:cubicBezTo>
                </a:path>
              </a:pathLst>
            </a:custGeom>
            <a:solidFill>
              <a:srgbClr val="EDA763"/>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60" name="Freeform 70">
              <a:extLst>
                <a:ext uri="{FF2B5EF4-FFF2-40B4-BE49-F238E27FC236}">
                  <a16:creationId xmlns:a16="http://schemas.microsoft.com/office/drawing/2014/main" id="{5B72CF28-8390-3340-BB91-7EA358096823}"/>
                </a:ext>
              </a:extLst>
            </p:cNvPr>
            <p:cNvSpPr>
              <a:spLocks noChangeArrowheads="1"/>
            </p:cNvSpPr>
            <p:nvPr/>
          </p:nvSpPr>
          <p:spPr bwMode="auto">
            <a:xfrm>
              <a:off x="12301158" y="7690408"/>
              <a:ext cx="95051" cy="48966"/>
            </a:xfrm>
            <a:custGeom>
              <a:avLst/>
              <a:gdLst>
                <a:gd name="T0" fmla="*/ 143 w 144"/>
                <a:gd name="T1" fmla="*/ 23 h 76"/>
                <a:gd name="T2" fmla="*/ 143 w 144"/>
                <a:gd name="T3" fmla="*/ 23 h 76"/>
                <a:gd name="T4" fmla="*/ 126 w 144"/>
                <a:gd name="T5" fmla="*/ 75 h 76"/>
                <a:gd name="T6" fmla="*/ 126 w 144"/>
                <a:gd name="T7" fmla="*/ 75 h 76"/>
                <a:gd name="T8" fmla="*/ 72 w 144"/>
                <a:gd name="T9" fmla="*/ 26 h 76"/>
                <a:gd name="T10" fmla="*/ 72 w 144"/>
                <a:gd name="T11" fmla="*/ 26 h 76"/>
                <a:gd name="T12" fmla="*/ 0 w 144"/>
                <a:gd name="T13" fmla="*/ 0 h 76"/>
                <a:gd name="T14" fmla="*/ 0 w 144"/>
                <a:gd name="T15" fmla="*/ 0 h 76"/>
                <a:gd name="T16" fmla="*/ 143 w 144"/>
                <a:gd name="T17" fmla="*/ 2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76">
                  <a:moveTo>
                    <a:pt x="143" y="23"/>
                  </a:moveTo>
                  <a:lnTo>
                    <a:pt x="143" y="23"/>
                  </a:lnTo>
                  <a:cubicBezTo>
                    <a:pt x="137" y="40"/>
                    <a:pt x="132" y="57"/>
                    <a:pt x="126" y="75"/>
                  </a:cubicBezTo>
                  <a:lnTo>
                    <a:pt x="126" y="75"/>
                  </a:lnTo>
                  <a:cubicBezTo>
                    <a:pt x="110" y="55"/>
                    <a:pt x="92" y="38"/>
                    <a:pt x="72" y="26"/>
                  </a:cubicBezTo>
                  <a:lnTo>
                    <a:pt x="72" y="26"/>
                  </a:lnTo>
                  <a:cubicBezTo>
                    <a:pt x="51" y="16"/>
                    <a:pt x="26" y="7"/>
                    <a:pt x="0" y="0"/>
                  </a:cubicBezTo>
                  <a:lnTo>
                    <a:pt x="0" y="0"/>
                  </a:lnTo>
                  <a:cubicBezTo>
                    <a:pt x="45" y="7"/>
                    <a:pt x="94" y="19"/>
                    <a:pt x="143" y="23"/>
                  </a:cubicBezTo>
                </a:path>
              </a:pathLst>
            </a:custGeom>
            <a:solidFill>
              <a:srgbClr val="F0BA84"/>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61" name="Freeform 71">
              <a:extLst>
                <a:ext uri="{FF2B5EF4-FFF2-40B4-BE49-F238E27FC236}">
                  <a16:creationId xmlns:a16="http://schemas.microsoft.com/office/drawing/2014/main" id="{EA82B657-15CD-2E44-82FE-6F62A6A6B3D2}"/>
                </a:ext>
              </a:extLst>
            </p:cNvPr>
            <p:cNvSpPr>
              <a:spLocks noChangeArrowheads="1"/>
            </p:cNvSpPr>
            <p:nvPr/>
          </p:nvSpPr>
          <p:spPr bwMode="auto">
            <a:xfrm>
              <a:off x="12497018" y="7197878"/>
              <a:ext cx="2881" cy="14401"/>
            </a:xfrm>
            <a:custGeom>
              <a:avLst/>
              <a:gdLst>
                <a:gd name="T0" fmla="*/ 1 w 6"/>
                <a:gd name="T1" fmla="*/ 0 h 20"/>
                <a:gd name="T2" fmla="*/ 1 w 6"/>
                <a:gd name="T3" fmla="*/ 0 h 20"/>
                <a:gd name="T4" fmla="*/ 5 w 6"/>
                <a:gd name="T5" fmla="*/ 19 h 20"/>
                <a:gd name="T6" fmla="*/ 5 w 6"/>
                <a:gd name="T7" fmla="*/ 19 h 20"/>
                <a:gd name="T8" fmla="*/ 1 w 6"/>
                <a:gd name="T9" fmla="*/ 0 h 20"/>
              </a:gdLst>
              <a:ahLst/>
              <a:cxnLst>
                <a:cxn ang="0">
                  <a:pos x="T0" y="T1"/>
                </a:cxn>
                <a:cxn ang="0">
                  <a:pos x="T2" y="T3"/>
                </a:cxn>
                <a:cxn ang="0">
                  <a:pos x="T4" y="T5"/>
                </a:cxn>
                <a:cxn ang="0">
                  <a:pos x="T6" y="T7"/>
                </a:cxn>
                <a:cxn ang="0">
                  <a:pos x="T8" y="T9"/>
                </a:cxn>
              </a:cxnLst>
              <a:rect l="0" t="0" r="r" b="b"/>
              <a:pathLst>
                <a:path w="6" h="20">
                  <a:moveTo>
                    <a:pt x="1" y="0"/>
                  </a:moveTo>
                  <a:lnTo>
                    <a:pt x="1" y="0"/>
                  </a:lnTo>
                  <a:cubicBezTo>
                    <a:pt x="2" y="7"/>
                    <a:pt x="4" y="13"/>
                    <a:pt x="5" y="19"/>
                  </a:cubicBezTo>
                  <a:lnTo>
                    <a:pt x="5" y="19"/>
                  </a:lnTo>
                  <a:cubicBezTo>
                    <a:pt x="2" y="12"/>
                    <a:pt x="0" y="6"/>
                    <a:pt x="1" y="0"/>
                  </a:cubicBezTo>
                </a:path>
              </a:pathLst>
            </a:custGeom>
            <a:solidFill>
              <a:srgbClr val="703524"/>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62" name="Freeform 72">
              <a:extLst>
                <a:ext uri="{FF2B5EF4-FFF2-40B4-BE49-F238E27FC236}">
                  <a16:creationId xmlns:a16="http://schemas.microsoft.com/office/drawing/2014/main" id="{7A65CF88-BD59-C741-A2F9-C49AD22B9709}"/>
                </a:ext>
              </a:extLst>
            </p:cNvPr>
            <p:cNvSpPr>
              <a:spLocks noChangeArrowheads="1"/>
            </p:cNvSpPr>
            <p:nvPr/>
          </p:nvSpPr>
          <p:spPr bwMode="auto">
            <a:xfrm>
              <a:off x="12064974" y="7537753"/>
              <a:ext cx="319714" cy="288030"/>
            </a:xfrm>
            <a:custGeom>
              <a:avLst/>
              <a:gdLst>
                <a:gd name="T0" fmla="*/ 0 w 491"/>
                <a:gd name="T1" fmla="*/ 227 h 441"/>
                <a:gd name="T2" fmla="*/ 0 w 491"/>
                <a:gd name="T3" fmla="*/ 227 h 441"/>
                <a:gd name="T4" fmla="*/ 8 w 491"/>
                <a:gd name="T5" fmla="*/ 194 h 441"/>
                <a:gd name="T6" fmla="*/ 8 w 491"/>
                <a:gd name="T7" fmla="*/ 194 h 441"/>
                <a:gd name="T8" fmla="*/ 54 w 491"/>
                <a:gd name="T9" fmla="*/ 0 h 441"/>
                <a:gd name="T10" fmla="*/ 54 w 491"/>
                <a:gd name="T11" fmla="*/ 0 h 441"/>
                <a:gd name="T12" fmla="*/ 190 w 491"/>
                <a:gd name="T13" fmla="*/ 169 h 441"/>
                <a:gd name="T14" fmla="*/ 190 w 491"/>
                <a:gd name="T15" fmla="*/ 169 h 441"/>
                <a:gd name="T16" fmla="*/ 422 w 491"/>
                <a:gd name="T17" fmla="*/ 198 h 441"/>
                <a:gd name="T18" fmla="*/ 422 w 491"/>
                <a:gd name="T19" fmla="*/ 198 h 441"/>
                <a:gd name="T20" fmla="*/ 490 w 491"/>
                <a:gd name="T21" fmla="*/ 308 h 441"/>
                <a:gd name="T22" fmla="*/ 490 w 491"/>
                <a:gd name="T23" fmla="*/ 308 h 441"/>
                <a:gd name="T24" fmla="*/ 0 w 491"/>
                <a:gd name="T25" fmla="*/ 227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1" h="441">
                  <a:moveTo>
                    <a:pt x="0" y="227"/>
                  </a:moveTo>
                  <a:lnTo>
                    <a:pt x="0" y="227"/>
                  </a:lnTo>
                  <a:cubicBezTo>
                    <a:pt x="2" y="217"/>
                    <a:pt x="5" y="205"/>
                    <a:pt x="8" y="194"/>
                  </a:cubicBezTo>
                  <a:lnTo>
                    <a:pt x="8" y="194"/>
                  </a:lnTo>
                  <a:cubicBezTo>
                    <a:pt x="22" y="126"/>
                    <a:pt x="37" y="59"/>
                    <a:pt x="54" y="0"/>
                  </a:cubicBezTo>
                  <a:lnTo>
                    <a:pt x="54" y="0"/>
                  </a:lnTo>
                  <a:cubicBezTo>
                    <a:pt x="69" y="86"/>
                    <a:pt x="122" y="131"/>
                    <a:pt x="190" y="169"/>
                  </a:cubicBezTo>
                  <a:lnTo>
                    <a:pt x="190" y="169"/>
                  </a:lnTo>
                  <a:cubicBezTo>
                    <a:pt x="253" y="170"/>
                    <a:pt x="331" y="179"/>
                    <a:pt x="422" y="198"/>
                  </a:cubicBezTo>
                  <a:lnTo>
                    <a:pt x="422" y="198"/>
                  </a:lnTo>
                  <a:cubicBezTo>
                    <a:pt x="462" y="222"/>
                    <a:pt x="484" y="259"/>
                    <a:pt x="490" y="308"/>
                  </a:cubicBezTo>
                  <a:lnTo>
                    <a:pt x="490" y="308"/>
                  </a:lnTo>
                  <a:cubicBezTo>
                    <a:pt x="306" y="440"/>
                    <a:pt x="143" y="413"/>
                    <a:pt x="0" y="227"/>
                  </a:cubicBezTo>
                </a:path>
              </a:pathLst>
            </a:custGeom>
            <a:solidFill>
              <a:srgbClr val="F0BA84"/>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63" name="Freeform 73">
              <a:extLst>
                <a:ext uri="{FF2B5EF4-FFF2-40B4-BE49-F238E27FC236}">
                  <a16:creationId xmlns:a16="http://schemas.microsoft.com/office/drawing/2014/main" id="{7621FDA9-4D94-2C4D-81E1-17777A8C4BF8}"/>
                </a:ext>
              </a:extLst>
            </p:cNvPr>
            <p:cNvSpPr>
              <a:spLocks noChangeArrowheads="1"/>
            </p:cNvSpPr>
            <p:nvPr/>
          </p:nvSpPr>
          <p:spPr bwMode="auto">
            <a:xfrm>
              <a:off x="12122579" y="7275646"/>
              <a:ext cx="115212" cy="204502"/>
            </a:xfrm>
            <a:custGeom>
              <a:avLst/>
              <a:gdLst>
                <a:gd name="T0" fmla="*/ 119 w 178"/>
                <a:gd name="T1" fmla="*/ 160 h 315"/>
                <a:gd name="T2" fmla="*/ 119 w 178"/>
                <a:gd name="T3" fmla="*/ 160 h 315"/>
                <a:gd name="T4" fmla="*/ 8 w 178"/>
                <a:gd name="T5" fmla="*/ 302 h 315"/>
                <a:gd name="T6" fmla="*/ 8 w 178"/>
                <a:gd name="T7" fmla="*/ 302 h 315"/>
                <a:gd name="T8" fmla="*/ 0 w 178"/>
                <a:gd name="T9" fmla="*/ 296 h 315"/>
                <a:gd name="T10" fmla="*/ 0 w 178"/>
                <a:gd name="T11" fmla="*/ 296 h 315"/>
                <a:gd name="T12" fmla="*/ 62 w 178"/>
                <a:gd name="T13" fmla="*/ 70 h 315"/>
                <a:gd name="T14" fmla="*/ 62 w 178"/>
                <a:gd name="T15" fmla="*/ 70 h 315"/>
                <a:gd name="T16" fmla="*/ 140 w 178"/>
                <a:gd name="T17" fmla="*/ 109 h 315"/>
                <a:gd name="T18" fmla="*/ 140 w 178"/>
                <a:gd name="T19" fmla="*/ 109 h 315"/>
                <a:gd name="T20" fmla="*/ 119 w 178"/>
                <a:gd name="T21" fmla="*/ 16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315">
                  <a:moveTo>
                    <a:pt x="119" y="160"/>
                  </a:moveTo>
                  <a:lnTo>
                    <a:pt x="119" y="160"/>
                  </a:lnTo>
                  <a:cubicBezTo>
                    <a:pt x="92" y="223"/>
                    <a:pt x="47" y="314"/>
                    <a:pt x="8" y="302"/>
                  </a:cubicBezTo>
                  <a:lnTo>
                    <a:pt x="8" y="302"/>
                  </a:lnTo>
                  <a:cubicBezTo>
                    <a:pt x="5" y="301"/>
                    <a:pt x="2" y="299"/>
                    <a:pt x="0" y="296"/>
                  </a:cubicBezTo>
                  <a:lnTo>
                    <a:pt x="0" y="296"/>
                  </a:lnTo>
                  <a:cubicBezTo>
                    <a:pt x="22" y="222"/>
                    <a:pt x="43" y="146"/>
                    <a:pt x="62" y="70"/>
                  </a:cubicBezTo>
                  <a:lnTo>
                    <a:pt x="62" y="70"/>
                  </a:lnTo>
                  <a:cubicBezTo>
                    <a:pt x="101" y="15"/>
                    <a:pt x="177" y="0"/>
                    <a:pt x="140" y="109"/>
                  </a:cubicBezTo>
                  <a:lnTo>
                    <a:pt x="140" y="109"/>
                  </a:lnTo>
                  <a:cubicBezTo>
                    <a:pt x="136" y="117"/>
                    <a:pt x="129" y="137"/>
                    <a:pt x="119" y="160"/>
                  </a:cubicBezTo>
                </a:path>
              </a:pathLst>
            </a:custGeom>
            <a:solidFill>
              <a:srgbClr val="F0BA84"/>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64" name="Freeform 74">
              <a:extLst>
                <a:ext uri="{FF2B5EF4-FFF2-40B4-BE49-F238E27FC236}">
                  <a16:creationId xmlns:a16="http://schemas.microsoft.com/office/drawing/2014/main" id="{32A1B400-1735-FF47-95D3-342F956B42A0}"/>
                </a:ext>
              </a:extLst>
            </p:cNvPr>
            <p:cNvSpPr>
              <a:spLocks noChangeArrowheads="1"/>
            </p:cNvSpPr>
            <p:nvPr/>
          </p:nvSpPr>
          <p:spPr bwMode="auto">
            <a:xfrm>
              <a:off x="11990086" y="7076905"/>
              <a:ext cx="158418" cy="354276"/>
            </a:xfrm>
            <a:custGeom>
              <a:avLst/>
              <a:gdLst>
                <a:gd name="T0" fmla="*/ 242 w 243"/>
                <a:gd name="T1" fmla="*/ 68 h 544"/>
                <a:gd name="T2" fmla="*/ 242 w 243"/>
                <a:gd name="T3" fmla="*/ 68 h 544"/>
                <a:gd name="T4" fmla="*/ 88 w 243"/>
                <a:gd name="T5" fmla="*/ 543 h 544"/>
                <a:gd name="T6" fmla="*/ 88 w 243"/>
                <a:gd name="T7" fmla="*/ 543 h 544"/>
                <a:gd name="T8" fmla="*/ 1 w 243"/>
                <a:gd name="T9" fmla="*/ 422 h 544"/>
                <a:gd name="T10" fmla="*/ 0 w 243"/>
                <a:gd name="T11" fmla="*/ 422 h 544"/>
                <a:gd name="T12" fmla="*/ 0 w 243"/>
                <a:gd name="T13" fmla="*/ 422 h 544"/>
                <a:gd name="T14" fmla="*/ 105 w 243"/>
                <a:gd name="T15" fmla="*/ 177 h 544"/>
                <a:gd name="T16" fmla="*/ 105 w 243"/>
                <a:gd name="T17" fmla="*/ 177 h 544"/>
                <a:gd name="T18" fmla="*/ 148 w 243"/>
                <a:gd name="T19" fmla="*/ 2 h 544"/>
                <a:gd name="T20" fmla="*/ 150 w 243"/>
                <a:gd name="T21" fmla="*/ 0 h 544"/>
                <a:gd name="T22" fmla="*/ 150 w 243"/>
                <a:gd name="T23" fmla="*/ 0 h 544"/>
                <a:gd name="T24" fmla="*/ 242 w 243"/>
                <a:gd name="T25" fmla="*/ 68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3" h="544">
                  <a:moveTo>
                    <a:pt x="242" y="68"/>
                  </a:moveTo>
                  <a:lnTo>
                    <a:pt x="242" y="68"/>
                  </a:lnTo>
                  <a:cubicBezTo>
                    <a:pt x="143" y="199"/>
                    <a:pt x="141" y="439"/>
                    <a:pt x="88" y="543"/>
                  </a:cubicBezTo>
                  <a:lnTo>
                    <a:pt x="88" y="543"/>
                  </a:lnTo>
                  <a:cubicBezTo>
                    <a:pt x="57" y="493"/>
                    <a:pt x="50" y="448"/>
                    <a:pt x="1" y="422"/>
                  </a:cubicBezTo>
                  <a:lnTo>
                    <a:pt x="0" y="422"/>
                  </a:lnTo>
                  <a:lnTo>
                    <a:pt x="0" y="422"/>
                  </a:lnTo>
                  <a:cubicBezTo>
                    <a:pt x="24" y="327"/>
                    <a:pt x="81" y="289"/>
                    <a:pt x="105" y="177"/>
                  </a:cubicBezTo>
                  <a:lnTo>
                    <a:pt x="105" y="177"/>
                  </a:lnTo>
                  <a:cubicBezTo>
                    <a:pt x="115" y="132"/>
                    <a:pt x="129" y="66"/>
                    <a:pt x="148" y="2"/>
                  </a:cubicBezTo>
                  <a:lnTo>
                    <a:pt x="150" y="0"/>
                  </a:lnTo>
                  <a:lnTo>
                    <a:pt x="150" y="0"/>
                  </a:lnTo>
                  <a:cubicBezTo>
                    <a:pt x="176" y="26"/>
                    <a:pt x="208" y="49"/>
                    <a:pt x="242" y="68"/>
                  </a:cubicBezTo>
                </a:path>
              </a:pathLst>
            </a:custGeom>
            <a:solidFill>
              <a:srgbClr val="F0BA84"/>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65" name="Freeform 75">
              <a:extLst>
                <a:ext uri="{FF2B5EF4-FFF2-40B4-BE49-F238E27FC236}">
                  <a16:creationId xmlns:a16="http://schemas.microsoft.com/office/drawing/2014/main" id="{CB988A5D-D8DA-5546-A44C-866B90528C23}"/>
                </a:ext>
              </a:extLst>
            </p:cNvPr>
            <p:cNvSpPr>
              <a:spLocks noChangeArrowheads="1"/>
            </p:cNvSpPr>
            <p:nvPr/>
          </p:nvSpPr>
          <p:spPr bwMode="auto">
            <a:xfrm>
              <a:off x="11886394" y="6814797"/>
              <a:ext cx="843930" cy="872733"/>
            </a:xfrm>
            <a:custGeom>
              <a:avLst/>
              <a:gdLst>
                <a:gd name="T0" fmla="*/ 78 w 1293"/>
                <a:gd name="T1" fmla="*/ 1208 h 1337"/>
                <a:gd name="T2" fmla="*/ 115 w 1293"/>
                <a:gd name="T3" fmla="*/ 938 h 1337"/>
                <a:gd name="T4" fmla="*/ 108 w 1293"/>
                <a:gd name="T5" fmla="*/ 911 h 1337"/>
                <a:gd name="T6" fmla="*/ 108 w 1293"/>
                <a:gd name="T7" fmla="*/ 911 h 1337"/>
                <a:gd name="T8" fmla="*/ 156 w 1293"/>
                <a:gd name="T9" fmla="*/ 823 h 1337"/>
                <a:gd name="T10" fmla="*/ 157 w 1293"/>
                <a:gd name="T11" fmla="*/ 823 h 1337"/>
                <a:gd name="T12" fmla="*/ 244 w 1293"/>
                <a:gd name="T13" fmla="*/ 944 h 1337"/>
                <a:gd name="T14" fmla="*/ 406 w 1293"/>
                <a:gd name="T15" fmla="*/ 457 h 1337"/>
                <a:gd name="T16" fmla="*/ 398 w 1293"/>
                <a:gd name="T17" fmla="*/ 469 h 1337"/>
                <a:gd name="T18" fmla="*/ 306 w 1293"/>
                <a:gd name="T19" fmla="*/ 401 h 1337"/>
                <a:gd name="T20" fmla="*/ 304 w 1293"/>
                <a:gd name="T21" fmla="*/ 97 h 1337"/>
                <a:gd name="T22" fmla="*/ 554 w 1293"/>
                <a:gd name="T23" fmla="*/ 83 h 1337"/>
                <a:gd name="T24" fmla="*/ 734 w 1293"/>
                <a:gd name="T25" fmla="*/ 134 h 1337"/>
                <a:gd name="T26" fmla="*/ 843 w 1293"/>
                <a:gd name="T27" fmla="*/ 155 h 1337"/>
                <a:gd name="T28" fmla="*/ 940 w 1293"/>
                <a:gd name="T29" fmla="*/ 195 h 1337"/>
                <a:gd name="T30" fmla="*/ 1168 w 1293"/>
                <a:gd name="T31" fmla="*/ 342 h 1337"/>
                <a:gd name="T32" fmla="*/ 1281 w 1293"/>
                <a:gd name="T33" fmla="*/ 678 h 1337"/>
                <a:gd name="T34" fmla="*/ 989 w 1293"/>
                <a:gd name="T35" fmla="*/ 1125 h 1337"/>
                <a:gd name="T36" fmla="*/ 989 w 1293"/>
                <a:gd name="T37" fmla="*/ 1125 h 1337"/>
                <a:gd name="T38" fmla="*/ 944 w 1293"/>
                <a:gd name="T39" fmla="*/ 1168 h 1337"/>
                <a:gd name="T40" fmla="*/ 929 w 1293"/>
                <a:gd name="T41" fmla="*/ 1327 h 1337"/>
                <a:gd name="T42" fmla="*/ 794 w 1293"/>
                <a:gd name="T43" fmla="*/ 1322 h 1337"/>
                <a:gd name="T44" fmla="*/ 534 w 1293"/>
                <a:gd name="T45" fmla="*/ 1223 h 1337"/>
                <a:gd name="T46" fmla="*/ 368 w 1293"/>
                <a:gd name="T47" fmla="*/ 1008 h 1337"/>
                <a:gd name="T48" fmla="*/ 479 w 1293"/>
                <a:gd name="T49" fmla="*/ 866 h 1337"/>
                <a:gd name="T50" fmla="*/ 500 w 1293"/>
                <a:gd name="T51" fmla="*/ 815 h 1337"/>
                <a:gd name="T52" fmla="*/ 422 w 1293"/>
                <a:gd name="T53" fmla="*/ 776 h 1337"/>
                <a:gd name="T54" fmla="*/ 360 w 1293"/>
                <a:gd name="T55" fmla="*/ 1002 h 1337"/>
                <a:gd name="T56" fmla="*/ 325 w 1293"/>
                <a:gd name="T57" fmla="*/ 1108 h 1337"/>
                <a:gd name="T58" fmla="*/ 279 w 1293"/>
                <a:gd name="T59" fmla="*/ 1302 h 1337"/>
                <a:gd name="T60" fmla="*/ 78 w 1293"/>
                <a:gd name="T61" fmla="*/ 1208 h 1337"/>
                <a:gd name="T62" fmla="*/ 160 w 1293"/>
                <a:gd name="T63" fmla="*/ 1011 h 1337"/>
                <a:gd name="T64" fmla="*/ 167 w 1293"/>
                <a:gd name="T65" fmla="*/ 1035 h 1337"/>
                <a:gd name="T66" fmla="*/ 160 w 1293"/>
                <a:gd name="T67" fmla="*/ 1011 h 1337"/>
                <a:gd name="T68" fmla="*/ 482 w 1293"/>
                <a:gd name="T69" fmla="*/ 884 h 1337"/>
                <a:gd name="T70" fmla="*/ 493 w 1293"/>
                <a:gd name="T71" fmla="*/ 921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93" h="1337">
                  <a:moveTo>
                    <a:pt x="78" y="1208"/>
                  </a:moveTo>
                  <a:lnTo>
                    <a:pt x="78" y="1208"/>
                  </a:lnTo>
                  <a:cubicBezTo>
                    <a:pt x="16" y="1136"/>
                    <a:pt x="0" y="1033"/>
                    <a:pt x="115" y="938"/>
                  </a:cubicBezTo>
                  <a:lnTo>
                    <a:pt x="115" y="938"/>
                  </a:lnTo>
                  <a:cubicBezTo>
                    <a:pt x="109" y="931"/>
                    <a:pt x="107" y="922"/>
                    <a:pt x="108" y="911"/>
                  </a:cubicBezTo>
                  <a:lnTo>
                    <a:pt x="108" y="911"/>
                  </a:lnTo>
                  <a:lnTo>
                    <a:pt x="108" y="911"/>
                  </a:lnTo>
                  <a:lnTo>
                    <a:pt x="108" y="911"/>
                  </a:lnTo>
                  <a:cubicBezTo>
                    <a:pt x="111" y="885"/>
                    <a:pt x="133" y="850"/>
                    <a:pt x="156" y="823"/>
                  </a:cubicBezTo>
                  <a:lnTo>
                    <a:pt x="156" y="823"/>
                  </a:lnTo>
                  <a:lnTo>
                    <a:pt x="157" y="823"/>
                  </a:lnTo>
                  <a:lnTo>
                    <a:pt x="157" y="823"/>
                  </a:lnTo>
                  <a:cubicBezTo>
                    <a:pt x="206" y="849"/>
                    <a:pt x="213" y="894"/>
                    <a:pt x="244" y="944"/>
                  </a:cubicBezTo>
                  <a:lnTo>
                    <a:pt x="244" y="944"/>
                  </a:lnTo>
                  <a:cubicBezTo>
                    <a:pt x="297" y="840"/>
                    <a:pt x="299" y="600"/>
                    <a:pt x="398" y="469"/>
                  </a:cubicBezTo>
                  <a:lnTo>
                    <a:pt x="406" y="457"/>
                  </a:lnTo>
                  <a:lnTo>
                    <a:pt x="398" y="469"/>
                  </a:lnTo>
                  <a:lnTo>
                    <a:pt x="398" y="469"/>
                  </a:lnTo>
                  <a:cubicBezTo>
                    <a:pt x="364" y="450"/>
                    <a:pt x="331" y="427"/>
                    <a:pt x="306" y="401"/>
                  </a:cubicBezTo>
                  <a:lnTo>
                    <a:pt x="306" y="401"/>
                  </a:lnTo>
                  <a:cubicBezTo>
                    <a:pt x="229" y="325"/>
                    <a:pt x="202" y="221"/>
                    <a:pt x="304" y="97"/>
                  </a:cubicBezTo>
                  <a:lnTo>
                    <a:pt x="304" y="97"/>
                  </a:lnTo>
                  <a:cubicBezTo>
                    <a:pt x="384" y="0"/>
                    <a:pt x="459" y="22"/>
                    <a:pt x="554" y="83"/>
                  </a:cubicBezTo>
                  <a:lnTo>
                    <a:pt x="554" y="83"/>
                  </a:lnTo>
                  <a:cubicBezTo>
                    <a:pt x="606" y="111"/>
                    <a:pt x="673" y="121"/>
                    <a:pt x="734" y="134"/>
                  </a:cubicBezTo>
                  <a:lnTo>
                    <a:pt x="734" y="134"/>
                  </a:lnTo>
                  <a:cubicBezTo>
                    <a:pt x="778" y="137"/>
                    <a:pt x="816" y="145"/>
                    <a:pt x="843" y="155"/>
                  </a:cubicBezTo>
                  <a:lnTo>
                    <a:pt x="843" y="155"/>
                  </a:lnTo>
                  <a:cubicBezTo>
                    <a:pt x="872" y="165"/>
                    <a:pt x="905" y="179"/>
                    <a:pt x="940" y="195"/>
                  </a:cubicBezTo>
                  <a:lnTo>
                    <a:pt x="940" y="195"/>
                  </a:lnTo>
                  <a:cubicBezTo>
                    <a:pt x="1024" y="233"/>
                    <a:pt x="1117" y="285"/>
                    <a:pt x="1168" y="342"/>
                  </a:cubicBezTo>
                  <a:lnTo>
                    <a:pt x="1168" y="342"/>
                  </a:lnTo>
                  <a:cubicBezTo>
                    <a:pt x="1242" y="428"/>
                    <a:pt x="1292" y="568"/>
                    <a:pt x="1281" y="678"/>
                  </a:cubicBezTo>
                  <a:lnTo>
                    <a:pt x="1281" y="678"/>
                  </a:lnTo>
                  <a:cubicBezTo>
                    <a:pt x="1277" y="705"/>
                    <a:pt x="1120" y="1002"/>
                    <a:pt x="989" y="1125"/>
                  </a:cubicBezTo>
                  <a:lnTo>
                    <a:pt x="989" y="1125"/>
                  </a:lnTo>
                  <a:lnTo>
                    <a:pt x="989" y="1125"/>
                  </a:lnTo>
                  <a:lnTo>
                    <a:pt x="989" y="1125"/>
                  </a:lnTo>
                  <a:cubicBezTo>
                    <a:pt x="974" y="1140"/>
                    <a:pt x="959" y="1154"/>
                    <a:pt x="944" y="1168"/>
                  </a:cubicBezTo>
                  <a:lnTo>
                    <a:pt x="944" y="1168"/>
                  </a:lnTo>
                  <a:cubicBezTo>
                    <a:pt x="920" y="1216"/>
                    <a:pt x="916" y="1275"/>
                    <a:pt x="929" y="1327"/>
                  </a:cubicBezTo>
                  <a:lnTo>
                    <a:pt x="929" y="1327"/>
                  </a:lnTo>
                  <a:cubicBezTo>
                    <a:pt x="888" y="1336"/>
                    <a:pt x="842" y="1333"/>
                    <a:pt x="794" y="1322"/>
                  </a:cubicBezTo>
                  <a:lnTo>
                    <a:pt x="794" y="1322"/>
                  </a:lnTo>
                  <a:cubicBezTo>
                    <a:pt x="703" y="1300"/>
                    <a:pt x="607" y="1252"/>
                    <a:pt x="534" y="1223"/>
                  </a:cubicBezTo>
                  <a:lnTo>
                    <a:pt x="534" y="1223"/>
                  </a:lnTo>
                  <a:cubicBezTo>
                    <a:pt x="425" y="1179"/>
                    <a:pt x="396" y="1136"/>
                    <a:pt x="368" y="1008"/>
                  </a:cubicBezTo>
                  <a:lnTo>
                    <a:pt x="368" y="1008"/>
                  </a:lnTo>
                  <a:cubicBezTo>
                    <a:pt x="407" y="1020"/>
                    <a:pt x="452" y="929"/>
                    <a:pt x="479" y="866"/>
                  </a:cubicBezTo>
                  <a:lnTo>
                    <a:pt x="479" y="866"/>
                  </a:lnTo>
                  <a:cubicBezTo>
                    <a:pt x="489" y="843"/>
                    <a:pt x="497" y="823"/>
                    <a:pt x="500" y="815"/>
                  </a:cubicBezTo>
                  <a:lnTo>
                    <a:pt x="500" y="815"/>
                  </a:lnTo>
                  <a:cubicBezTo>
                    <a:pt x="537" y="706"/>
                    <a:pt x="461" y="721"/>
                    <a:pt x="422" y="776"/>
                  </a:cubicBezTo>
                  <a:lnTo>
                    <a:pt x="422" y="776"/>
                  </a:lnTo>
                  <a:cubicBezTo>
                    <a:pt x="403" y="852"/>
                    <a:pt x="382" y="928"/>
                    <a:pt x="360" y="1002"/>
                  </a:cubicBezTo>
                  <a:lnTo>
                    <a:pt x="360" y="1002"/>
                  </a:lnTo>
                  <a:lnTo>
                    <a:pt x="360" y="1002"/>
                  </a:lnTo>
                  <a:cubicBezTo>
                    <a:pt x="348" y="1032"/>
                    <a:pt x="336" y="1068"/>
                    <a:pt x="325" y="1108"/>
                  </a:cubicBezTo>
                  <a:lnTo>
                    <a:pt x="325" y="1108"/>
                  </a:lnTo>
                  <a:cubicBezTo>
                    <a:pt x="308" y="1167"/>
                    <a:pt x="293" y="1234"/>
                    <a:pt x="279" y="1302"/>
                  </a:cubicBezTo>
                  <a:lnTo>
                    <a:pt x="279" y="1302"/>
                  </a:lnTo>
                  <a:cubicBezTo>
                    <a:pt x="210" y="1304"/>
                    <a:pt x="128" y="1266"/>
                    <a:pt x="78" y="1208"/>
                  </a:cubicBezTo>
                  <a:close/>
                  <a:moveTo>
                    <a:pt x="160" y="1011"/>
                  </a:moveTo>
                  <a:lnTo>
                    <a:pt x="160" y="1011"/>
                  </a:lnTo>
                  <a:cubicBezTo>
                    <a:pt x="163" y="1020"/>
                    <a:pt x="166" y="1028"/>
                    <a:pt x="167" y="1035"/>
                  </a:cubicBezTo>
                  <a:lnTo>
                    <a:pt x="167" y="1035"/>
                  </a:lnTo>
                  <a:lnTo>
                    <a:pt x="167" y="1035"/>
                  </a:lnTo>
                  <a:cubicBezTo>
                    <a:pt x="166" y="1028"/>
                    <a:pt x="163" y="1020"/>
                    <a:pt x="160" y="1011"/>
                  </a:cubicBezTo>
                  <a:close/>
                  <a:moveTo>
                    <a:pt x="482" y="884"/>
                  </a:moveTo>
                  <a:lnTo>
                    <a:pt x="482" y="884"/>
                  </a:lnTo>
                  <a:cubicBezTo>
                    <a:pt x="484" y="896"/>
                    <a:pt x="487" y="909"/>
                    <a:pt x="493" y="921"/>
                  </a:cubicBezTo>
                  <a:lnTo>
                    <a:pt x="493" y="921"/>
                  </a:lnTo>
                  <a:cubicBezTo>
                    <a:pt x="487" y="909"/>
                    <a:pt x="484" y="896"/>
                    <a:pt x="482" y="884"/>
                  </a:cubicBezTo>
                  <a:close/>
                </a:path>
              </a:pathLst>
            </a:custGeom>
            <a:solidFill>
              <a:srgbClr val="44160B"/>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66" name="Freeform 76">
              <a:extLst>
                <a:ext uri="{FF2B5EF4-FFF2-40B4-BE49-F238E27FC236}">
                  <a16:creationId xmlns:a16="http://schemas.microsoft.com/office/drawing/2014/main" id="{D9EC0832-AAB2-8D41-A380-D55BD372B23E}"/>
                </a:ext>
              </a:extLst>
            </p:cNvPr>
            <p:cNvSpPr>
              <a:spLocks noChangeArrowheads="1"/>
            </p:cNvSpPr>
            <p:nvPr/>
          </p:nvSpPr>
          <p:spPr bwMode="auto">
            <a:xfrm>
              <a:off x="14052382" y="7146032"/>
              <a:ext cx="1555363" cy="818006"/>
            </a:xfrm>
            <a:custGeom>
              <a:avLst/>
              <a:gdLst>
                <a:gd name="T0" fmla="*/ 207 w 2382"/>
                <a:gd name="T1" fmla="*/ 252 h 1252"/>
                <a:gd name="T2" fmla="*/ 219 w 2382"/>
                <a:gd name="T3" fmla="*/ 278 h 1252"/>
                <a:gd name="T4" fmla="*/ 229 w 2382"/>
                <a:gd name="T5" fmla="*/ 299 h 1252"/>
                <a:gd name="T6" fmla="*/ 243 w 2382"/>
                <a:gd name="T7" fmla="*/ 325 h 1252"/>
                <a:gd name="T8" fmla="*/ 244 w 2382"/>
                <a:gd name="T9" fmla="*/ 325 h 1252"/>
                <a:gd name="T10" fmla="*/ 261 w 2382"/>
                <a:gd name="T11" fmla="*/ 350 h 1252"/>
                <a:gd name="T12" fmla="*/ 276 w 2382"/>
                <a:gd name="T13" fmla="*/ 371 h 1252"/>
                <a:gd name="T14" fmla="*/ 293 w 2382"/>
                <a:gd name="T15" fmla="*/ 392 h 1252"/>
                <a:gd name="T16" fmla="*/ 299 w 2382"/>
                <a:gd name="T17" fmla="*/ 398 h 1252"/>
                <a:gd name="T18" fmla="*/ 318 w 2382"/>
                <a:gd name="T19" fmla="*/ 418 h 1252"/>
                <a:gd name="T20" fmla="*/ 341 w 2382"/>
                <a:gd name="T21" fmla="*/ 610 h 1252"/>
                <a:gd name="T22" fmla="*/ 647 w 2382"/>
                <a:gd name="T23" fmla="*/ 617 h 1252"/>
                <a:gd name="T24" fmla="*/ 711 w 2382"/>
                <a:gd name="T25" fmla="*/ 639 h 1252"/>
                <a:gd name="T26" fmla="*/ 737 w 2382"/>
                <a:gd name="T27" fmla="*/ 647 h 1252"/>
                <a:gd name="T28" fmla="*/ 781 w 2382"/>
                <a:gd name="T29" fmla="*/ 659 h 1252"/>
                <a:gd name="T30" fmla="*/ 798 w 2382"/>
                <a:gd name="T31" fmla="*/ 663 h 1252"/>
                <a:gd name="T32" fmla="*/ 842 w 2382"/>
                <a:gd name="T33" fmla="*/ 673 h 1252"/>
                <a:gd name="T34" fmla="*/ 886 w 2382"/>
                <a:gd name="T35" fmla="*/ 682 h 1252"/>
                <a:gd name="T36" fmla="*/ 928 w 2382"/>
                <a:gd name="T37" fmla="*/ 689 h 1252"/>
                <a:gd name="T38" fmla="*/ 969 w 2382"/>
                <a:gd name="T39" fmla="*/ 815 h 1252"/>
                <a:gd name="T40" fmla="*/ 1405 w 2382"/>
                <a:gd name="T41" fmla="*/ 695 h 1252"/>
                <a:gd name="T42" fmla="*/ 1466 w 2382"/>
                <a:gd name="T43" fmla="*/ 685 h 1252"/>
                <a:gd name="T44" fmla="*/ 1482 w 2382"/>
                <a:gd name="T45" fmla="*/ 683 h 1252"/>
                <a:gd name="T46" fmla="*/ 1528 w 2382"/>
                <a:gd name="T47" fmla="*/ 674 h 1252"/>
                <a:gd name="T48" fmla="*/ 1575 w 2382"/>
                <a:gd name="T49" fmla="*/ 664 h 1252"/>
                <a:gd name="T50" fmla="*/ 1623 w 2382"/>
                <a:gd name="T51" fmla="*/ 651 h 1252"/>
                <a:gd name="T52" fmla="*/ 1639 w 2382"/>
                <a:gd name="T53" fmla="*/ 646 h 1252"/>
                <a:gd name="T54" fmla="*/ 1684 w 2382"/>
                <a:gd name="T55" fmla="*/ 633 h 1252"/>
                <a:gd name="T56" fmla="*/ 1874 w 2382"/>
                <a:gd name="T57" fmla="*/ 703 h 1252"/>
                <a:gd name="T58" fmla="*/ 2036 w 2382"/>
                <a:gd name="T59" fmla="*/ 439 h 1252"/>
                <a:gd name="T60" fmla="*/ 2171 w 2382"/>
                <a:gd name="T61" fmla="*/ 252 h 1252"/>
                <a:gd name="T62" fmla="*/ 2380 w 2382"/>
                <a:gd name="T63" fmla="*/ 0 h 1252"/>
                <a:gd name="T64" fmla="*/ 2183 w 2382"/>
                <a:gd name="T65" fmla="*/ 688 h 1252"/>
                <a:gd name="T66" fmla="*/ 1729 w 2382"/>
                <a:gd name="T67" fmla="*/ 1053 h 1252"/>
                <a:gd name="T68" fmla="*/ 1685 w 2382"/>
                <a:gd name="T69" fmla="*/ 1068 h 1252"/>
                <a:gd name="T70" fmla="*/ 1640 w 2382"/>
                <a:gd name="T71" fmla="*/ 1082 h 1252"/>
                <a:gd name="T72" fmla="*/ 1632 w 2382"/>
                <a:gd name="T73" fmla="*/ 1085 h 1252"/>
                <a:gd name="T74" fmla="*/ 1590 w 2382"/>
                <a:gd name="T75" fmla="*/ 1096 h 1252"/>
                <a:gd name="T76" fmla="*/ 1577 w 2382"/>
                <a:gd name="T77" fmla="*/ 1099 h 1252"/>
                <a:gd name="T78" fmla="*/ 1527 w 2382"/>
                <a:gd name="T79" fmla="*/ 1110 h 1252"/>
                <a:gd name="T80" fmla="*/ 1518 w 2382"/>
                <a:gd name="T81" fmla="*/ 1112 h 1252"/>
                <a:gd name="T82" fmla="*/ 1467 w 2382"/>
                <a:gd name="T83" fmla="*/ 1121 h 1252"/>
                <a:gd name="T84" fmla="*/ 1437 w 2382"/>
                <a:gd name="T85" fmla="*/ 1127 h 1252"/>
                <a:gd name="T86" fmla="*/ 1406 w 2382"/>
                <a:gd name="T87" fmla="*/ 1131 h 1252"/>
                <a:gd name="T88" fmla="*/ 969 w 2382"/>
                <a:gd name="T89" fmla="*/ 1130 h 1252"/>
                <a:gd name="T90" fmla="*/ 929 w 2382"/>
                <a:gd name="T91" fmla="*/ 1125 h 1252"/>
                <a:gd name="T92" fmla="*/ 889 w 2382"/>
                <a:gd name="T93" fmla="*/ 1118 h 1252"/>
                <a:gd name="T94" fmla="*/ 888 w 2382"/>
                <a:gd name="T95" fmla="*/ 1118 h 1252"/>
                <a:gd name="T96" fmla="*/ 831 w 2382"/>
                <a:gd name="T97" fmla="*/ 1107 h 1252"/>
                <a:gd name="T98" fmla="*/ 799 w 2382"/>
                <a:gd name="T99" fmla="*/ 1099 h 1252"/>
                <a:gd name="T100" fmla="*/ 755 w 2382"/>
                <a:gd name="T101" fmla="*/ 1088 h 1252"/>
                <a:gd name="T102" fmla="*/ 739 w 2382"/>
                <a:gd name="T103" fmla="*/ 1082 h 1252"/>
                <a:gd name="T104" fmla="*/ 702 w 2382"/>
                <a:gd name="T105" fmla="*/ 1072 h 1252"/>
                <a:gd name="T106" fmla="*/ 697 w 2382"/>
                <a:gd name="T107" fmla="*/ 1070 h 1252"/>
                <a:gd name="T108" fmla="*/ 194 w 2382"/>
                <a:gd name="T109" fmla="*/ 960 h 1252"/>
                <a:gd name="T110" fmla="*/ 0 w 2382"/>
                <a:gd name="T111" fmla="*/ 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82" h="1252">
                  <a:moveTo>
                    <a:pt x="0" y="252"/>
                  </a:moveTo>
                  <a:lnTo>
                    <a:pt x="207" y="252"/>
                  </a:lnTo>
                  <a:lnTo>
                    <a:pt x="207" y="252"/>
                  </a:lnTo>
                  <a:cubicBezTo>
                    <a:pt x="211" y="260"/>
                    <a:pt x="213" y="267"/>
                    <a:pt x="217" y="274"/>
                  </a:cubicBezTo>
                  <a:lnTo>
                    <a:pt x="217" y="274"/>
                  </a:lnTo>
                  <a:cubicBezTo>
                    <a:pt x="217" y="275"/>
                    <a:pt x="218" y="277"/>
                    <a:pt x="219" y="278"/>
                  </a:cubicBezTo>
                  <a:lnTo>
                    <a:pt x="219" y="278"/>
                  </a:lnTo>
                  <a:cubicBezTo>
                    <a:pt x="222" y="285"/>
                    <a:pt x="225" y="292"/>
                    <a:pt x="229" y="299"/>
                  </a:cubicBezTo>
                  <a:lnTo>
                    <a:pt x="229" y="299"/>
                  </a:lnTo>
                  <a:cubicBezTo>
                    <a:pt x="230" y="301"/>
                    <a:pt x="231" y="302"/>
                    <a:pt x="231" y="303"/>
                  </a:cubicBezTo>
                  <a:lnTo>
                    <a:pt x="231" y="303"/>
                  </a:lnTo>
                  <a:cubicBezTo>
                    <a:pt x="235" y="310"/>
                    <a:pt x="239" y="318"/>
                    <a:pt x="243" y="325"/>
                  </a:cubicBezTo>
                  <a:lnTo>
                    <a:pt x="243" y="325"/>
                  </a:lnTo>
                  <a:cubicBezTo>
                    <a:pt x="244" y="325"/>
                    <a:pt x="244" y="325"/>
                    <a:pt x="244" y="325"/>
                  </a:cubicBezTo>
                  <a:lnTo>
                    <a:pt x="244" y="325"/>
                  </a:lnTo>
                  <a:cubicBezTo>
                    <a:pt x="248" y="332"/>
                    <a:pt x="253" y="339"/>
                    <a:pt x="257" y="346"/>
                  </a:cubicBezTo>
                  <a:lnTo>
                    <a:pt x="257" y="346"/>
                  </a:lnTo>
                  <a:cubicBezTo>
                    <a:pt x="259" y="347"/>
                    <a:pt x="260" y="349"/>
                    <a:pt x="261" y="350"/>
                  </a:cubicBezTo>
                  <a:lnTo>
                    <a:pt x="261" y="350"/>
                  </a:lnTo>
                  <a:cubicBezTo>
                    <a:pt x="266" y="357"/>
                    <a:pt x="270" y="363"/>
                    <a:pt x="276" y="371"/>
                  </a:cubicBezTo>
                  <a:lnTo>
                    <a:pt x="276" y="371"/>
                  </a:lnTo>
                  <a:cubicBezTo>
                    <a:pt x="277" y="372"/>
                    <a:pt x="279" y="373"/>
                    <a:pt x="280" y="375"/>
                  </a:cubicBezTo>
                  <a:lnTo>
                    <a:pt x="280" y="375"/>
                  </a:lnTo>
                  <a:cubicBezTo>
                    <a:pt x="284" y="381"/>
                    <a:pt x="288" y="386"/>
                    <a:pt x="293" y="392"/>
                  </a:cubicBezTo>
                  <a:lnTo>
                    <a:pt x="293" y="392"/>
                  </a:lnTo>
                  <a:cubicBezTo>
                    <a:pt x="295" y="393"/>
                    <a:pt x="297" y="395"/>
                    <a:pt x="299" y="398"/>
                  </a:cubicBezTo>
                  <a:lnTo>
                    <a:pt x="299" y="398"/>
                  </a:lnTo>
                  <a:cubicBezTo>
                    <a:pt x="304" y="403"/>
                    <a:pt x="309" y="408"/>
                    <a:pt x="314" y="414"/>
                  </a:cubicBezTo>
                  <a:lnTo>
                    <a:pt x="314" y="414"/>
                  </a:lnTo>
                  <a:cubicBezTo>
                    <a:pt x="316" y="415"/>
                    <a:pt x="317" y="417"/>
                    <a:pt x="318" y="418"/>
                  </a:cubicBezTo>
                  <a:lnTo>
                    <a:pt x="318" y="418"/>
                  </a:lnTo>
                  <a:cubicBezTo>
                    <a:pt x="326" y="425"/>
                    <a:pt x="333" y="432"/>
                    <a:pt x="340" y="439"/>
                  </a:cubicBezTo>
                  <a:lnTo>
                    <a:pt x="341" y="610"/>
                  </a:lnTo>
                  <a:lnTo>
                    <a:pt x="499" y="703"/>
                  </a:lnTo>
                  <a:lnTo>
                    <a:pt x="647" y="617"/>
                  </a:lnTo>
                  <a:lnTo>
                    <a:pt x="647" y="617"/>
                  </a:lnTo>
                  <a:cubicBezTo>
                    <a:pt x="663" y="623"/>
                    <a:pt x="679" y="629"/>
                    <a:pt x="696" y="634"/>
                  </a:cubicBezTo>
                  <a:lnTo>
                    <a:pt x="696" y="634"/>
                  </a:lnTo>
                  <a:cubicBezTo>
                    <a:pt x="700" y="635"/>
                    <a:pt x="706" y="637"/>
                    <a:pt x="711" y="639"/>
                  </a:cubicBezTo>
                  <a:lnTo>
                    <a:pt x="711" y="639"/>
                  </a:lnTo>
                  <a:cubicBezTo>
                    <a:pt x="720" y="642"/>
                    <a:pt x="729" y="644"/>
                    <a:pt x="737" y="647"/>
                  </a:cubicBezTo>
                  <a:lnTo>
                    <a:pt x="737" y="647"/>
                  </a:lnTo>
                  <a:cubicBezTo>
                    <a:pt x="742" y="648"/>
                    <a:pt x="749" y="650"/>
                    <a:pt x="754" y="652"/>
                  </a:cubicBezTo>
                  <a:lnTo>
                    <a:pt x="754" y="652"/>
                  </a:lnTo>
                  <a:cubicBezTo>
                    <a:pt x="763" y="654"/>
                    <a:pt x="772" y="656"/>
                    <a:pt x="781" y="659"/>
                  </a:cubicBezTo>
                  <a:lnTo>
                    <a:pt x="781" y="659"/>
                  </a:lnTo>
                  <a:cubicBezTo>
                    <a:pt x="787" y="661"/>
                    <a:pt x="792" y="662"/>
                    <a:pt x="798" y="663"/>
                  </a:cubicBezTo>
                  <a:lnTo>
                    <a:pt x="798" y="663"/>
                  </a:lnTo>
                  <a:cubicBezTo>
                    <a:pt x="808" y="665"/>
                    <a:pt x="819" y="668"/>
                    <a:pt x="830" y="671"/>
                  </a:cubicBezTo>
                  <a:lnTo>
                    <a:pt x="830" y="671"/>
                  </a:lnTo>
                  <a:cubicBezTo>
                    <a:pt x="833" y="671"/>
                    <a:pt x="838" y="673"/>
                    <a:pt x="842" y="673"/>
                  </a:cubicBezTo>
                  <a:lnTo>
                    <a:pt x="842" y="673"/>
                  </a:lnTo>
                  <a:cubicBezTo>
                    <a:pt x="856" y="676"/>
                    <a:pt x="872" y="679"/>
                    <a:pt x="886" y="682"/>
                  </a:cubicBezTo>
                  <a:lnTo>
                    <a:pt x="886" y="682"/>
                  </a:lnTo>
                  <a:cubicBezTo>
                    <a:pt x="896" y="684"/>
                    <a:pt x="905" y="685"/>
                    <a:pt x="914" y="686"/>
                  </a:cubicBezTo>
                  <a:lnTo>
                    <a:pt x="914" y="686"/>
                  </a:lnTo>
                  <a:cubicBezTo>
                    <a:pt x="919" y="687"/>
                    <a:pt x="923" y="688"/>
                    <a:pt x="928" y="689"/>
                  </a:cubicBezTo>
                  <a:lnTo>
                    <a:pt x="928" y="689"/>
                  </a:lnTo>
                  <a:cubicBezTo>
                    <a:pt x="942" y="691"/>
                    <a:pt x="955" y="693"/>
                    <a:pt x="969" y="695"/>
                  </a:cubicBezTo>
                  <a:lnTo>
                    <a:pt x="969" y="815"/>
                  </a:lnTo>
                  <a:lnTo>
                    <a:pt x="1404" y="815"/>
                  </a:lnTo>
                  <a:lnTo>
                    <a:pt x="1405" y="695"/>
                  </a:lnTo>
                  <a:lnTo>
                    <a:pt x="1405" y="695"/>
                  </a:lnTo>
                  <a:cubicBezTo>
                    <a:pt x="1415" y="693"/>
                    <a:pt x="1425" y="692"/>
                    <a:pt x="1436" y="690"/>
                  </a:cubicBezTo>
                  <a:lnTo>
                    <a:pt x="1436" y="690"/>
                  </a:lnTo>
                  <a:cubicBezTo>
                    <a:pt x="1446" y="689"/>
                    <a:pt x="1456" y="687"/>
                    <a:pt x="1466" y="685"/>
                  </a:cubicBezTo>
                  <a:lnTo>
                    <a:pt x="1466" y="685"/>
                  </a:lnTo>
                  <a:cubicBezTo>
                    <a:pt x="1471" y="685"/>
                    <a:pt x="1477" y="684"/>
                    <a:pt x="1482" y="683"/>
                  </a:cubicBezTo>
                  <a:lnTo>
                    <a:pt x="1482" y="683"/>
                  </a:lnTo>
                  <a:cubicBezTo>
                    <a:pt x="1494" y="681"/>
                    <a:pt x="1506" y="678"/>
                    <a:pt x="1517" y="676"/>
                  </a:cubicBezTo>
                  <a:lnTo>
                    <a:pt x="1517" y="676"/>
                  </a:lnTo>
                  <a:cubicBezTo>
                    <a:pt x="1520" y="675"/>
                    <a:pt x="1524" y="675"/>
                    <a:pt x="1528" y="674"/>
                  </a:cubicBezTo>
                  <a:lnTo>
                    <a:pt x="1528" y="674"/>
                  </a:lnTo>
                  <a:cubicBezTo>
                    <a:pt x="1544" y="671"/>
                    <a:pt x="1560" y="667"/>
                    <a:pt x="1575" y="664"/>
                  </a:cubicBezTo>
                  <a:lnTo>
                    <a:pt x="1575" y="664"/>
                  </a:lnTo>
                  <a:cubicBezTo>
                    <a:pt x="1580" y="663"/>
                    <a:pt x="1584" y="661"/>
                    <a:pt x="1588" y="660"/>
                  </a:cubicBezTo>
                  <a:lnTo>
                    <a:pt x="1588" y="660"/>
                  </a:lnTo>
                  <a:cubicBezTo>
                    <a:pt x="1600" y="657"/>
                    <a:pt x="1612" y="654"/>
                    <a:pt x="1623" y="651"/>
                  </a:cubicBezTo>
                  <a:lnTo>
                    <a:pt x="1623" y="651"/>
                  </a:lnTo>
                  <a:cubicBezTo>
                    <a:pt x="1628" y="650"/>
                    <a:pt x="1633" y="648"/>
                    <a:pt x="1639" y="646"/>
                  </a:cubicBezTo>
                  <a:lnTo>
                    <a:pt x="1639" y="646"/>
                  </a:lnTo>
                  <a:cubicBezTo>
                    <a:pt x="1649" y="643"/>
                    <a:pt x="1659" y="640"/>
                    <a:pt x="1670" y="636"/>
                  </a:cubicBezTo>
                  <a:lnTo>
                    <a:pt x="1670" y="636"/>
                  </a:lnTo>
                  <a:cubicBezTo>
                    <a:pt x="1675" y="635"/>
                    <a:pt x="1679" y="634"/>
                    <a:pt x="1684" y="633"/>
                  </a:cubicBezTo>
                  <a:lnTo>
                    <a:pt x="1684" y="633"/>
                  </a:lnTo>
                  <a:cubicBezTo>
                    <a:pt x="1699" y="628"/>
                    <a:pt x="1713" y="623"/>
                    <a:pt x="1728" y="617"/>
                  </a:cubicBezTo>
                  <a:lnTo>
                    <a:pt x="1874" y="703"/>
                  </a:lnTo>
                  <a:lnTo>
                    <a:pt x="2036" y="608"/>
                  </a:lnTo>
                  <a:lnTo>
                    <a:pt x="2036" y="439"/>
                  </a:lnTo>
                  <a:lnTo>
                    <a:pt x="2036" y="439"/>
                  </a:lnTo>
                  <a:cubicBezTo>
                    <a:pt x="2085" y="395"/>
                    <a:pt x="2122" y="349"/>
                    <a:pt x="2148" y="301"/>
                  </a:cubicBezTo>
                  <a:lnTo>
                    <a:pt x="2148" y="301"/>
                  </a:lnTo>
                  <a:cubicBezTo>
                    <a:pt x="2157" y="285"/>
                    <a:pt x="2165" y="268"/>
                    <a:pt x="2171" y="252"/>
                  </a:cubicBezTo>
                  <a:lnTo>
                    <a:pt x="2171" y="252"/>
                  </a:lnTo>
                  <a:lnTo>
                    <a:pt x="2379" y="252"/>
                  </a:lnTo>
                  <a:lnTo>
                    <a:pt x="2380" y="0"/>
                  </a:lnTo>
                  <a:lnTo>
                    <a:pt x="2381" y="436"/>
                  </a:lnTo>
                  <a:lnTo>
                    <a:pt x="2380" y="688"/>
                  </a:lnTo>
                  <a:lnTo>
                    <a:pt x="2183" y="688"/>
                  </a:lnTo>
                  <a:lnTo>
                    <a:pt x="2184" y="960"/>
                  </a:lnTo>
                  <a:lnTo>
                    <a:pt x="1875" y="1138"/>
                  </a:lnTo>
                  <a:lnTo>
                    <a:pt x="1729" y="1053"/>
                  </a:lnTo>
                  <a:lnTo>
                    <a:pt x="1729" y="1053"/>
                  </a:lnTo>
                  <a:cubicBezTo>
                    <a:pt x="1714" y="1058"/>
                    <a:pt x="1700" y="1064"/>
                    <a:pt x="1685" y="1068"/>
                  </a:cubicBezTo>
                  <a:lnTo>
                    <a:pt x="1685" y="1068"/>
                  </a:lnTo>
                  <a:cubicBezTo>
                    <a:pt x="1681" y="1069"/>
                    <a:pt x="1676" y="1071"/>
                    <a:pt x="1671" y="1072"/>
                  </a:cubicBezTo>
                  <a:lnTo>
                    <a:pt x="1671" y="1072"/>
                  </a:lnTo>
                  <a:cubicBezTo>
                    <a:pt x="1661" y="1076"/>
                    <a:pt x="1651" y="1079"/>
                    <a:pt x="1640" y="1082"/>
                  </a:cubicBezTo>
                  <a:lnTo>
                    <a:pt x="1640" y="1082"/>
                  </a:lnTo>
                  <a:cubicBezTo>
                    <a:pt x="1638" y="1083"/>
                    <a:pt x="1635" y="1083"/>
                    <a:pt x="1632" y="1085"/>
                  </a:cubicBezTo>
                  <a:lnTo>
                    <a:pt x="1632" y="1085"/>
                  </a:lnTo>
                  <a:cubicBezTo>
                    <a:pt x="1630" y="1085"/>
                    <a:pt x="1627" y="1086"/>
                    <a:pt x="1625" y="1087"/>
                  </a:cubicBezTo>
                  <a:lnTo>
                    <a:pt x="1625" y="1087"/>
                  </a:lnTo>
                  <a:cubicBezTo>
                    <a:pt x="1613" y="1090"/>
                    <a:pt x="1601" y="1093"/>
                    <a:pt x="1590" y="1096"/>
                  </a:cubicBezTo>
                  <a:lnTo>
                    <a:pt x="1590" y="1096"/>
                  </a:lnTo>
                  <a:cubicBezTo>
                    <a:pt x="1585" y="1097"/>
                    <a:pt x="1581" y="1098"/>
                    <a:pt x="1577" y="1099"/>
                  </a:cubicBezTo>
                  <a:lnTo>
                    <a:pt x="1577" y="1099"/>
                  </a:lnTo>
                  <a:cubicBezTo>
                    <a:pt x="1561" y="1103"/>
                    <a:pt x="1545" y="1107"/>
                    <a:pt x="1529" y="1110"/>
                  </a:cubicBezTo>
                  <a:lnTo>
                    <a:pt x="1529" y="1110"/>
                  </a:lnTo>
                  <a:cubicBezTo>
                    <a:pt x="1528" y="1110"/>
                    <a:pt x="1528" y="1110"/>
                    <a:pt x="1527" y="1110"/>
                  </a:cubicBezTo>
                  <a:lnTo>
                    <a:pt x="1527" y="1110"/>
                  </a:lnTo>
                  <a:cubicBezTo>
                    <a:pt x="1524" y="1111"/>
                    <a:pt x="1521" y="1111"/>
                    <a:pt x="1518" y="1112"/>
                  </a:cubicBezTo>
                  <a:lnTo>
                    <a:pt x="1518" y="1112"/>
                  </a:lnTo>
                  <a:cubicBezTo>
                    <a:pt x="1507" y="1114"/>
                    <a:pt x="1495" y="1117"/>
                    <a:pt x="1483" y="1119"/>
                  </a:cubicBezTo>
                  <a:lnTo>
                    <a:pt x="1483" y="1119"/>
                  </a:lnTo>
                  <a:cubicBezTo>
                    <a:pt x="1478" y="1119"/>
                    <a:pt x="1472" y="1121"/>
                    <a:pt x="1467" y="1121"/>
                  </a:cubicBezTo>
                  <a:lnTo>
                    <a:pt x="1467" y="1121"/>
                  </a:lnTo>
                  <a:cubicBezTo>
                    <a:pt x="1457" y="1123"/>
                    <a:pt x="1447" y="1125"/>
                    <a:pt x="1437" y="1127"/>
                  </a:cubicBezTo>
                  <a:lnTo>
                    <a:pt x="1437" y="1127"/>
                  </a:lnTo>
                  <a:cubicBezTo>
                    <a:pt x="1434" y="1127"/>
                    <a:pt x="1431" y="1127"/>
                    <a:pt x="1429" y="1128"/>
                  </a:cubicBezTo>
                  <a:lnTo>
                    <a:pt x="1429" y="1128"/>
                  </a:lnTo>
                  <a:cubicBezTo>
                    <a:pt x="1421" y="1128"/>
                    <a:pt x="1413" y="1129"/>
                    <a:pt x="1406" y="1131"/>
                  </a:cubicBezTo>
                  <a:lnTo>
                    <a:pt x="1405" y="1251"/>
                  </a:lnTo>
                  <a:lnTo>
                    <a:pt x="970" y="1251"/>
                  </a:lnTo>
                  <a:lnTo>
                    <a:pt x="969" y="1130"/>
                  </a:lnTo>
                  <a:lnTo>
                    <a:pt x="969" y="1130"/>
                  </a:lnTo>
                  <a:cubicBezTo>
                    <a:pt x="956" y="1129"/>
                    <a:pt x="942" y="1127"/>
                    <a:pt x="929" y="1125"/>
                  </a:cubicBezTo>
                  <a:lnTo>
                    <a:pt x="929" y="1125"/>
                  </a:lnTo>
                  <a:cubicBezTo>
                    <a:pt x="924" y="1124"/>
                    <a:pt x="920" y="1123"/>
                    <a:pt x="915" y="1122"/>
                  </a:cubicBezTo>
                  <a:lnTo>
                    <a:pt x="915" y="1122"/>
                  </a:lnTo>
                  <a:cubicBezTo>
                    <a:pt x="906" y="1121"/>
                    <a:pt x="898" y="1119"/>
                    <a:pt x="889" y="1118"/>
                  </a:cubicBezTo>
                  <a:lnTo>
                    <a:pt x="889" y="1118"/>
                  </a:lnTo>
                  <a:cubicBezTo>
                    <a:pt x="888" y="1118"/>
                    <a:pt x="888" y="1118"/>
                    <a:pt x="888" y="1118"/>
                  </a:cubicBezTo>
                  <a:lnTo>
                    <a:pt x="888" y="1118"/>
                  </a:lnTo>
                  <a:cubicBezTo>
                    <a:pt x="873" y="1115"/>
                    <a:pt x="858" y="1112"/>
                    <a:pt x="843" y="1109"/>
                  </a:cubicBezTo>
                  <a:lnTo>
                    <a:pt x="843" y="1109"/>
                  </a:lnTo>
                  <a:cubicBezTo>
                    <a:pt x="839" y="1108"/>
                    <a:pt x="835" y="1107"/>
                    <a:pt x="831" y="1107"/>
                  </a:cubicBezTo>
                  <a:lnTo>
                    <a:pt x="831" y="1107"/>
                  </a:lnTo>
                  <a:cubicBezTo>
                    <a:pt x="820" y="1103"/>
                    <a:pt x="810" y="1101"/>
                    <a:pt x="799" y="1099"/>
                  </a:cubicBezTo>
                  <a:lnTo>
                    <a:pt x="799" y="1099"/>
                  </a:lnTo>
                  <a:cubicBezTo>
                    <a:pt x="794" y="1098"/>
                    <a:pt x="788" y="1096"/>
                    <a:pt x="782" y="1095"/>
                  </a:cubicBezTo>
                  <a:lnTo>
                    <a:pt x="782" y="1095"/>
                  </a:lnTo>
                  <a:cubicBezTo>
                    <a:pt x="774" y="1092"/>
                    <a:pt x="764" y="1090"/>
                    <a:pt x="755" y="1088"/>
                  </a:cubicBezTo>
                  <a:lnTo>
                    <a:pt x="755" y="1088"/>
                  </a:lnTo>
                  <a:cubicBezTo>
                    <a:pt x="750" y="1086"/>
                    <a:pt x="744" y="1084"/>
                    <a:pt x="739" y="1082"/>
                  </a:cubicBezTo>
                  <a:lnTo>
                    <a:pt x="739" y="1082"/>
                  </a:lnTo>
                  <a:cubicBezTo>
                    <a:pt x="730" y="1080"/>
                    <a:pt x="721" y="1078"/>
                    <a:pt x="712" y="1075"/>
                  </a:cubicBezTo>
                  <a:lnTo>
                    <a:pt x="712" y="1075"/>
                  </a:lnTo>
                  <a:cubicBezTo>
                    <a:pt x="709" y="1074"/>
                    <a:pt x="706" y="1073"/>
                    <a:pt x="702" y="1072"/>
                  </a:cubicBezTo>
                  <a:lnTo>
                    <a:pt x="702" y="1072"/>
                  </a:lnTo>
                  <a:cubicBezTo>
                    <a:pt x="700" y="1071"/>
                    <a:pt x="699" y="1071"/>
                    <a:pt x="697" y="1070"/>
                  </a:cubicBezTo>
                  <a:lnTo>
                    <a:pt x="697" y="1070"/>
                  </a:lnTo>
                  <a:cubicBezTo>
                    <a:pt x="680" y="1065"/>
                    <a:pt x="664" y="1059"/>
                    <a:pt x="648" y="1053"/>
                  </a:cubicBezTo>
                  <a:lnTo>
                    <a:pt x="500" y="1138"/>
                  </a:lnTo>
                  <a:lnTo>
                    <a:pt x="194" y="960"/>
                  </a:lnTo>
                  <a:lnTo>
                    <a:pt x="193" y="688"/>
                  </a:lnTo>
                  <a:lnTo>
                    <a:pt x="1" y="688"/>
                  </a:lnTo>
                  <a:lnTo>
                    <a:pt x="0" y="252"/>
                  </a:lnTo>
                </a:path>
              </a:pathLst>
            </a:custGeom>
            <a:solidFill>
              <a:schemeClr val="bg1">
                <a:lumMod val="95000"/>
              </a:schemeClr>
            </a:solidFill>
            <a:ln>
              <a:noFill/>
            </a:ln>
            <a:effectLst/>
          </p:spPr>
          <p:txBody>
            <a:bodyPr wrap="none" anchor="ctr"/>
            <a:lstStyle/>
            <a:p>
              <a:endParaRPr lang="en-US" sz="3266" dirty="0">
                <a:latin typeface="Lato Light" panose="020F0502020204030203" pitchFamily="34" charset="0"/>
              </a:endParaRPr>
            </a:p>
          </p:txBody>
        </p:sp>
        <p:sp>
          <p:nvSpPr>
            <p:cNvPr id="67" name="Freeform 77">
              <a:extLst>
                <a:ext uri="{FF2B5EF4-FFF2-40B4-BE49-F238E27FC236}">
                  <a16:creationId xmlns:a16="http://schemas.microsoft.com/office/drawing/2014/main" id="{606028A7-4924-8C4D-977A-C2266CC726EE}"/>
                </a:ext>
              </a:extLst>
            </p:cNvPr>
            <p:cNvSpPr>
              <a:spLocks noChangeArrowheads="1"/>
            </p:cNvSpPr>
            <p:nvPr/>
          </p:nvSpPr>
          <p:spPr bwMode="auto">
            <a:xfrm>
              <a:off x="14181997" y="6909848"/>
              <a:ext cx="97930" cy="339876"/>
            </a:xfrm>
            <a:custGeom>
              <a:avLst/>
              <a:gdLst>
                <a:gd name="T0" fmla="*/ 0 w 149"/>
                <a:gd name="T1" fmla="*/ 0 h 521"/>
                <a:gd name="T2" fmla="*/ 147 w 149"/>
                <a:gd name="T3" fmla="*/ 85 h 521"/>
                <a:gd name="T4" fmla="*/ 148 w 149"/>
                <a:gd name="T5" fmla="*/ 520 h 521"/>
                <a:gd name="T6" fmla="*/ 2 w 149"/>
                <a:gd name="T7" fmla="*/ 435 h 521"/>
                <a:gd name="T8" fmla="*/ 0 w 149"/>
                <a:gd name="T9" fmla="*/ 0 h 521"/>
              </a:gdLst>
              <a:ahLst/>
              <a:cxnLst>
                <a:cxn ang="0">
                  <a:pos x="T0" y="T1"/>
                </a:cxn>
                <a:cxn ang="0">
                  <a:pos x="T2" y="T3"/>
                </a:cxn>
                <a:cxn ang="0">
                  <a:pos x="T4" y="T5"/>
                </a:cxn>
                <a:cxn ang="0">
                  <a:pos x="T6" y="T7"/>
                </a:cxn>
                <a:cxn ang="0">
                  <a:pos x="T8" y="T9"/>
                </a:cxn>
              </a:cxnLst>
              <a:rect l="0" t="0" r="r" b="b"/>
              <a:pathLst>
                <a:path w="149" h="521">
                  <a:moveTo>
                    <a:pt x="0" y="0"/>
                  </a:moveTo>
                  <a:lnTo>
                    <a:pt x="147" y="85"/>
                  </a:lnTo>
                  <a:lnTo>
                    <a:pt x="148" y="520"/>
                  </a:lnTo>
                  <a:lnTo>
                    <a:pt x="2" y="435"/>
                  </a:lnTo>
                  <a:lnTo>
                    <a:pt x="0" y="0"/>
                  </a:lnTo>
                </a:path>
              </a:pathLst>
            </a:custGeom>
            <a:solidFill>
              <a:schemeClr val="accent2">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68" name="Freeform 78">
              <a:extLst>
                <a:ext uri="{FF2B5EF4-FFF2-40B4-BE49-F238E27FC236}">
                  <a16:creationId xmlns:a16="http://schemas.microsoft.com/office/drawing/2014/main" id="{2A0EB966-1597-694F-9E0D-FA6315C976DD}"/>
                </a:ext>
              </a:extLst>
            </p:cNvPr>
            <p:cNvSpPr>
              <a:spLocks noChangeArrowheads="1"/>
            </p:cNvSpPr>
            <p:nvPr/>
          </p:nvSpPr>
          <p:spPr bwMode="auto">
            <a:xfrm>
              <a:off x="15385964" y="6909848"/>
              <a:ext cx="97930" cy="339876"/>
            </a:xfrm>
            <a:custGeom>
              <a:avLst/>
              <a:gdLst>
                <a:gd name="T0" fmla="*/ 0 w 149"/>
                <a:gd name="T1" fmla="*/ 85 h 521"/>
                <a:gd name="T2" fmla="*/ 147 w 149"/>
                <a:gd name="T3" fmla="*/ 0 h 521"/>
                <a:gd name="T4" fmla="*/ 148 w 149"/>
                <a:gd name="T5" fmla="*/ 435 h 521"/>
                <a:gd name="T6" fmla="*/ 1 w 149"/>
                <a:gd name="T7" fmla="*/ 520 h 521"/>
                <a:gd name="T8" fmla="*/ 0 w 149"/>
                <a:gd name="T9" fmla="*/ 85 h 521"/>
              </a:gdLst>
              <a:ahLst/>
              <a:cxnLst>
                <a:cxn ang="0">
                  <a:pos x="T0" y="T1"/>
                </a:cxn>
                <a:cxn ang="0">
                  <a:pos x="T2" y="T3"/>
                </a:cxn>
                <a:cxn ang="0">
                  <a:pos x="T4" y="T5"/>
                </a:cxn>
                <a:cxn ang="0">
                  <a:pos x="T6" y="T7"/>
                </a:cxn>
                <a:cxn ang="0">
                  <a:pos x="T8" y="T9"/>
                </a:cxn>
              </a:cxnLst>
              <a:rect l="0" t="0" r="r" b="b"/>
              <a:pathLst>
                <a:path w="149" h="521">
                  <a:moveTo>
                    <a:pt x="0" y="85"/>
                  </a:moveTo>
                  <a:lnTo>
                    <a:pt x="147" y="0"/>
                  </a:lnTo>
                  <a:lnTo>
                    <a:pt x="148" y="435"/>
                  </a:lnTo>
                  <a:lnTo>
                    <a:pt x="1" y="520"/>
                  </a:lnTo>
                  <a:lnTo>
                    <a:pt x="0" y="85"/>
                  </a:lnTo>
                </a:path>
              </a:pathLst>
            </a:custGeom>
            <a:solidFill>
              <a:schemeClr val="accent2">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69" name="Freeform 79">
              <a:extLst>
                <a:ext uri="{FF2B5EF4-FFF2-40B4-BE49-F238E27FC236}">
                  <a16:creationId xmlns:a16="http://schemas.microsoft.com/office/drawing/2014/main" id="{1D3114D2-E1AD-C34C-84D1-50714F383184}"/>
                </a:ext>
              </a:extLst>
            </p:cNvPr>
            <p:cNvSpPr>
              <a:spLocks noChangeArrowheads="1"/>
            </p:cNvSpPr>
            <p:nvPr/>
          </p:nvSpPr>
          <p:spPr bwMode="auto">
            <a:xfrm>
              <a:off x="12834016" y="7851706"/>
              <a:ext cx="1201085" cy="630787"/>
            </a:xfrm>
            <a:custGeom>
              <a:avLst/>
              <a:gdLst>
                <a:gd name="T0" fmla="*/ 161 w 1839"/>
                <a:gd name="T1" fmla="*/ 194 h 966"/>
                <a:gd name="T2" fmla="*/ 169 w 1839"/>
                <a:gd name="T3" fmla="*/ 214 h 966"/>
                <a:gd name="T4" fmla="*/ 177 w 1839"/>
                <a:gd name="T5" fmla="*/ 231 h 966"/>
                <a:gd name="T6" fmla="*/ 188 w 1839"/>
                <a:gd name="T7" fmla="*/ 250 h 966"/>
                <a:gd name="T8" fmla="*/ 189 w 1839"/>
                <a:gd name="T9" fmla="*/ 250 h 966"/>
                <a:gd name="T10" fmla="*/ 202 w 1839"/>
                <a:gd name="T11" fmla="*/ 270 h 966"/>
                <a:gd name="T12" fmla="*/ 213 w 1839"/>
                <a:gd name="T13" fmla="*/ 286 h 966"/>
                <a:gd name="T14" fmla="*/ 227 w 1839"/>
                <a:gd name="T15" fmla="*/ 302 h 966"/>
                <a:gd name="T16" fmla="*/ 231 w 1839"/>
                <a:gd name="T17" fmla="*/ 306 h 966"/>
                <a:gd name="T18" fmla="*/ 246 w 1839"/>
                <a:gd name="T19" fmla="*/ 322 h 966"/>
                <a:gd name="T20" fmla="*/ 263 w 1839"/>
                <a:gd name="T21" fmla="*/ 471 h 966"/>
                <a:gd name="T22" fmla="*/ 500 w 1839"/>
                <a:gd name="T23" fmla="*/ 476 h 966"/>
                <a:gd name="T24" fmla="*/ 549 w 1839"/>
                <a:gd name="T25" fmla="*/ 493 h 966"/>
                <a:gd name="T26" fmla="*/ 569 w 1839"/>
                <a:gd name="T27" fmla="*/ 499 h 966"/>
                <a:gd name="T28" fmla="*/ 604 w 1839"/>
                <a:gd name="T29" fmla="*/ 508 h 966"/>
                <a:gd name="T30" fmla="*/ 616 w 1839"/>
                <a:gd name="T31" fmla="*/ 511 h 966"/>
                <a:gd name="T32" fmla="*/ 650 w 1839"/>
                <a:gd name="T33" fmla="*/ 519 h 966"/>
                <a:gd name="T34" fmla="*/ 685 w 1839"/>
                <a:gd name="T35" fmla="*/ 526 h 966"/>
                <a:gd name="T36" fmla="*/ 716 w 1839"/>
                <a:gd name="T37" fmla="*/ 531 h 966"/>
                <a:gd name="T38" fmla="*/ 748 w 1839"/>
                <a:gd name="T39" fmla="*/ 629 h 966"/>
                <a:gd name="T40" fmla="*/ 1084 w 1839"/>
                <a:gd name="T41" fmla="*/ 536 h 966"/>
                <a:gd name="T42" fmla="*/ 1132 w 1839"/>
                <a:gd name="T43" fmla="*/ 528 h 966"/>
                <a:gd name="T44" fmla="*/ 1144 w 1839"/>
                <a:gd name="T45" fmla="*/ 526 h 966"/>
                <a:gd name="T46" fmla="*/ 1179 w 1839"/>
                <a:gd name="T47" fmla="*/ 519 h 966"/>
                <a:gd name="T48" fmla="*/ 1216 w 1839"/>
                <a:gd name="T49" fmla="*/ 511 h 966"/>
                <a:gd name="T50" fmla="*/ 1253 w 1839"/>
                <a:gd name="T51" fmla="*/ 502 h 966"/>
                <a:gd name="T52" fmla="*/ 1265 w 1839"/>
                <a:gd name="T53" fmla="*/ 498 h 966"/>
                <a:gd name="T54" fmla="*/ 1300 w 1839"/>
                <a:gd name="T55" fmla="*/ 488 h 966"/>
                <a:gd name="T56" fmla="*/ 1446 w 1839"/>
                <a:gd name="T57" fmla="*/ 542 h 966"/>
                <a:gd name="T58" fmla="*/ 1571 w 1839"/>
                <a:gd name="T59" fmla="*/ 339 h 966"/>
                <a:gd name="T60" fmla="*/ 1676 w 1839"/>
                <a:gd name="T61" fmla="*/ 194 h 966"/>
                <a:gd name="T62" fmla="*/ 1838 w 1839"/>
                <a:gd name="T63" fmla="*/ 336 h 966"/>
                <a:gd name="T64" fmla="*/ 1685 w 1839"/>
                <a:gd name="T65" fmla="*/ 740 h 966"/>
                <a:gd name="T66" fmla="*/ 1334 w 1839"/>
                <a:gd name="T67" fmla="*/ 812 h 966"/>
                <a:gd name="T68" fmla="*/ 1290 w 1839"/>
                <a:gd name="T69" fmla="*/ 827 h 966"/>
                <a:gd name="T70" fmla="*/ 1266 w 1839"/>
                <a:gd name="T71" fmla="*/ 835 h 966"/>
                <a:gd name="T72" fmla="*/ 1254 w 1839"/>
                <a:gd name="T73" fmla="*/ 838 h 966"/>
                <a:gd name="T74" fmla="*/ 1227 w 1839"/>
                <a:gd name="T75" fmla="*/ 845 h 966"/>
                <a:gd name="T76" fmla="*/ 1180 w 1839"/>
                <a:gd name="T77" fmla="*/ 856 h 966"/>
                <a:gd name="T78" fmla="*/ 1179 w 1839"/>
                <a:gd name="T79" fmla="*/ 856 h 966"/>
                <a:gd name="T80" fmla="*/ 1145 w 1839"/>
                <a:gd name="T81" fmla="*/ 862 h 966"/>
                <a:gd name="T82" fmla="*/ 1132 w 1839"/>
                <a:gd name="T83" fmla="*/ 865 h 966"/>
                <a:gd name="T84" fmla="*/ 1103 w 1839"/>
                <a:gd name="T85" fmla="*/ 869 h 966"/>
                <a:gd name="T86" fmla="*/ 1084 w 1839"/>
                <a:gd name="T87" fmla="*/ 965 h 966"/>
                <a:gd name="T88" fmla="*/ 748 w 1839"/>
                <a:gd name="T89" fmla="*/ 872 h 966"/>
                <a:gd name="T90" fmla="*/ 706 w 1839"/>
                <a:gd name="T91" fmla="*/ 865 h 966"/>
                <a:gd name="T92" fmla="*/ 686 w 1839"/>
                <a:gd name="T93" fmla="*/ 862 h 966"/>
                <a:gd name="T94" fmla="*/ 651 w 1839"/>
                <a:gd name="T95" fmla="*/ 855 h 966"/>
                <a:gd name="T96" fmla="*/ 642 w 1839"/>
                <a:gd name="T97" fmla="*/ 853 h 966"/>
                <a:gd name="T98" fmla="*/ 605 w 1839"/>
                <a:gd name="T99" fmla="*/ 844 h 966"/>
                <a:gd name="T100" fmla="*/ 583 w 1839"/>
                <a:gd name="T101" fmla="*/ 838 h 966"/>
                <a:gd name="T102" fmla="*/ 550 w 1839"/>
                <a:gd name="T103" fmla="*/ 829 h 966"/>
                <a:gd name="T104" fmla="*/ 543 w 1839"/>
                <a:gd name="T105" fmla="*/ 827 h 966"/>
                <a:gd name="T106" fmla="*/ 501 w 1839"/>
                <a:gd name="T107" fmla="*/ 812 h 966"/>
                <a:gd name="T108" fmla="*/ 150 w 1839"/>
                <a:gd name="T109" fmla="*/ 530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9" h="966">
                  <a:moveTo>
                    <a:pt x="0" y="194"/>
                  </a:moveTo>
                  <a:lnTo>
                    <a:pt x="161" y="194"/>
                  </a:lnTo>
                  <a:lnTo>
                    <a:pt x="161" y="194"/>
                  </a:lnTo>
                  <a:cubicBezTo>
                    <a:pt x="163" y="200"/>
                    <a:pt x="165" y="206"/>
                    <a:pt x="168" y="211"/>
                  </a:cubicBezTo>
                  <a:lnTo>
                    <a:pt x="168" y="211"/>
                  </a:lnTo>
                  <a:cubicBezTo>
                    <a:pt x="168" y="212"/>
                    <a:pt x="169" y="213"/>
                    <a:pt x="169" y="214"/>
                  </a:cubicBezTo>
                  <a:lnTo>
                    <a:pt x="169" y="214"/>
                  </a:lnTo>
                  <a:cubicBezTo>
                    <a:pt x="172" y="219"/>
                    <a:pt x="174" y="225"/>
                    <a:pt x="177" y="231"/>
                  </a:cubicBezTo>
                  <a:lnTo>
                    <a:pt x="177" y="231"/>
                  </a:lnTo>
                  <a:cubicBezTo>
                    <a:pt x="178" y="232"/>
                    <a:pt x="178" y="232"/>
                    <a:pt x="179" y="233"/>
                  </a:cubicBezTo>
                  <a:lnTo>
                    <a:pt x="179" y="233"/>
                  </a:lnTo>
                  <a:cubicBezTo>
                    <a:pt x="182" y="239"/>
                    <a:pt x="185" y="244"/>
                    <a:pt x="188" y="250"/>
                  </a:cubicBezTo>
                  <a:lnTo>
                    <a:pt x="188" y="250"/>
                  </a:lnTo>
                  <a:lnTo>
                    <a:pt x="189" y="250"/>
                  </a:lnTo>
                  <a:lnTo>
                    <a:pt x="189" y="250"/>
                  </a:lnTo>
                  <a:cubicBezTo>
                    <a:pt x="192" y="256"/>
                    <a:pt x="195" y="261"/>
                    <a:pt x="199" y="266"/>
                  </a:cubicBezTo>
                  <a:lnTo>
                    <a:pt x="199" y="266"/>
                  </a:lnTo>
                  <a:cubicBezTo>
                    <a:pt x="200" y="267"/>
                    <a:pt x="201" y="269"/>
                    <a:pt x="202" y="270"/>
                  </a:cubicBezTo>
                  <a:lnTo>
                    <a:pt x="202" y="270"/>
                  </a:lnTo>
                  <a:cubicBezTo>
                    <a:pt x="205" y="275"/>
                    <a:pt x="209" y="280"/>
                    <a:pt x="213" y="286"/>
                  </a:cubicBezTo>
                  <a:lnTo>
                    <a:pt x="213" y="286"/>
                  </a:lnTo>
                  <a:cubicBezTo>
                    <a:pt x="214" y="286"/>
                    <a:pt x="215" y="288"/>
                    <a:pt x="217" y="289"/>
                  </a:cubicBezTo>
                  <a:lnTo>
                    <a:pt x="217" y="289"/>
                  </a:lnTo>
                  <a:cubicBezTo>
                    <a:pt x="219" y="293"/>
                    <a:pt x="223" y="297"/>
                    <a:pt x="227" y="302"/>
                  </a:cubicBezTo>
                  <a:lnTo>
                    <a:pt x="227" y="302"/>
                  </a:lnTo>
                  <a:cubicBezTo>
                    <a:pt x="228" y="303"/>
                    <a:pt x="230" y="305"/>
                    <a:pt x="231" y="306"/>
                  </a:cubicBezTo>
                  <a:lnTo>
                    <a:pt x="231" y="306"/>
                  </a:lnTo>
                  <a:cubicBezTo>
                    <a:pt x="235" y="310"/>
                    <a:pt x="239" y="315"/>
                    <a:pt x="243" y="319"/>
                  </a:cubicBezTo>
                  <a:lnTo>
                    <a:pt x="243" y="319"/>
                  </a:lnTo>
                  <a:cubicBezTo>
                    <a:pt x="244" y="320"/>
                    <a:pt x="245" y="321"/>
                    <a:pt x="246" y="322"/>
                  </a:cubicBezTo>
                  <a:lnTo>
                    <a:pt x="246" y="322"/>
                  </a:lnTo>
                  <a:cubicBezTo>
                    <a:pt x="252" y="327"/>
                    <a:pt x="257" y="333"/>
                    <a:pt x="263" y="339"/>
                  </a:cubicBezTo>
                  <a:lnTo>
                    <a:pt x="263" y="471"/>
                  </a:lnTo>
                  <a:lnTo>
                    <a:pt x="386" y="542"/>
                  </a:lnTo>
                  <a:lnTo>
                    <a:pt x="500" y="476"/>
                  </a:lnTo>
                  <a:lnTo>
                    <a:pt x="500" y="476"/>
                  </a:lnTo>
                  <a:cubicBezTo>
                    <a:pt x="512" y="481"/>
                    <a:pt x="524" y="485"/>
                    <a:pt x="537" y="489"/>
                  </a:cubicBezTo>
                  <a:lnTo>
                    <a:pt x="537" y="489"/>
                  </a:lnTo>
                  <a:cubicBezTo>
                    <a:pt x="541" y="490"/>
                    <a:pt x="545" y="491"/>
                    <a:pt x="549" y="493"/>
                  </a:cubicBezTo>
                  <a:lnTo>
                    <a:pt x="549" y="493"/>
                  </a:lnTo>
                  <a:cubicBezTo>
                    <a:pt x="556" y="495"/>
                    <a:pt x="563" y="496"/>
                    <a:pt x="569" y="499"/>
                  </a:cubicBezTo>
                  <a:lnTo>
                    <a:pt x="569" y="499"/>
                  </a:lnTo>
                  <a:cubicBezTo>
                    <a:pt x="574" y="500"/>
                    <a:pt x="578" y="501"/>
                    <a:pt x="582" y="503"/>
                  </a:cubicBezTo>
                  <a:lnTo>
                    <a:pt x="582" y="503"/>
                  </a:lnTo>
                  <a:cubicBezTo>
                    <a:pt x="589" y="504"/>
                    <a:pt x="596" y="506"/>
                    <a:pt x="604" y="508"/>
                  </a:cubicBezTo>
                  <a:lnTo>
                    <a:pt x="604" y="508"/>
                  </a:lnTo>
                  <a:cubicBezTo>
                    <a:pt x="608" y="509"/>
                    <a:pt x="612" y="510"/>
                    <a:pt x="616" y="511"/>
                  </a:cubicBezTo>
                  <a:lnTo>
                    <a:pt x="616" y="511"/>
                  </a:lnTo>
                  <a:cubicBezTo>
                    <a:pt x="624" y="513"/>
                    <a:pt x="632" y="515"/>
                    <a:pt x="641" y="517"/>
                  </a:cubicBezTo>
                  <a:lnTo>
                    <a:pt x="641" y="517"/>
                  </a:lnTo>
                  <a:cubicBezTo>
                    <a:pt x="644" y="518"/>
                    <a:pt x="647" y="518"/>
                    <a:pt x="650" y="519"/>
                  </a:cubicBezTo>
                  <a:lnTo>
                    <a:pt x="650" y="519"/>
                  </a:lnTo>
                  <a:cubicBezTo>
                    <a:pt x="662" y="521"/>
                    <a:pt x="673" y="524"/>
                    <a:pt x="685" y="526"/>
                  </a:cubicBezTo>
                  <a:lnTo>
                    <a:pt x="685" y="526"/>
                  </a:lnTo>
                  <a:cubicBezTo>
                    <a:pt x="692" y="527"/>
                    <a:pt x="699" y="528"/>
                    <a:pt x="706" y="529"/>
                  </a:cubicBezTo>
                  <a:lnTo>
                    <a:pt x="706" y="529"/>
                  </a:lnTo>
                  <a:cubicBezTo>
                    <a:pt x="709" y="530"/>
                    <a:pt x="713" y="531"/>
                    <a:pt x="716" y="531"/>
                  </a:cubicBezTo>
                  <a:lnTo>
                    <a:pt x="716" y="531"/>
                  </a:lnTo>
                  <a:cubicBezTo>
                    <a:pt x="727" y="533"/>
                    <a:pt x="737" y="534"/>
                    <a:pt x="748" y="536"/>
                  </a:cubicBezTo>
                  <a:lnTo>
                    <a:pt x="748" y="629"/>
                  </a:lnTo>
                  <a:lnTo>
                    <a:pt x="1083" y="629"/>
                  </a:lnTo>
                  <a:lnTo>
                    <a:pt x="1084" y="536"/>
                  </a:lnTo>
                  <a:lnTo>
                    <a:pt x="1084" y="536"/>
                  </a:lnTo>
                  <a:cubicBezTo>
                    <a:pt x="1092" y="535"/>
                    <a:pt x="1100" y="534"/>
                    <a:pt x="1108" y="532"/>
                  </a:cubicBezTo>
                  <a:lnTo>
                    <a:pt x="1108" y="532"/>
                  </a:lnTo>
                  <a:cubicBezTo>
                    <a:pt x="1116" y="531"/>
                    <a:pt x="1123" y="530"/>
                    <a:pt x="1132" y="528"/>
                  </a:cubicBezTo>
                  <a:lnTo>
                    <a:pt x="1132" y="528"/>
                  </a:lnTo>
                  <a:cubicBezTo>
                    <a:pt x="1136" y="528"/>
                    <a:pt x="1140" y="527"/>
                    <a:pt x="1144" y="526"/>
                  </a:cubicBezTo>
                  <a:lnTo>
                    <a:pt x="1144" y="526"/>
                  </a:lnTo>
                  <a:cubicBezTo>
                    <a:pt x="1153" y="525"/>
                    <a:pt x="1162" y="523"/>
                    <a:pt x="1171" y="521"/>
                  </a:cubicBezTo>
                  <a:lnTo>
                    <a:pt x="1171" y="521"/>
                  </a:lnTo>
                  <a:cubicBezTo>
                    <a:pt x="1174" y="521"/>
                    <a:pt x="1176" y="520"/>
                    <a:pt x="1179" y="519"/>
                  </a:cubicBezTo>
                  <a:lnTo>
                    <a:pt x="1179" y="519"/>
                  </a:lnTo>
                  <a:cubicBezTo>
                    <a:pt x="1191" y="517"/>
                    <a:pt x="1204" y="514"/>
                    <a:pt x="1216" y="511"/>
                  </a:cubicBezTo>
                  <a:lnTo>
                    <a:pt x="1216" y="511"/>
                  </a:lnTo>
                  <a:cubicBezTo>
                    <a:pt x="1220" y="511"/>
                    <a:pt x="1223" y="509"/>
                    <a:pt x="1226" y="509"/>
                  </a:cubicBezTo>
                  <a:lnTo>
                    <a:pt x="1226" y="509"/>
                  </a:lnTo>
                  <a:cubicBezTo>
                    <a:pt x="1235" y="506"/>
                    <a:pt x="1244" y="504"/>
                    <a:pt x="1253" y="502"/>
                  </a:cubicBezTo>
                  <a:lnTo>
                    <a:pt x="1253" y="502"/>
                  </a:lnTo>
                  <a:cubicBezTo>
                    <a:pt x="1257" y="501"/>
                    <a:pt x="1261" y="499"/>
                    <a:pt x="1265" y="498"/>
                  </a:cubicBezTo>
                  <a:lnTo>
                    <a:pt x="1265" y="498"/>
                  </a:lnTo>
                  <a:cubicBezTo>
                    <a:pt x="1273" y="496"/>
                    <a:pt x="1281" y="494"/>
                    <a:pt x="1289" y="491"/>
                  </a:cubicBezTo>
                  <a:lnTo>
                    <a:pt x="1289" y="491"/>
                  </a:lnTo>
                  <a:cubicBezTo>
                    <a:pt x="1292" y="490"/>
                    <a:pt x="1296" y="489"/>
                    <a:pt x="1300" y="488"/>
                  </a:cubicBezTo>
                  <a:lnTo>
                    <a:pt x="1300" y="488"/>
                  </a:lnTo>
                  <a:cubicBezTo>
                    <a:pt x="1311" y="484"/>
                    <a:pt x="1322" y="480"/>
                    <a:pt x="1334" y="476"/>
                  </a:cubicBezTo>
                  <a:lnTo>
                    <a:pt x="1446" y="542"/>
                  </a:lnTo>
                  <a:lnTo>
                    <a:pt x="1572" y="469"/>
                  </a:lnTo>
                  <a:lnTo>
                    <a:pt x="1571" y="339"/>
                  </a:lnTo>
                  <a:lnTo>
                    <a:pt x="1571" y="339"/>
                  </a:lnTo>
                  <a:cubicBezTo>
                    <a:pt x="1609" y="304"/>
                    <a:pt x="1638" y="269"/>
                    <a:pt x="1658" y="232"/>
                  </a:cubicBezTo>
                  <a:lnTo>
                    <a:pt x="1658" y="232"/>
                  </a:lnTo>
                  <a:cubicBezTo>
                    <a:pt x="1665" y="219"/>
                    <a:pt x="1671" y="207"/>
                    <a:pt x="1676" y="194"/>
                  </a:cubicBezTo>
                  <a:lnTo>
                    <a:pt x="1836" y="194"/>
                  </a:lnTo>
                  <a:lnTo>
                    <a:pt x="1837" y="0"/>
                  </a:lnTo>
                  <a:lnTo>
                    <a:pt x="1838" y="336"/>
                  </a:lnTo>
                  <a:lnTo>
                    <a:pt x="1837" y="531"/>
                  </a:lnTo>
                  <a:lnTo>
                    <a:pt x="1685" y="530"/>
                  </a:lnTo>
                  <a:lnTo>
                    <a:pt x="1685" y="740"/>
                  </a:lnTo>
                  <a:lnTo>
                    <a:pt x="1447" y="878"/>
                  </a:lnTo>
                  <a:lnTo>
                    <a:pt x="1334" y="812"/>
                  </a:lnTo>
                  <a:lnTo>
                    <a:pt x="1334" y="812"/>
                  </a:lnTo>
                  <a:cubicBezTo>
                    <a:pt x="1323" y="816"/>
                    <a:pt x="1312" y="820"/>
                    <a:pt x="1301" y="824"/>
                  </a:cubicBezTo>
                  <a:lnTo>
                    <a:pt x="1301" y="824"/>
                  </a:lnTo>
                  <a:cubicBezTo>
                    <a:pt x="1297" y="825"/>
                    <a:pt x="1294" y="826"/>
                    <a:pt x="1290" y="827"/>
                  </a:cubicBezTo>
                  <a:lnTo>
                    <a:pt x="1290" y="827"/>
                  </a:lnTo>
                  <a:cubicBezTo>
                    <a:pt x="1282" y="830"/>
                    <a:pt x="1274" y="832"/>
                    <a:pt x="1266" y="835"/>
                  </a:cubicBezTo>
                  <a:lnTo>
                    <a:pt x="1266" y="835"/>
                  </a:lnTo>
                  <a:cubicBezTo>
                    <a:pt x="1264" y="835"/>
                    <a:pt x="1262" y="835"/>
                    <a:pt x="1260" y="836"/>
                  </a:cubicBezTo>
                  <a:lnTo>
                    <a:pt x="1260" y="836"/>
                  </a:lnTo>
                  <a:cubicBezTo>
                    <a:pt x="1258" y="837"/>
                    <a:pt x="1256" y="837"/>
                    <a:pt x="1254" y="838"/>
                  </a:cubicBezTo>
                  <a:lnTo>
                    <a:pt x="1254" y="838"/>
                  </a:lnTo>
                  <a:cubicBezTo>
                    <a:pt x="1245" y="841"/>
                    <a:pt x="1236" y="842"/>
                    <a:pt x="1227" y="845"/>
                  </a:cubicBezTo>
                  <a:lnTo>
                    <a:pt x="1227" y="845"/>
                  </a:lnTo>
                  <a:cubicBezTo>
                    <a:pt x="1224" y="846"/>
                    <a:pt x="1220" y="847"/>
                    <a:pt x="1217" y="848"/>
                  </a:cubicBezTo>
                  <a:lnTo>
                    <a:pt x="1217" y="848"/>
                  </a:lnTo>
                  <a:cubicBezTo>
                    <a:pt x="1205" y="851"/>
                    <a:pt x="1193" y="854"/>
                    <a:pt x="1180" y="856"/>
                  </a:cubicBezTo>
                  <a:lnTo>
                    <a:pt x="1180" y="856"/>
                  </a:lnTo>
                  <a:lnTo>
                    <a:pt x="1179" y="856"/>
                  </a:lnTo>
                  <a:lnTo>
                    <a:pt x="1179" y="856"/>
                  </a:lnTo>
                  <a:cubicBezTo>
                    <a:pt x="1177" y="857"/>
                    <a:pt x="1174" y="857"/>
                    <a:pt x="1172" y="857"/>
                  </a:cubicBezTo>
                  <a:lnTo>
                    <a:pt x="1172" y="857"/>
                  </a:lnTo>
                  <a:cubicBezTo>
                    <a:pt x="1163" y="859"/>
                    <a:pt x="1154" y="861"/>
                    <a:pt x="1145" y="862"/>
                  </a:cubicBezTo>
                  <a:lnTo>
                    <a:pt x="1145" y="862"/>
                  </a:lnTo>
                  <a:cubicBezTo>
                    <a:pt x="1141" y="864"/>
                    <a:pt x="1136" y="864"/>
                    <a:pt x="1132" y="865"/>
                  </a:cubicBezTo>
                  <a:lnTo>
                    <a:pt x="1132" y="865"/>
                  </a:lnTo>
                  <a:cubicBezTo>
                    <a:pt x="1124" y="866"/>
                    <a:pt x="1117" y="867"/>
                    <a:pt x="1109" y="868"/>
                  </a:cubicBezTo>
                  <a:lnTo>
                    <a:pt x="1109" y="868"/>
                  </a:lnTo>
                  <a:cubicBezTo>
                    <a:pt x="1107" y="869"/>
                    <a:pt x="1104" y="869"/>
                    <a:pt x="1103" y="869"/>
                  </a:cubicBezTo>
                  <a:lnTo>
                    <a:pt x="1103" y="869"/>
                  </a:lnTo>
                  <a:cubicBezTo>
                    <a:pt x="1097" y="870"/>
                    <a:pt x="1091" y="871"/>
                    <a:pt x="1085" y="872"/>
                  </a:cubicBezTo>
                  <a:lnTo>
                    <a:pt x="1084" y="965"/>
                  </a:lnTo>
                  <a:lnTo>
                    <a:pt x="748" y="965"/>
                  </a:lnTo>
                  <a:lnTo>
                    <a:pt x="748" y="872"/>
                  </a:lnTo>
                  <a:lnTo>
                    <a:pt x="748" y="872"/>
                  </a:lnTo>
                  <a:cubicBezTo>
                    <a:pt x="738" y="870"/>
                    <a:pt x="727" y="869"/>
                    <a:pt x="717" y="867"/>
                  </a:cubicBezTo>
                  <a:lnTo>
                    <a:pt x="717" y="867"/>
                  </a:lnTo>
                  <a:cubicBezTo>
                    <a:pt x="713" y="867"/>
                    <a:pt x="710" y="866"/>
                    <a:pt x="706" y="865"/>
                  </a:cubicBezTo>
                  <a:lnTo>
                    <a:pt x="706" y="865"/>
                  </a:lnTo>
                  <a:cubicBezTo>
                    <a:pt x="700" y="864"/>
                    <a:pt x="693" y="864"/>
                    <a:pt x="686" y="862"/>
                  </a:cubicBezTo>
                  <a:lnTo>
                    <a:pt x="686" y="862"/>
                  </a:lnTo>
                  <a:lnTo>
                    <a:pt x="686" y="862"/>
                  </a:lnTo>
                  <a:lnTo>
                    <a:pt x="686" y="862"/>
                  </a:lnTo>
                  <a:cubicBezTo>
                    <a:pt x="674" y="860"/>
                    <a:pt x="662" y="858"/>
                    <a:pt x="651" y="855"/>
                  </a:cubicBezTo>
                  <a:lnTo>
                    <a:pt x="651" y="855"/>
                  </a:lnTo>
                  <a:cubicBezTo>
                    <a:pt x="647" y="854"/>
                    <a:pt x="645" y="854"/>
                    <a:pt x="642" y="853"/>
                  </a:cubicBezTo>
                  <a:lnTo>
                    <a:pt x="642" y="853"/>
                  </a:lnTo>
                  <a:cubicBezTo>
                    <a:pt x="634" y="851"/>
                    <a:pt x="625" y="850"/>
                    <a:pt x="617" y="848"/>
                  </a:cubicBezTo>
                  <a:lnTo>
                    <a:pt x="617" y="848"/>
                  </a:lnTo>
                  <a:cubicBezTo>
                    <a:pt x="613" y="847"/>
                    <a:pt x="609" y="845"/>
                    <a:pt x="605" y="844"/>
                  </a:cubicBezTo>
                  <a:lnTo>
                    <a:pt x="605" y="844"/>
                  </a:lnTo>
                  <a:cubicBezTo>
                    <a:pt x="597" y="842"/>
                    <a:pt x="590" y="841"/>
                    <a:pt x="583" y="838"/>
                  </a:cubicBezTo>
                  <a:lnTo>
                    <a:pt x="583" y="838"/>
                  </a:lnTo>
                  <a:cubicBezTo>
                    <a:pt x="579" y="837"/>
                    <a:pt x="575" y="836"/>
                    <a:pt x="570" y="835"/>
                  </a:cubicBezTo>
                  <a:lnTo>
                    <a:pt x="570" y="835"/>
                  </a:lnTo>
                  <a:cubicBezTo>
                    <a:pt x="564" y="833"/>
                    <a:pt x="556" y="831"/>
                    <a:pt x="550" y="829"/>
                  </a:cubicBezTo>
                  <a:lnTo>
                    <a:pt x="550" y="829"/>
                  </a:lnTo>
                  <a:cubicBezTo>
                    <a:pt x="548" y="828"/>
                    <a:pt x="545" y="827"/>
                    <a:pt x="543" y="827"/>
                  </a:cubicBezTo>
                  <a:lnTo>
                    <a:pt x="543" y="827"/>
                  </a:lnTo>
                  <a:cubicBezTo>
                    <a:pt x="541" y="826"/>
                    <a:pt x="540" y="825"/>
                    <a:pt x="538" y="825"/>
                  </a:cubicBezTo>
                  <a:lnTo>
                    <a:pt x="538" y="825"/>
                  </a:lnTo>
                  <a:cubicBezTo>
                    <a:pt x="525" y="821"/>
                    <a:pt x="513" y="817"/>
                    <a:pt x="501" y="812"/>
                  </a:cubicBezTo>
                  <a:lnTo>
                    <a:pt x="387" y="878"/>
                  </a:lnTo>
                  <a:lnTo>
                    <a:pt x="150" y="740"/>
                  </a:lnTo>
                  <a:lnTo>
                    <a:pt x="150" y="530"/>
                  </a:lnTo>
                  <a:lnTo>
                    <a:pt x="1" y="531"/>
                  </a:lnTo>
                  <a:lnTo>
                    <a:pt x="0" y="194"/>
                  </a:lnTo>
                </a:path>
              </a:pathLst>
            </a:custGeom>
            <a:solidFill>
              <a:schemeClr val="bg1">
                <a:lumMod val="95000"/>
              </a:schemeClr>
            </a:solidFill>
            <a:ln>
              <a:noFill/>
            </a:ln>
            <a:effectLst/>
          </p:spPr>
          <p:txBody>
            <a:bodyPr wrap="none" anchor="ctr"/>
            <a:lstStyle/>
            <a:p>
              <a:endParaRPr lang="en-US" sz="3266" dirty="0">
                <a:latin typeface="Lato Light" panose="020F0502020204030203" pitchFamily="34" charset="0"/>
              </a:endParaRPr>
            </a:p>
          </p:txBody>
        </p:sp>
        <p:sp>
          <p:nvSpPr>
            <p:cNvPr id="70" name="Freeform 80">
              <a:extLst>
                <a:ext uri="{FF2B5EF4-FFF2-40B4-BE49-F238E27FC236}">
                  <a16:creationId xmlns:a16="http://schemas.microsoft.com/office/drawing/2014/main" id="{79C29FBF-3E52-014F-B219-A1DF1E6C6497}"/>
                </a:ext>
              </a:extLst>
            </p:cNvPr>
            <p:cNvSpPr>
              <a:spLocks noChangeArrowheads="1"/>
            </p:cNvSpPr>
            <p:nvPr/>
          </p:nvSpPr>
          <p:spPr bwMode="auto">
            <a:xfrm>
              <a:off x="13974615" y="8301033"/>
              <a:ext cx="1201085" cy="630787"/>
            </a:xfrm>
            <a:custGeom>
              <a:avLst/>
              <a:gdLst>
                <a:gd name="T0" fmla="*/ 161 w 1839"/>
                <a:gd name="T1" fmla="*/ 195 h 967"/>
                <a:gd name="T2" fmla="*/ 169 w 1839"/>
                <a:gd name="T3" fmla="*/ 215 h 967"/>
                <a:gd name="T4" fmla="*/ 177 w 1839"/>
                <a:gd name="T5" fmla="*/ 231 h 967"/>
                <a:gd name="T6" fmla="*/ 188 w 1839"/>
                <a:gd name="T7" fmla="*/ 250 h 967"/>
                <a:gd name="T8" fmla="*/ 189 w 1839"/>
                <a:gd name="T9" fmla="*/ 251 h 967"/>
                <a:gd name="T10" fmla="*/ 202 w 1839"/>
                <a:gd name="T11" fmla="*/ 270 h 967"/>
                <a:gd name="T12" fmla="*/ 213 w 1839"/>
                <a:gd name="T13" fmla="*/ 286 h 967"/>
                <a:gd name="T14" fmla="*/ 227 w 1839"/>
                <a:gd name="T15" fmla="*/ 302 h 967"/>
                <a:gd name="T16" fmla="*/ 231 w 1839"/>
                <a:gd name="T17" fmla="*/ 307 h 967"/>
                <a:gd name="T18" fmla="*/ 246 w 1839"/>
                <a:gd name="T19" fmla="*/ 323 h 967"/>
                <a:gd name="T20" fmla="*/ 263 w 1839"/>
                <a:gd name="T21" fmla="*/ 471 h 967"/>
                <a:gd name="T22" fmla="*/ 499 w 1839"/>
                <a:gd name="T23" fmla="*/ 477 h 967"/>
                <a:gd name="T24" fmla="*/ 549 w 1839"/>
                <a:gd name="T25" fmla="*/ 494 h 967"/>
                <a:gd name="T26" fmla="*/ 569 w 1839"/>
                <a:gd name="T27" fmla="*/ 499 h 967"/>
                <a:gd name="T28" fmla="*/ 603 w 1839"/>
                <a:gd name="T29" fmla="*/ 509 h 967"/>
                <a:gd name="T30" fmla="*/ 616 w 1839"/>
                <a:gd name="T31" fmla="*/ 512 h 967"/>
                <a:gd name="T32" fmla="*/ 650 w 1839"/>
                <a:gd name="T33" fmla="*/ 520 h 967"/>
                <a:gd name="T34" fmla="*/ 684 w 1839"/>
                <a:gd name="T35" fmla="*/ 527 h 967"/>
                <a:gd name="T36" fmla="*/ 716 w 1839"/>
                <a:gd name="T37" fmla="*/ 532 h 967"/>
                <a:gd name="T38" fmla="*/ 749 w 1839"/>
                <a:gd name="T39" fmla="*/ 629 h 967"/>
                <a:gd name="T40" fmla="*/ 1084 w 1839"/>
                <a:gd name="T41" fmla="*/ 537 h 967"/>
                <a:gd name="T42" fmla="*/ 1131 w 1839"/>
                <a:gd name="T43" fmla="*/ 529 h 967"/>
                <a:gd name="T44" fmla="*/ 1144 w 1839"/>
                <a:gd name="T45" fmla="*/ 527 h 967"/>
                <a:gd name="T46" fmla="*/ 1179 w 1839"/>
                <a:gd name="T47" fmla="*/ 520 h 967"/>
                <a:gd name="T48" fmla="*/ 1216 w 1839"/>
                <a:gd name="T49" fmla="*/ 512 h 967"/>
                <a:gd name="T50" fmla="*/ 1253 w 1839"/>
                <a:gd name="T51" fmla="*/ 502 h 967"/>
                <a:gd name="T52" fmla="*/ 1265 w 1839"/>
                <a:gd name="T53" fmla="*/ 499 h 967"/>
                <a:gd name="T54" fmla="*/ 1299 w 1839"/>
                <a:gd name="T55" fmla="*/ 488 h 967"/>
                <a:gd name="T56" fmla="*/ 1446 w 1839"/>
                <a:gd name="T57" fmla="*/ 542 h 967"/>
                <a:gd name="T58" fmla="*/ 1571 w 1839"/>
                <a:gd name="T59" fmla="*/ 339 h 967"/>
                <a:gd name="T60" fmla="*/ 1675 w 1839"/>
                <a:gd name="T61" fmla="*/ 195 h 967"/>
                <a:gd name="T62" fmla="*/ 1838 w 1839"/>
                <a:gd name="T63" fmla="*/ 337 h 967"/>
                <a:gd name="T64" fmla="*/ 1685 w 1839"/>
                <a:gd name="T65" fmla="*/ 741 h 967"/>
                <a:gd name="T66" fmla="*/ 1334 w 1839"/>
                <a:gd name="T67" fmla="*/ 812 h 967"/>
                <a:gd name="T68" fmla="*/ 1290 w 1839"/>
                <a:gd name="T69" fmla="*/ 828 h 967"/>
                <a:gd name="T70" fmla="*/ 1266 w 1839"/>
                <a:gd name="T71" fmla="*/ 835 h 967"/>
                <a:gd name="T72" fmla="*/ 1254 w 1839"/>
                <a:gd name="T73" fmla="*/ 838 h 967"/>
                <a:gd name="T74" fmla="*/ 1226 w 1839"/>
                <a:gd name="T75" fmla="*/ 846 h 967"/>
                <a:gd name="T76" fmla="*/ 1180 w 1839"/>
                <a:gd name="T77" fmla="*/ 857 h 967"/>
                <a:gd name="T78" fmla="*/ 1179 w 1839"/>
                <a:gd name="T79" fmla="*/ 857 h 967"/>
                <a:gd name="T80" fmla="*/ 1145 w 1839"/>
                <a:gd name="T81" fmla="*/ 864 h 967"/>
                <a:gd name="T82" fmla="*/ 1132 w 1839"/>
                <a:gd name="T83" fmla="*/ 865 h 967"/>
                <a:gd name="T84" fmla="*/ 1103 w 1839"/>
                <a:gd name="T85" fmla="*/ 870 h 967"/>
                <a:gd name="T86" fmla="*/ 1084 w 1839"/>
                <a:gd name="T87" fmla="*/ 966 h 967"/>
                <a:gd name="T88" fmla="*/ 749 w 1839"/>
                <a:gd name="T89" fmla="*/ 872 h 967"/>
                <a:gd name="T90" fmla="*/ 706 w 1839"/>
                <a:gd name="T91" fmla="*/ 866 h 967"/>
                <a:gd name="T92" fmla="*/ 686 w 1839"/>
                <a:gd name="T93" fmla="*/ 863 h 967"/>
                <a:gd name="T94" fmla="*/ 651 w 1839"/>
                <a:gd name="T95" fmla="*/ 856 h 967"/>
                <a:gd name="T96" fmla="*/ 641 w 1839"/>
                <a:gd name="T97" fmla="*/ 854 h 967"/>
                <a:gd name="T98" fmla="*/ 605 w 1839"/>
                <a:gd name="T99" fmla="*/ 845 h 967"/>
                <a:gd name="T100" fmla="*/ 583 w 1839"/>
                <a:gd name="T101" fmla="*/ 840 h 967"/>
                <a:gd name="T102" fmla="*/ 550 w 1839"/>
                <a:gd name="T103" fmla="*/ 830 h 967"/>
                <a:gd name="T104" fmla="*/ 542 w 1839"/>
                <a:gd name="T105" fmla="*/ 827 h 967"/>
                <a:gd name="T106" fmla="*/ 501 w 1839"/>
                <a:gd name="T107" fmla="*/ 812 h 967"/>
                <a:gd name="T108" fmla="*/ 150 w 1839"/>
                <a:gd name="T109" fmla="*/ 531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9" h="967">
                  <a:moveTo>
                    <a:pt x="0" y="195"/>
                  </a:moveTo>
                  <a:lnTo>
                    <a:pt x="161" y="195"/>
                  </a:lnTo>
                  <a:lnTo>
                    <a:pt x="161" y="195"/>
                  </a:lnTo>
                  <a:cubicBezTo>
                    <a:pt x="163" y="201"/>
                    <a:pt x="165" y="206"/>
                    <a:pt x="168" y="212"/>
                  </a:cubicBezTo>
                  <a:lnTo>
                    <a:pt x="168" y="212"/>
                  </a:lnTo>
                  <a:cubicBezTo>
                    <a:pt x="168" y="213"/>
                    <a:pt x="169" y="214"/>
                    <a:pt x="169" y="215"/>
                  </a:cubicBezTo>
                  <a:lnTo>
                    <a:pt x="169" y="215"/>
                  </a:lnTo>
                  <a:cubicBezTo>
                    <a:pt x="172" y="221"/>
                    <a:pt x="174" y="226"/>
                    <a:pt x="177" y="231"/>
                  </a:cubicBezTo>
                  <a:lnTo>
                    <a:pt x="177" y="231"/>
                  </a:lnTo>
                  <a:cubicBezTo>
                    <a:pt x="178" y="232"/>
                    <a:pt x="178" y="233"/>
                    <a:pt x="179" y="234"/>
                  </a:cubicBezTo>
                  <a:lnTo>
                    <a:pt x="179" y="234"/>
                  </a:lnTo>
                  <a:cubicBezTo>
                    <a:pt x="182" y="240"/>
                    <a:pt x="185" y="245"/>
                    <a:pt x="188" y="250"/>
                  </a:cubicBezTo>
                  <a:lnTo>
                    <a:pt x="188" y="250"/>
                  </a:lnTo>
                  <a:cubicBezTo>
                    <a:pt x="188" y="251"/>
                    <a:pt x="189" y="251"/>
                    <a:pt x="189" y="251"/>
                  </a:cubicBezTo>
                  <a:lnTo>
                    <a:pt x="189" y="251"/>
                  </a:lnTo>
                  <a:cubicBezTo>
                    <a:pt x="192" y="257"/>
                    <a:pt x="195" y="262"/>
                    <a:pt x="199" y="267"/>
                  </a:cubicBezTo>
                  <a:lnTo>
                    <a:pt x="199" y="267"/>
                  </a:lnTo>
                  <a:cubicBezTo>
                    <a:pt x="200" y="268"/>
                    <a:pt x="201" y="269"/>
                    <a:pt x="202" y="270"/>
                  </a:cubicBezTo>
                  <a:lnTo>
                    <a:pt x="202" y="270"/>
                  </a:lnTo>
                  <a:cubicBezTo>
                    <a:pt x="205" y="276"/>
                    <a:pt x="209" y="281"/>
                    <a:pt x="213" y="286"/>
                  </a:cubicBezTo>
                  <a:lnTo>
                    <a:pt x="213" y="286"/>
                  </a:lnTo>
                  <a:cubicBezTo>
                    <a:pt x="214" y="287"/>
                    <a:pt x="215" y="289"/>
                    <a:pt x="216" y="290"/>
                  </a:cubicBezTo>
                  <a:lnTo>
                    <a:pt x="216" y="290"/>
                  </a:lnTo>
                  <a:cubicBezTo>
                    <a:pt x="219" y="294"/>
                    <a:pt x="223" y="298"/>
                    <a:pt x="227" y="302"/>
                  </a:cubicBezTo>
                  <a:lnTo>
                    <a:pt x="227" y="302"/>
                  </a:lnTo>
                  <a:cubicBezTo>
                    <a:pt x="228" y="304"/>
                    <a:pt x="230" y="306"/>
                    <a:pt x="231" y="307"/>
                  </a:cubicBezTo>
                  <a:lnTo>
                    <a:pt x="231" y="307"/>
                  </a:lnTo>
                  <a:cubicBezTo>
                    <a:pt x="234" y="312"/>
                    <a:pt x="239" y="316"/>
                    <a:pt x="243" y="320"/>
                  </a:cubicBezTo>
                  <a:lnTo>
                    <a:pt x="243" y="320"/>
                  </a:lnTo>
                  <a:cubicBezTo>
                    <a:pt x="244" y="321"/>
                    <a:pt x="245" y="322"/>
                    <a:pt x="246" y="323"/>
                  </a:cubicBezTo>
                  <a:lnTo>
                    <a:pt x="246" y="323"/>
                  </a:lnTo>
                  <a:cubicBezTo>
                    <a:pt x="252" y="328"/>
                    <a:pt x="257" y="334"/>
                    <a:pt x="263" y="339"/>
                  </a:cubicBezTo>
                  <a:lnTo>
                    <a:pt x="263" y="471"/>
                  </a:lnTo>
                  <a:lnTo>
                    <a:pt x="385" y="542"/>
                  </a:lnTo>
                  <a:lnTo>
                    <a:pt x="499" y="477"/>
                  </a:lnTo>
                  <a:lnTo>
                    <a:pt x="499" y="477"/>
                  </a:lnTo>
                  <a:cubicBezTo>
                    <a:pt x="512" y="481"/>
                    <a:pt x="524" y="485"/>
                    <a:pt x="537" y="489"/>
                  </a:cubicBezTo>
                  <a:lnTo>
                    <a:pt x="537" y="489"/>
                  </a:lnTo>
                  <a:cubicBezTo>
                    <a:pt x="541" y="491"/>
                    <a:pt x="545" y="492"/>
                    <a:pt x="549" y="494"/>
                  </a:cubicBezTo>
                  <a:lnTo>
                    <a:pt x="549" y="494"/>
                  </a:lnTo>
                  <a:cubicBezTo>
                    <a:pt x="555" y="495"/>
                    <a:pt x="562" y="498"/>
                    <a:pt x="569" y="499"/>
                  </a:cubicBezTo>
                  <a:lnTo>
                    <a:pt x="569" y="499"/>
                  </a:lnTo>
                  <a:cubicBezTo>
                    <a:pt x="573" y="500"/>
                    <a:pt x="578" y="502"/>
                    <a:pt x="582" y="503"/>
                  </a:cubicBezTo>
                  <a:lnTo>
                    <a:pt x="582" y="503"/>
                  </a:lnTo>
                  <a:cubicBezTo>
                    <a:pt x="589" y="505"/>
                    <a:pt x="596" y="507"/>
                    <a:pt x="603" y="509"/>
                  </a:cubicBezTo>
                  <a:lnTo>
                    <a:pt x="603" y="509"/>
                  </a:lnTo>
                  <a:cubicBezTo>
                    <a:pt x="608" y="510"/>
                    <a:pt x="612" y="510"/>
                    <a:pt x="616" y="512"/>
                  </a:cubicBezTo>
                  <a:lnTo>
                    <a:pt x="616" y="512"/>
                  </a:lnTo>
                  <a:cubicBezTo>
                    <a:pt x="624" y="514"/>
                    <a:pt x="632" y="516"/>
                    <a:pt x="640" y="518"/>
                  </a:cubicBezTo>
                  <a:lnTo>
                    <a:pt x="640" y="518"/>
                  </a:lnTo>
                  <a:cubicBezTo>
                    <a:pt x="643" y="518"/>
                    <a:pt x="647" y="519"/>
                    <a:pt x="650" y="520"/>
                  </a:cubicBezTo>
                  <a:lnTo>
                    <a:pt x="650" y="520"/>
                  </a:lnTo>
                  <a:cubicBezTo>
                    <a:pt x="661" y="522"/>
                    <a:pt x="673" y="524"/>
                    <a:pt x="684" y="527"/>
                  </a:cubicBezTo>
                  <a:lnTo>
                    <a:pt x="684" y="527"/>
                  </a:lnTo>
                  <a:cubicBezTo>
                    <a:pt x="691" y="528"/>
                    <a:pt x="699" y="529"/>
                    <a:pt x="706" y="530"/>
                  </a:cubicBezTo>
                  <a:lnTo>
                    <a:pt x="706" y="530"/>
                  </a:lnTo>
                  <a:cubicBezTo>
                    <a:pt x="709" y="530"/>
                    <a:pt x="713" y="531"/>
                    <a:pt x="716" y="532"/>
                  </a:cubicBezTo>
                  <a:lnTo>
                    <a:pt x="716" y="532"/>
                  </a:lnTo>
                  <a:cubicBezTo>
                    <a:pt x="727" y="534"/>
                    <a:pt x="737" y="535"/>
                    <a:pt x="748" y="537"/>
                  </a:cubicBezTo>
                  <a:lnTo>
                    <a:pt x="749" y="629"/>
                  </a:lnTo>
                  <a:lnTo>
                    <a:pt x="1083" y="629"/>
                  </a:lnTo>
                  <a:lnTo>
                    <a:pt x="1084" y="537"/>
                  </a:lnTo>
                  <a:lnTo>
                    <a:pt x="1084" y="537"/>
                  </a:lnTo>
                  <a:cubicBezTo>
                    <a:pt x="1092" y="535"/>
                    <a:pt x="1100" y="534"/>
                    <a:pt x="1108" y="533"/>
                  </a:cubicBezTo>
                  <a:lnTo>
                    <a:pt x="1108" y="533"/>
                  </a:lnTo>
                  <a:cubicBezTo>
                    <a:pt x="1115" y="532"/>
                    <a:pt x="1123" y="530"/>
                    <a:pt x="1131" y="529"/>
                  </a:cubicBezTo>
                  <a:lnTo>
                    <a:pt x="1131" y="529"/>
                  </a:lnTo>
                  <a:cubicBezTo>
                    <a:pt x="1135" y="529"/>
                    <a:pt x="1140" y="528"/>
                    <a:pt x="1144" y="527"/>
                  </a:cubicBezTo>
                  <a:lnTo>
                    <a:pt x="1144" y="527"/>
                  </a:lnTo>
                  <a:cubicBezTo>
                    <a:pt x="1153" y="525"/>
                    <a:pt x="1162" y="524"/>
                    <a:pt x="1171" y="522"/>
                  </a:cubicBezTo>
                  <a:lnTo>
                    <a:pt x="1171" y="522"/>
                  </a:lnTo>
                  <a:cubicBezTo>
                    <a:pt x="1174" y="521"/>
                    <a:pt x="1176" y="521"/>
                    <a:pt x="1179" y="520"/>
                  </a:cubicBezTo>
                  <a:lnTo>
                    <a:pt x="1179" y="520"/>
                  </a:lnTo>
                  <a:cubicBezTo>
                    <a:pt x="1191" y="518"/>
                    <a:pt x="1204" y="515"/>
                    <a:pt x="1216" y="512"/>
                  </a:cubicBezTo>
                  <a:lnTo>
                    <a:pt x="1216" y="512"/>
                  </a:lnTo>
                  <a:cubicBezTo>
                    <a:pt x="1219" y="511"/>
                    <a:pt x="1223" y="510"/>
                    <a:pt x="1226" y="509"/>
                  </a:cubicBezTo>
                  <a:lnTo>
                    <a:pt x="1226" y="509"/>
                  </a:lnTo>
                  <a:cubicBezTo>
                    <a:pt x="1235" y="507"/>
                    <a:pt x="1244" y="505"/>
                    <a:pt x="1253" y="502"/>
                  </a:cubicBezTo>
                  <a:lnTo>
                    <a:pt x="1253" y="502"/>
                  </a:lnTo>
                  <a:cubicBezTo>
                    <a:pt x="1257" y="501"/>
                    <a:pt x="1261" y="500"/>
                    <a:pt x="1265" y="499"/>
                  </a:cubicBezTo>
                  <a:lnTo>
                    <a:pt x="1265" y="499"/>
                  </a:lnTo>
                  <a:cubicBezTo>
                    <a:pt x="1273" y="497"/>
                    <a:pt x="1281" y="494"/>
                    <a:pt x="1289" y="492"/>
                  </a:cubicBezTo>
                  <a:lnTo>
                    <a:pt x="1289" y="492"/>
                  </a:lnTo>
                  <a:cubicBezTo>
                    <a:pt x="1292" y="491"/>
                    <a:pt x="1296" y="489"/>
                    <a:pt x="1299" y="488"/>
                  </a:cubicBezTo>
                  <a:lnTo>
                    <a:pt x="1299" y="488"/>
                  </a:lnTo>
                  <a:cubicBezTo>
                    <a:pt x="1311" y="485"/>
                    <a:pt x="1322" y="481"/>
                    <a:pt x="1334" y="477"/>
                  </a:cubicBezTo>
                  <a:lnTo>
                    <a:pt x="1446" y="542"/>
                  </a:lnTo>
                  <a:lnTo>
                    <a:pt x="1572" y="470"/>
                  </a:lnTo>
                  <a:lnTo>
                    <a:pt x="1571" y="339"/>
                  </a:lnTo>
                  <a:lnTo>
                    <a:pt x="1571" y="339"/>
                  </a:lnTo>
                  <a:cubicBezTo>
                    <a:pt x="1609" y="305"/>
                    <a:pt x="1638" y="270"/>
                    <a:pt x="1658" y="232"/>
                  </a:cubicBezTo>
                  <a:lnTo>
                    <a:pt x="1658" y="232"/>
                  </a:lnTo>
                  <a:cubicBezTo>
                    <a:pt x="1665" y="220"/>
                    <a:pt x="1671" y="207"/>
                    <a:pt x="1675" y="195"/>
                  </a:cubicBezTo>
                  <a:lnTo>
                    <a:pt x="1835" y="195"/>
                  </a:lnTo>
                  <a:lnTo>
                    <a:pt x="1837" y="0"/>
                  </a:lnTo>
                  <a:lnTo>
                    <a:pt x="1838" y="337"/>
                  </a:lnTo>
                  <a:lnTo>
                    <a:pt x="1837" y="531"/>
                  </a:lnTo>
                  <a:lnTo>
                    <a:pt x="1685" y="531"/>
                  </a:lnTo>
                  <a:lnTo>
                    <a:pt x="1685" y="741"/>
                  </a:lnTo>
                  <a:lnTo>
                    <a:pt x="1447" y="878"/>
                  </a:lnTo>
                  <a:lnTo>
                    <a:pt x="1334" y="812"/>
                  </a:lnTo>
                  <a:lnTo>
                    <a:pt x="1334" y="812"/>
                  </a:lnTo>
                  <a:cubicBezTo>
                    <a:pt x="1323" y="817"/>
                    <a:pt x="1312" y="821"/>
                    <a:pt x="1300" y="825"/>
                  </a:cubicBezTo>
                  <a:lnTo>
                    <a:pt x="1300" y="825"/>
                  </a:lnTo>
                  <a:cubicBezTo>
                    <a:pt x="1297" y="825"/>
                    <a:pt x="1294" y="827"/>
                    <a:pt x="1290" y="828"/>
                  </a:cubicBezTo>
                  <a:lnTo>
                    <a:pt x="1290" y="828"/>
                  </a:lnTo>
                  <a:cubicBezTo>
                    <a:pt x="1282" y="831"/>
                    <a:pt x="1274" y="833"/>
                    <a:pt x="1266" y="835"/>
                  </a:cubicBezTo>
                  <a:lnTo>
                    <a:pt x="1266" y="835"/>
                  </a:lnTo>
                  <a:cubicBezTo>
                    <a:pt x="1264" y="836"/>
                    <a:pt x="1262" y="837"/>
                    <a:pt x="1260" y="837"/>
                  </a:cubicBezTo>
                  <a:lnTo>
                    <a:pt x="1260" y="837"/>
                  </a:lnTo>
                  <a:cubicBezTo>
                    <a:pt x="1258" y="838"/>
                    <a:pt x="1256" y="838"/>
                    <a:pt x="1254" y="838"/>
                  </a:cubicBezTo>
                  <a:lnTo>
                    <a:pt x="1254" y="838"/>
                  </a:lnTo>
                  <a:cubicBezTo>
                    <a:pt x="1245" y="841"/>
                    <a:pt x="1236" y="844"/>
                    <a:pt x="1226" y="846"/>
                  </a:cubicBezTo>
                  <a:lnTo>
                    <a:pt x="1226" y="846"/>
                  </a:lnTo>
                  <a:cubicBezTo>
                    <a:pt x="1224" y="847"/>
                    <a:pt x="1220" y="848"/>
                    <a:pt x="1217" y="848"/>
                  </a:cubicBezTo>
                  <a:lnTo>
                    <a:pt x="1217" y="848"/>
                  </a:lnTo>
                  <a:cubicBezTo>
                    <a:pt x="1205" y="851"/>
                    <a:pt x="1193" y="854"/>
                    <a:pt x="1180" y="857"/>
                  </a:cubicBezTo>
                  <a:lnTo>
                    <a:pt x="1180" y="857"/>
                  </a:lnTo>
                  <a:lnTo>
                    <a:pt x="1179" y="857"/>
                  </a:lnTo>
                  <a:lnTo>
                    <a:pt x="1179" y="857"/>
                  </a:lnTo>
                  <a:cubicBezTo>
                    <a:pt x="1177" y="857"/>
                    <a:pt x="1174" y="858"/>
                    <a:pt x="1172" y="858"/>
                  </a:cubicBezTo>
                  <a:lnTo>
                    <a:pt x="1172" y="858"/>
                  </a:lnTo>
                  <a:cubicBezTo>
                    <a:pt x="1163" y="860"/>
                    <a:pt x="1154" y="862"/>
                    <a:pt x="1145" y="864"/>
                  </a:cubicBezTo>
                  <a:lnTo>
                    <a:pt x="1145" y="864"/>
                  </a:lnTo>
                  <a:cubicBezTo>
                    <a:pt x="1141" y="864"/>
                    <a:pt x="1136" y="865"/>
                    <a:pt x="1132" y="865"/>
                  </a:cubicBezTo>
                  <a:lnTo>
                    <a:pt x="1132" y="865"/>
                  </a:lnTo>
                  <a:cubicBezTo>
                    <a:pt x="1124" y="866"/>
                    <a:pt x="1117" y="868"/>
                    <a:pt x="1109" y="869"/>
                  </a:cubicBezTo>
                  <a:lnTo>
                    <a:pt x="1109" y="869"/>
                  </a:lnTo>
                  <a:cubicBezTo>
                    <a:pt x="1107" y="870"/>
                    <a:pt x="1104" y="870"/>
                    <a:pt x="1103" y="870"/>
                  </a:cubicBezTo>
                  <a:lnTo>
                    <a:pt x="1103" y="870"/>
                  </a:lnTo>
                  <a:cubicBezTo>
                    <a:pt x="1097" y="871"/>
                    <a:pt x="1091" y="872"/>
                    <a:pt x="1085" y="872"/>
                  </a:cubicBezTo>
                  <a:lnTo>
                    <a:pt x="1084" y="966"/>
                  </a:lnTo>
                  <a:lnTo>
                    <a:pt x="749" y="966"/>
                  </a:lnTo>
                  <a:lnTo>
                    <a:pt x="749" y="872"/>
                  </a:lnTo>
                  <a:lnTo>
                    <a:pt x="749" y="872"/>
                  </a:lnTo>
                  <a:cubicBezTo>
                    <a:pt x="738" y="871"/>
                    <a:pt x="727" y="870"/>
                    <a:pt x="717" y="868"/>
                  </a:cubicBezTo>
                  <a:lnTo>
                    <a:pt x="717" y="868"/>
                  </a:lnTo>
                  <a:cubicBezTo>
                    <a:pt x="713" y="867"/>
                    <a:pt x="710" y="866"/>
                    <a:pt x="706" y="866"/>
                  </a:cubicBezTo>
                  <a:lnTo>
                    <a:pt x="706" y="866"/>
                  </a:lnTo>
                  <a:cubicBezTo>
                    <a:pt x="700" y="865"/>
                    <a:pt x="693" y="864"/>
                    <a:pt x="686" y="863"/>
                  </a:cubicBezTo>
                  <a:lnTo>
                    <a:pt x="686" y="863"/>
                  </a:lnTo>
                  <a:cubicBezTo>
                    <a:pt x="686" y="863"/>
                    <a:pt x="686" y="863"/>
                    <a:pt x="686" y="862"/>
                  </a:cubicBezTo>
                  <a:lnTo>
                    <a:pt x="686" y="862"/>
                  </a:lnTo>
                  <a:cubicBezTo>
                    <a:pt x="674" y="861"/>
                    <a:pt x="662" y="858"/>
                    <a:pt x="651" y="856"/>
                  </a:cubicBezTo>
                  <a:lnTo>
                    <a:pt x="651" y="856"/>
                  </a:lnTo>
                  <a:cubicBezTo>
                    <a:pt x="647" y="855"/>
                    <a:pt x="645" y="854"/>
                    <a:pt x="641" y="854"/>
                  </a:cubicBezTo>
                  <a:lnTo>
                    <a:pt x="641" y="854"/>
                  </a:lnTo>
                  <a:cubicBezTo>
                    <a:pt x="633" y="852"/>
                    <a:pt x="625" y="850"/>
                    <a:pt x="617" y="848"/>
                  </a:cubicBezTo>
                  <a:lnTo>
                    <a:pt x="617" y="848"/>
                  </a:lnTo>
                  <a:cubicBezTo>
                    <a:pt x="613" y="847"/>
                    <a:pt x="609" y="846"/>
                    <a:pt x="605" y="845"/>
                  </a:cubicBezTo>
                  <a:lnTo>
                    <a:pt x="605" y="845"/>
                  </a:lnTo>
                  <a:cubicBezTo>
                    <a:pt x="597" y="843"/>
                    <a:pt x="590" y="841"/>
                    <a:pt x="583" y="840"/>
                  </a:cubicBezTo>
                  <a:lnTo>
                    <a:pt x="583" y="840"/>
                  </a:lnTo>
                  <a:cubicBezTo>
                    <a:pt x="579" y="838"/>
                    <a:pt x="575" y="837"/>
                    <a:pt x="570" y="835"/>
                  </a:cubicBezTo>
                  <a:lnTo>
                    <a:pt x="570" y="835"/>
                  </a:lnTo>
                  <a:cubicBezTo>
                    <a:pt x="564" y="834"/>
                    <a:pt x="556" y="831"/>
                    <a:pt x="550" y="830"/>
                  </a:cubicBezTo>
                  <a:lnTo>
                    <a:pt x="550" y="830"/>
                  </a:lnTo>
                  <a:cubicBezTo>
                    <a:pt x="548" y="829"/>
                    <a:pt x="545" y="828"/>
                    <a:pt x="542" y="827"/>
                  </a:cubicBezTo>
                  <a:lnTo>
                    <a:pt x="542" y="827"/>
                  </a:lnTo>
                  <a:cubicBezTo>
                    <a:pt x="541" y="827"/>
                    <a:pt x="539" y="826"/>
                    <a:pt x="538" y="825"/>
                  </a:cubicBezTo>
                  <a:lnTo>
                    <a:pt x="538" y="825"/>
                  </a:lnTo>
                  <a:cubicBezTo>
                    <a:pt x="525" y="822"/>
                    <a:pt x="513" y="817"/>
                    <a:pt x="501" y="812"/>
                  </a:cubicBezTo>
                  <a:lnTo>
                    <a:pt x="387" y="878"/>
                  </a:lnTo>
                  <a:lnTo>
                    <a:pt x="150" y="741"/>
                  </a:lnTo>
                  <a:lnTo>
                    <a:pt x="150" y="531"/>
                  </a:lnTo>
                  <a:lnTo>
                    <a:pt x="1" y="531"/>
                  </a:lnTo>
                  <a:lnTo>
                    <a:pt x="0" y="195"/>
                  </a:lnTo>
                </a:path>
              </a:pathLst>
            </a:custGeom>
            <a:solidFill>
              <a:schemeClr val="bg1">
                <a:lumMod val="95000"/>
              </a:schemeClr>
            </a:solidFill>
            <a:ln>
              <a:noFill/>
            </a:ln>
            <a:effectLst/>
          </p:spPr>
          <p:txBody>
            <a:bodyPr wrap="none" anchor="ctr"/>
            <a:lstStyle/>
            <a:p>
              <a:endParaRPr lang="en-US" sz="3266" dirty="0">
                <a:latin typeface="Lato Light" panose="020F0502020204030203" pitchFamily="34" charset="0"/>
              </a:endParaRPr>
            </a:p>
          </p:txBody>
        </p:sp>
        <p:sp>
          <p:nvSpPr>
            <p:cNvPr id="71" name="Freeform 81">
              <a:extLst>
                <a:ext uri="{FF2B5EF4-FFF2-40B4-BE49-F238E27FC236}">
                  <a16:creationId xmlns:a16="http://schemas.microsoft.com/office/drawing/2014/main" id="{398A6635-02EC-2743-A7C8-85C8FD58D706}"/>
                </a:ext>
              </a:extLst>
            </p:cNvPr>
            <p:cNvSpPr>
              <a:spLocks noChangeArrowheads="1"/>
            </p:cNvSpPr>
            <p:nvPr/>
          </p:nvSpPr>
          <p:spPr bwMode="auto">
            <a:xfrm>
              <a:off x="14553554" y="6719747"/>
              <a:ext cx="555899" cy="734476"/>
            </a:xfrm>
            <a:custGeom>
              <a:avLst/>
              <a:gdLst>
                <a:gd name="T0" fmla="*/ 848 w 852"/>
                <a:gd name="T1" fmla="*/ 1096 h 1125"/>
                <a:gd name="T2" fmla="*/ 844 w 852"/>
                <a:gd name="T3" fmla="*/ 1079 h 1125"/>
                <a:gd name="T4" fmla="*/ 837 w 852"/>
                <a:gd name="T5" fmla="*/ 1061 h 1125"/>
                <a:gd name="T6" fmla="*/ 829 w 852"/>
                <a:gd name="T7" fmla="*/ 1043 h 1125"/>
                <a:gd name="T8" fmla="*/ 815 w 852"/>
                <a:gd name="T9" fmla="*/ 1023 h 1125"/>
                <a:gd name="T10" fmla="*/ 799 w 852"/>
                <a:gd name="T11" fmla="*/ 1004 h 1125"/>
                <a:gd name="T12" fmla="*/ 778 w 852"/>
                <a:gd name="T13" fmla="*/ 985 h 1125"/>
                <a:gd name="T14" fmla="*/ 759 w 852"/>
                <a:gd name="T15" fmla="*/ 969 h 1125"/>
                <a:gd name="T16" fmla="*/ 737 w 852"/>
                <a:gd name="T17" fmla="*/ 955 h 1125"/>
                <a:gd name="T18" fmla="*/ 702 w 852"/>
                <a:gd name="T19" fmla="*/ 936 h 1125"/>
                <a:gd name="T20" fmla="*/ 660 w 852"/>
                <a:gd name="T21" fmla="*/ 917 h 1125"/>
                <a:gd name="T22" fmla="*/ 630 w 852"/>
                <a:gd name="T23" fmla="*/ 907 h 1125"/>
                <a:gd name="T24" fmla="*/ 600 w 852"/>
                <a:gd name="T25" fmla="*/ 898 h 1125"/>
                <a:gd name="T26" fmla="*/ 571 w 852"/>
                <a:gd name="T27" fmla="*/ 892 h 1125"/>
                <a:gd name="T28" fmla="*/ 528 w 852"/>
                <a:gd name="T29" fmla="*/ 884 h 1125"/>
                <a:gd name="T30" fmla="*/ 495 w 852"/>
                <a:gd name="T31" fmla="*/ 880 h 1125"/>
                <a:gd name="T32" fmla="*/ 459 w 852"/>
                <a:gd name="T33" fmla="*/ 878 h 1125"/>
                <a:gd name="T34" fmla="*/ 429 w 852"/>
                <a:gd name="T35" fmla="*/ 877 h 1125"/>
                <a:gd name="T36" fmla="*/ 367 w 852"/>
                <a:gd name="T37" fmla="*/ 880 h 1125"/>
                <a:gd name="T38" fmla="*/ 306 w 852"/>
                <a:gd name="T39" fmla="*/ 887 h 1125"/>
                <a:gd name="T40" fmla="*/ 278 w 852"/>
                <a:gd name="T41" fmla="*/ 892 h 1125"/>
                <a:gd name="T42" fmla="*/ 244 w 852"/>
                <a:gd name="T43" fmla="*/ 901 h 1125"/>
                <a:gd name="T44" fmla="*/ 212 w 852"/>
                <a:gd name="T45" fmla="*/ 911 h 1125"/>
                <a:gd name="T46" fmla="*/ 157 w 852"/>
                <a:gd name="T47" fmla="*/ 933 h 1125"/>
                <a:gd name="T48" fmla="*/ 1 w 852"/>
                <a:gd name="T49" fmla="*/ 1124 h 1125"/>
                <a:gd name="T50" fmla="*/ 153 w 852"/>
                <a:gd name="T51" fmla="*/ 499 h 1125"/>
                <a:gd name="T52" fmla="*/ 187 w 852"/>
                <a:gd name="T53" fmla="*/ 484 h 1125"/>
                <a:gd name="T54" fmla="*/ 215 w 852"/>
                <a:gd name="T55" fmla="*/ 474 h 1125"/>
                <a:gd name="T56" fmla="*/ 242 w 852"/>
                <a:gd name="T57" fmla="*/ 465 h 1125"/>
                <a:gd name="T58" fmla="*/ 277 w 852"/>
                <a:gd name="T59" fmla="*/ 457 h 1125"/>
                <a:gd name="T60" fmla="*/ 297 w 852"/>
                <a:gd name="T61" fmla="*/ 453 h 1125"/>
                <a:gd name="T62" fmla="*/ 325 w 852"/>
                <a:gd name="T63" fmla="*/ 448 h 1125"/>
                <a:gd name="T64" fmla="*/ 408 w 852"/>
                <a:gd name="T65" fmla="*/ 442 h 1125"/>
                <a:gd name="T66" fmla="*/ 437 w 852"/>
                <a:gd name="T67" fmla="*/ 442 h 1125"/>
                <a:gd name="T68" fmla="*/ 457 w 852"/>
                <a:gd name="T69" fmla="*/ 442 h 1125"/>
                <a:gd name="T70" fmla="*/ 494 w 852"/>
                <a:gd name="T71" fmla="*/ 444 h 1125"/>
                <a:gd name="T72" fmla="*/ 523 w 852"/>
                <a:gd name="T73" fmla="*/ 448 h 1125"/>
                <a:gd name="T74" fmla="*/ 553 w 852"/>
                <a:gd name="T75" fmla="*/ 453 h 1125"/>
                <a:gd name="T76" fmla="*/ 580 w 852"/>
                <a:gd name="T77" fmla="*/ 458 h 1125"/>
                <a:gd name="T78" fmla="*/ 610 w 852"/>
                <a:gd name="T79" fmla="*/ 465 h 1125"/>
                <a:gd name="T80" fmla="*/ 634 w 852"/>
                <a:gd name="T81" fmla="*/ 473 h 1125"/>
                <a:gd name="T82" fmla="*/ 648 w 852"/>
                <a:gd name="T83" fmla="*/ 434 h 1125"/>
                <a:gd name="T84" fmla="*/ 659 w 852"/>
                <a:gd name="T85" fmla="*/ 481 h 1125"/>
                <a:gd name="T86" fmla="*/ 701 w 852"/>
                <a:gd name="T87" fmla="*/ 500 h 1125"/>
                <a:gd name="T88" fmla="*/ 732 w 852"/>
                <a:gd name="T89" fmla="*/ 516 h 1125"/>
                <a:gd name="T90" fmla="*/ 751 w 852"/>
                <a:gd name="T91" fmla="*/ 529 h 1125"/>
                <a:gd name="T92" fmla="*/ 771 w 852"/>
                <a:gd name="T93" fmla="*/ 544 h 1125"/>
                <a:gd name="T94" fmla="*/ 786 w 852"/>
                <a:gd name="T95" fmla="*/ 556 h 1125"/>
                <a:gd name="T96" fmla="*/ 800 w 852"/>
                <a:gd name="T97" fmla="*/ 571 h 1125"/>
                <a:gd name="T98" fmla="*/ 814 w 852"/>
                <a:gd name="T99" fmla="*/ 588 h 1125"/>
                <a:gd name="T100" fmla="*/ 827 w 852"/>
                <a:gd name="T101" fmla="*/ 608 h 1125"/>
                <a:gd name="T102" fmla="*/ 834 w 852"/>
                <a:gd name="T103" fmla="*/ 619 h 1125"/>
                <a:gd name="T104" fmla="*/ 840 w 852"/>
                <a:gd name="T105" fmla="*/ 634 h 1125"/>
                <a:gd name="T106" fmla="*/ 845 w 852"/>
                <a:gd name="T107" fmla="*/ 649 h 1125"/>
                <a:gd name="T108" fmla="*/ 847 w 852"/>
                <a:gd name="T109" fmla="*/ 660 h 1125"/>
                <a:gd name="T110" fmla="*/ 850 w 852"/>
                <a:gd name="T111" fmla="*/ 679 h 1125"/>
                <a:gd name="T112" fmla="*/ 851 w 852"/>
                <a:gd name="T113" fmla="*/ 1114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2" h="1125">
                  <a:moveTo>
                    <a:pt x="850" y="1108"/>
                  </a:moveTo>
                  <a:lnTo>
                    <a:pt x="850" y="1108"/>
                  </a:lnTo>
                  <a:cubicBezTo>
                    <a:pt x="850" y="1106"/>
                    <a:pt x="850" y="1104"/>
                    <a:pt x="850" y="1103"/>
                  </a:cubicBezTo>
                  <a:lnTo>
                    <a:pt x="850" y="1103"/>
                  </a:lnTo>
                  <a:cubicBezTo>
                    <a:pt x="849" y="1100"/>
                    <a:pt x="849" y="1098"/>
                    <a:pt x="848" y="1096"/>
                  </a:cubicBezTo>
                  <a:lnTo>
                    <a:pt x="848" y="1096"/>
                  </a:lnTo>
                  <a:cubicBezTo>
                    <a:pt x="848" y="1094"/>
                    <a:pt x="848" y="1092"/>
                    <a:pt x="847" y="1090"/>
                  </a:cubicBezTo>
                  <a:lnTo>
                    <a:pt x="847" y="1090"/>
                  </a:lnTo>
                  <a:cubicBezTo>
                    <a:pt x="847" y="1089"/>
                    <a:pt x="847" y="1086"/>
                    <a:pt x="846" y="1084"/>
                  </a:cubicBezTo>
                  <a:lnTo>
                    <a:pt x="846" y="1084"/>
                  </a:lnTo>
                  <a:cubicBezTo>
                    <a:pt x="846" y="1082"/>
                    <a:pt x="845" y="1080"/>
                    <a:pt x="844" y="1079"/>
                  </a:cubicBezTo>
                  <a:lnTo>
                    <a:pt x="844" y="1079"/>
                  </a:lnTo>
                  <a:cubicBezTo>
                    <a:pt x="844" y="1077"/>
                    <a:pt x="843" y="1074"/>
                    <a:pt x="842" y="1073"/>
                  </a:cubicBezTo>
                  <a:lnTo>
                    <a:pt x="842" y="1073"/>
                  </a:lnTo>
                  <a:cubicBezTo>
                    <a:pt x="842" y="1071"/>
                    <a:pt x="841" y="1069"/>
                    <a:pt x="840" y="1067"/>
                  </a:cubicBezTo>
                  <a:lnTo>
                    <a:pt x="840" y="1067"/>
                  </a:lnTo>
                  <a:cubicBezTo>
                    <a:pt x="839" y="1065"/>
                    <a:pt x="838" y="1063"/>
                    <a:pt x="837" y="1061"/>
                  </a:cubicBezTo>
                  <a:lnTo>
                    <a:pt x="837" y="1061"/>
                  </a:lnTo>
                  <a:cubicBezTo>
                    <a:pt x="837" y="1059"/>
                    <a:pt x="836" y="1057"/>
                    <a:pt x="835" y="1055"/>
                  </a:cubicBezTo>
                  <a:lnTo>
                    <a:pt x="835" y="1055"/>
                  </a:lnTo>
                  <a:cubicBezTo>
                    <a:pt x="834" y="1053"/>
                    <a:pt x="833" y="1051"/>
                    <a:pt x="832" y="1049"/>
                  </a:cubicBezTo>
                  <a:lnTo>
                    <a:pt x="832" y="1049"/>
                  </a:lnTo>
                  <a:cubicBezTo>
                    <a:pt x="831" y="1047"/>
                    <a:pt x="830" y="1046"/>
                    <a:pt x="829" y="1043"/>
                  </a:cubicBezTo>
                  <a:lnTo>
                    <a:pt x="829" y="1043"/>
                  </a:lnTo>
                  <a:cubicBezTo>
                    <a:pt x="827" y="1041"/>
                    <a:pt x="826" y="1039"/>
                    <a:pt x="825" y="1036"/>
                  </a:cubicBezTo>
                  <a:lnTo>
                    <a:pt x="825" y="1036"/>
                  </a:lnTo>
                  <a:cubicBezTo>
                    <a:pt x="823" y="1035"/>
                    <a:pt x="822" y="1033"/>
                    <a:pt x="822" y="1032"/>
                  </a:cubicBezTo>
                  <a:lnTo>
                    <a:pt x="822" y="1032"/>
                  </a:lnTo>
                  <a:cubicBezTo>
                    <a:pt x="819" y="1029"/>
                    <a:pt x="817" y="1026"/>
                    <a:pt x="815" y="1023"/>
                  </a:cubicBezTo>
                  <a:lnTo>
                    <a:pt x="815" y="1023"/>
                  </a:lnTo>
                  <a:cubicBezTo>
                    <a:pt x="815" y="1022"/>
                    <a:pt x="813" y="1021"/>
                    <a:pt x="813" y="1020"/>
                  </a:cubicBezTo>
                  <a:lnTo>
                    <a:pt x="813" y="1020"/>
                  </a:lnTo>
                  <a:cubicBezTo>
                    <a:pt x="809" y="1015"/>
                    <a:pt x="806" y="1011"/>
                    <a:pt x="802" y="1007"/>
                  </a:cubicBezTo>
                  <a:lnTo>
                    <a:pt x="802" y="1007"/>
                  </a:lnTo>
                  <a:cubicBezTo>
                    <a:pt x="800" y="1006"/>
                    <a:pt x="799" y="1005"/>
                    <a:pt x="799" y="1004"/>
                  </a:cubicBezTo>
                  <a:lnTo>
                    <a:pt x="799" y="1004"/>
                  </a:lnTo>
                  <a:cubicBezTo>
                    <a:pt x="795" y="1001"/>
                    <a:pt x="792" y="998"/>
                    <a:pt x="789" y="994"/>
                  </a:cubicBezTo>
                  <a:lnTo>
                    <a:pt x="789" y="994"/>
                  </a:lnTo>
                  <a:cubicBezTo>
                    <a:pt x="787" y="993"/>
                    <a:pt x="786" y="991"/>
                    <a:pt x="784" y="990"/>
                  </a:cubicBezTo>
                  <a:lnTo>
                    <a:pt x="784" y="990"/>
                  </a:lnTo>
                  <a:cubicBezTo>
                    <a:pt x="782" y="988"/>
                    <a:pt x="780" y="987"/>
                    <a:pt x="778" y="985"/>
                  </a:cubicBezTo>
                  <a:lnTo>
                    <a:pt x="778" y="985"/>
                  </a:lnTo>
                  <a:cubicBezTo>
                    <a:pt x="776" y="983"/>
                    <a:pt x="774" y="981"/>
                    <a:pt x="772" y="979"/>
                  </a:cubicBezTo>
                  <a:lnTo>
                    <a:pt x="772" y="979"/>
                  </a:lnTo>
                  <a:cubicBezTo>
                    <a:pt x="770" y="978"/>
                    <a:pt x="767" y="976"/>
                    <a:pt x="766" y="975"/>
                  </a:cubicBezTo>
                  <a:lnTo>
                    <a:pt x="766" y="975"/>
                  </a:lnTo>
                  <a:cubicBezTo>
                    <a:pt x="763" y="973"/>
                    <a:pt x="762" y="971"/>
                    <a:pt x="759" y="969"/>
                  </a:cubicBezTo>
                  <a:lnTo>
                    <a:pt x="759" y="969"/>
                  </a:lnTo>
                  <a:cubicBezTo>
                    <a:pt x="757" y="968"/>
                    <a:pt x="755" y="967"/>
                    <a:pt x="752" y="965"/>
                  </a:cubicBezTo>
                  <a:lnTo>
                    <a:pt x="752" y="965"/>
                  </a:lnTo>
                  <a:cubicBezTo>
                    <a:pt x="750" y="963"/>
                    <a:pt x="747" y="962"/>
                    <a:pt x="745" y="960"/>
                  </a:cubicBezTo>
                  <a:lnTo>
                    <a:pt x="745" y="960"/>
                  </a:lnTo>
                  <a:cubicBezTo>
                    <a:pt x="743" y="958"/>
                    <a:pt x="740" y="957"/>
                    <a:pt x="737" y="955"/>
                  </a:cubicBezTo>
                  <a:lnTo>
                    <a:pt x="737" y="955"/>
                  </a:lnTo>
                  <a:cubicBezTo>
                    <a:pt x="734" y="953"/>
                    <a:pt x="731" y="951"/>
                    <a:pt x="727" y="949"/>
                  </a:cubicBezTo>
                  <a:lnTo>
                    <a:pt x="727" y="949"/>
                  </a:lnTo>
                  <a:cubicBezTo>
                    <a:pt x="721" y="945"/>
                    <a:pt x="715" y="942"/>
                    <a:pt x="708" y="938"/>
                  </a:cubicBezTo>
                  <a:lnTo>
                    <a:pt x="708" y="938"/>
                  </a:lnTo>
                  <a:cubicBezTo>
                    <a:pt x="706" y="938"/>
                    <a:pt x="704" y="937"/>
                    <a:pt x="702" y="936"/>
                  </a:cubicBezTo>
                  <a:lnTo>
                    <a:pt x="702" y="936"/>
                  </a:lnTo>
                  <a:cubicBezTo>
                    <a:pt x="697" y="933"/>
                    <a:pt x="692" y="931"/>
                    <a:pt x="686" y="928"/>
                  </a:cubicBezTo>
                  <a:lnTo>
                    <a:pt x="686" y="928"/>
                  </a:lnTo>
                  <a:cubicBezTo>
                    <a:pt x="685" y="927"/>
                    <a:pt x="683" y="927"/>
                    <a:pt x="681" y="926"/>
                  </a:cubicBezTo>
                  <a:lnTo>
                    <a:pt x="681" y="926"/>
                  </a:lnTo>
                  <a:cubicBezTo>
                    <a:pt x="674" y="923"/>
                    <a:pt x="667" y="920"/>
                    <a:pt x="660" y="917"/>
                  </a:cubicBezTo>
                  <a:lnTo>
                    <a:pt x="660" y="917"/>
                  </a:lnTo>
                  <a:cubicBezTo>
                    <a:pt x="659" y="917"/>
                    <a:pt x="658" y="917"/>
                    <a:pt x="656" y="916"/>
                  </a:cubicBezTo>
                  <a:lnTo>
                    <a:pt x="656" y="916"/>
                  </a:lnTo>
                  <a:cubicBezTo>
                    <a:pt x="650" y="914"/>
                    <a:pt x="644" y="911"/>
                    <a:pt x="638" y="910"/>
                  </a:cubicBezTo>
                  <a:lnTo>
                    <a:pt x="638" y="910"/>
                  </a:lnTo>
                  <a:cubicBezTo>
                    <a:pt x="635" y="908"/>
                    <a:pt x="632" y="908"/>
                    <a:pt x="630" y="907"/>
                  </a:cubicBezTo>
                  <a:lnTo>
                    <a:pt x="630" y="907"/>
                  </a:lnTo>
                  <a:cubicBezTo>
                    <a:pt x="626" y="906"/>
                    <a:pt x="623" y="905"/>
                    <a:pt x="620" y="904"/>
                  </a:cubicBezTo>
                  <a:lnTo>
                    <a:pt x="620" y="904"/>
                  </a:lnTo>
                  <a:cubicBezTo>
                    <a:pt x="616" y="903"/>
                    <a:pt x="614" y="902"/>
                    <a:pt x="611" y="901"/>
                  </a:cubicBezTo>
                  <a:lnTo>
                    <a:pt x="611" y="901"/>
                  </a:lnTo>
                  <a:cubicBezTo>
                    <a:pt x="607" y="900"/>
                    <a:pt x="604" y="899"/>
                    <a:pt x="600" y="898"/>
                  </a:cubicBezTo>
                  <a:lnTo>
                    <a:pt x="600" y="898"/>
                  </a:lnTo>
                  <a:cubicBezTo>
                    <a:pt x="597" y="898"/>
                    <a:pt x="594" y="897"/>
                    <a:pt x="591" y="896"/>
                  </a:cubicBezTo>
                  <a:lnTo>
                    <a:pt x="591" y="896"/>
                  </a:lnTo>
                  <a:cubicBezTo>
                    <a:pt x="588" y="895"/>
                    <a:pt x="584" y="894"/>
                    <a:pt x="581" y="894"/>
                  </a:cubicBezTo>
                  <a:lnTo>
                    <a:pt x="581" y="894"/>
                  </a:lnTo>
                  <a:cubicBezTo>
                    <a:pt x="578" y="893"/>
                    <a:pt x="575" y="892"/>
                    <a:pt x="571" y="892"/>
                  </a:cubicBezTo>
                  <a:lnTo>
                    <a:pt x="571" y="892"/>
                  </a:lnTo>
                  <a:cubicBezTo>
                    <a:pt x="568" y="891"/>
                    <a:pt x="564" y="890"/>
                    <a:pt x="560" y="890"/>
                  </a:cubicBezTo>
                  <a:lnTo>
                    <a:pt x="560" y="890"/>
                  </a:lnTo>
                  <a:cubicBezTo>
                    <a:pt x="558" y="889"/>
                    <a:pt x="555" y="888"/>
                    <a:pt x="552" y="888"/>
                  </a:cubicBezTo>
                  <a:lnTo>
                    <a:pt x="552" y="888"/>
                  </a:lnTo>
                  <a:cubicBezTo>
                    <a:pt x="544" y="887"/>
                    <a:pt x="536" y="886"/>
                    <a:pt x="528" y="884"/>
                  </a:cubicBezTo>
                  <a:lnTo>
                    <a:pt x="528" y="884"/>
                  </a:lnTo>
                  <a:cubicBezTo>
                    <a:pt x="527" y="884"/>
                    <a:pt x="525" y="884"/>
                    <a:pt x="524" y="884"/>
                  </a:cubicBezTo>
                  <a:lnTo>
                    <a:pt x="524" y="884"/>
                  </a:lnTo>
                  <a:cubicBezTo>
                    <a:pt x="517" y="882"/>
                    <a:pt x="510" y="882"/>
                    <a:pt x="503" y="881"/>
                  </a:cubicBezTo>
                  <a:lnTo>
                    <a:pt x="503" y="881"/>
                  </a:lnTo>
                  <a:cubicBezTo>
                    <a:pt x="500" y="881"/>
                    <a:pt x="498" y="881"/>
                    <a:pt x="495" y="880"/>
                  </a:cubicBezTo>
                  <a:lnTo>
                    <a:pt x="495" y="880"/>
                  </a:lnTo>
                  <a:cubicBezTo>
                    <a:pt x="490" y="880"/>
                    <a:pt x="486" y="880"/>
                    <a:pt x="481" y="879"/>
                  </a:cubicBezTo>
                  <a:lnTo>
                    <a:pt x="481" y="879"/>
                  </a:lnTo>
                  <a:cubicBezTo>
                    <a:pt x="479" y="879"/>
                    <a:pt x="476" y="879"/>
                    <a:pt x="473" y="878"/>
                  </a:cubicBezTo>
                  <a:lnTo>
                    <a:pt x="473" y="878"/>
                  </a:lnTo>
                  <a:cubicBezTo>
                    <a:pt x="468" y="878"/>
                    <a:pt x="463" y="878"/>
                    <a:pt x="459" y="878"/>
                  </a:cubicBezTo>
                  <a:lnTo>
                    <a:pt x="459" y="878"/>
                  </a:lnTo>
                  <a:cubicBezTo>
                    <a:pt x="456" y="878"/>
                    <a:pt x="453" y="878"/>
                    <a:pt x="450" y="877"/>
                  </a:cubicBezTo>
                  <a:lnTo>
                    <a:pt x="450" y="877"/>
                  </a:lnTo>
                  <a:cubicBezTo>
                    <a:pt x="446" y="877"/>
                    <a:pt x="442" y="877"/>
                    <a:pt x="438" y="877"/>
                  </a:cubicBezTo>
                  <a:lnTo>
                    <a:pt x="438" y="877"/>
                  </a:lnTo>
                  <a:cubicBezTo>
                    <a:pt x="435" y="877"/>
                    <a:pt x="432" y="877"/>
                    <a:pt x="429" y="877"/>
                  </a:cubicBezTo>
                  <a:lnTo>
                    <a:pt x="429" y="877"/>
                  </a:lnTo>
                  <a:cubicBezTo>
                    <a:pt x="425" y="877"/>
                    <a:pt x="420" y="877"/>
                    <a:pt x="416" y="877"/>
                  </a:cubicBezTo>
                  <a:lnTo>
                    <a:pt x="409" y="877"/>
                  </a:lnTo>
                  <a:lnTo>
                    <a:pt x="409" y="877"/>
                  </a:lnTo>
                  <a:cubicBezTo>
                    <a:pt x="395" y="878"/>
                    <a:pt x="382" y="878"/>
                    <a:pt x="368" y="880"/>
                  </a:cubicBezTo>
                  <a:lnTo>
                    <a:pt x="368" y="880"/>
                  </a:lnTo>
                  <a:cubicBezTo>
                    <a:pt x="368" y="880"/>
                    <a:pt x="368" y="880"/>
                    <a:pt x="367" y="880"/>
                  </a:cubicBezTo>
                  <a:lnTo>
                    <a:pt x="367" y="880"/>
                  </a:lnTo>
                  <a:cubicBezTo>
                    <a:pt x="353" y="881"/>
                    <a:pt x="340" y="882"/>
                    <a:pt x="327" y="884"/>
                  </a:cubicBezTo>
                  <a:lnTo>
                    <a:pt x="327" y="884"/>
                  </a:lnTo>
                  <a:cubicBezTo>
                    <a:pt x="325" y="884"/>
                    <a:pt x="324" y="884"/>
                    <a:pt x="323" y="885"/>
                  </a:cubicBezTo>
                  <a:lnTo>
                    <a:pt x="323" y="885"/>
                  </a:lnTo>
                  <a:cubicBezTo>
                    <a:pt x="317" y="886"/>
                    <a:pt x="311" y="887"/>
                    <a:pt x="306" y="887"/>
                  </a:cubicBezTo>
                  <a:lnTo>
                    <a:pt x="306" y="887"/>
                  </a:lnTo>
                  <a:cubicBezTo>
                    <a:pt x="303" y="888"/>
                    <a:pt x="301" y="888"/>
                    <a:pt x="298" y="888"/>
                  </a:cubicBezTo>
                  <a:lnTo>
                    <a:pt x="298" y="888"/>
                  </a:lnTo>
                  <a:cubicBezTo>
                    <a:pt x="294" y="890"/>
                    <a:pt x="289" y="890"/>
                    <a:pt x="285" y="891"/>
                  </a:cubicBezTo>
                  <a:lnTo>
                    <a:pt x="285" y="891"/>
                  </a:lnTo>
                  <a:cubicBezTo>
                    <a:pt x="283" y="892"/>
                    <a:pt x="281" y="892"/>
                    <a:pt x="278" y="892"/>
                  </a:cubicBezTo>
                  <a:lnTo>
                    <a:pt x="278" y="892"/>
                  </a:lnTo>
                  <a:cubicBezTo>
                    <a:pt x="274" y="894"/>
                    <a:pt x="269" y="895"/>
                    <a:pt x="264" y="896"/>
                  </a:cubicBezTo>
                  <a:lnTo>
                    <a:pt x="264" y="896"/>
                  </a:lnTo>
                  <a:cubicBezTo>
                    <a:pt x="262" y="897"/>
                    <a:pt x="259" y="897"/>
                    <a:pt x="257" y="898"/>
                  </a:cubicBezTo>
                  <a:lnTo>
                    <a:pt x="257" y="898"/>
                  </a:lnTo>
                  <a:cubicBezTo>
                    <a:pt x="252" y="899"/>
                    <a:pt x="248" y="900"/>
                    <a:pt x="244" y="901"/>
                  </a:cubicBezTo>
                  <a:lnTo>
                    <a:pt x="244" y="901"/>
                  </a:lnTo>
                  <a:cubicBezTo>
                    <a:pt x="241" y="902"/>
                    <a:pt x="239" y="902"/>
                    <a:pt x="236" y="904"/>
                  </a:cubicBezTo>
                  <a:lnTo>
                    <a:pt x="236" y="904"/>
                  </a:lnTo>
                  <a:cubicBezTo>
                    <a:pt x="229" y="905"/>
                    <a:pt x="222" y="908"/>
                    <a:pt x="216" y="910"/>
                  </a:cubicBezTo>
                  <a:lnTo>
                    <a:pt x="216" y="910"/>
                  </a:lnTo>
                  <a:cubicBezTo>
                    <a:pt x="215" y="910"/>
                    <a:pt x="214" y="911"/>
                    <a:pt x="212" y="911"/>
                  </a:cubicBezTo>
                  <a:lnTo>
                    <a:pt x="212" y="911"/>
                  </a:lnTo>
                  <a:cubicBezTo>
                    <a:pt x="205" y="914"/>
                    <a:pt x="197" y="916"/>
                    <a:pt x="190" y="919"/>
                  </a:cubicBezTo>
                  <a:lnTo>
                    <a:pt x="190" y="919"/>
                  </a:lnTo>
                  <a:cubicBezTo>
                    <a:pt x="188" y="920"/>
                    <a:pt x="187" y="920"/>
                    <a:pt x="186" y="921"/>
                  </a:cubicBezTo>
                  <a:lnTo>
                    <a:pt x="186" y="921"/>
                  </a:lnTo>
                  <a:cubicBezTo>
                    <a:pt x="176" y="925"/>
                    <a:pt x="167" y="929"/>
                    <a:pt x="157" y="933"/>
                  </a:cubicBezTo>
                  <a:lnTo>
                    <a:pt x="157" y="933"/>
                  </a:lnTo>
                  <a:cubicBezTo>
                    <a:pt x="157" y="934"/>
                    <a:pt x="156" y="934"/>
                    <a:pt x="154" y="934"/>
                  </a:cubicBezTo>
                  <a:lnTo>
                    <a:pt x="154" y="934"/>
                  </a:lnTo>
                  <a:cubicBezTo>
                    <a:pt x="145" y="939"/>
                    <a:pt x="136" y="944"/>
                    <a:pt x="127" y="949"/>
                  </a:cubicBezTo>
                  <a:lnTo>
                    <a:pt x="127" y="949"/>
                  </a:lnTo>
                  <a:cubicBezTo>
                    <a:pt x="43" y="998"/>
                    <a:pt x="1" y="1061"/>
                    <a:pt x="1" y="1124"/>
                  </a:cubicBezTo>
                  <a:lnTo>
                    <a:pt x="0" y="689"/>
                  </a:lnTo>
                  <a:lnTo>
                    <a:pt x="0" y="689"/>
                  </a:lnTo>
                  <a:cubicBezTo>
                    <a:pt x="0" y="625"/>
                    <a:pt x="42" y="562"/>
                    <a:pt x="126" y="513"/>
                  </a:cubicBezTo>
                  <a:lnTo>
                    <a:pt x="126" y="513"/>
                  </a:lnTo>
                  <a:cubicBezTo>
                    <a:pt x="135" y="508"/>
                    <a:pt x="144" y="504"/>
                    <a:pt x="153" y="499"/>
                  </a:cubicBezTo>
                  <a:lnTo>
                    <a:pt x="153" y="499"/>
                  </a:lnTo>
                  <a:cubicBezTo>
                    <a:pt x="154" y="498"/>
                    <a:pt x="155" y="498"/>
                    <a:pt x="156" y="497"/>
                  </a:cubicBezTo>
                  <a:lnTo>
                    <a:pt x="156" y="497"/>
                  </a:lnTo>
                  <a:cubicBezTo>
                    <a:pt x="166" y="493"/>
                    <a:pt x="175" y="489"/>
                    <a:pt x="184" y="485"/>
                  </a:cubicBezTo>
                  <a:lnTo>
                    <a:pt x="184" y="485"/>
                  </a:lnTo>
                  <a:cubicBezTo>
                    <a:pt x="185" y="485"/>
                    <a:pt x="186" y="484"/>
                    <a:pt x="187" y="484"/>
                  </a:cubicBezTo>
                  <a:lnTo>
                    <a:pt x="187" y="484"/>
                  </a:lnTo>
                  <a:cubicBezTo>
                    <a:pt x="187" y="484"/>
                    <a:pt x="188" y="484"/>
                    <a:pt x="189" y="483"/>
                  </a:cubicBezTo>
                  <a:lnTo>
                    <a:pt x="189" y="483"/>
                  </a:lnTo>
                  <a:cubicBezTo>
                    <a:pt x="196" y="480"/>
                    <a:pt x="204" y="478"/>
                    <a:pt x="211" y="475"/>
                  </a:cubicBezTo>
                  <a:lnTo>
                    <a:pt x="211" y="475"/>
                  </a:lnTo>
                  <a:cubicBezTo>
                    <a:pt x="212" y="474"/>
                    <a:pt x="214" y="474"/>
                    <a:pt x="215" y="474"/>
                  </a:cubicBezTo>
                  <a:lnTo>
                    <a:pt x="215" y="474"/>
                  </a:lnTo>
                  <a:cubicBezTo>
                    <a:pt x="221" y="471"/>
                    <a:pt x="228" y="470"/>
                    <a:pt x="235" y="468"/>
                  </a:cubicBezTo>
                  <a:lnTo>
                    <a:pt x="235" y="468"/>
                  </a:lnTo>
                  <a:cubicBezTo>
                    <a:pt x="236" y="467"/>
                    <a:pt x="237" y="467"/>
                    <a:pt x="238" y="467"/>
                  </a:cubicBezTo>
                  <a:lnTo>
                    <a:pt x="238" y="467"/>
                  </a:lnTo>
                  <a:cubicBezTo>
                    <a:pt x="239" y="466"/>
                    <a:pt x="241" y="466"/>
                    <a:pt x="242" y="465"/>
                  </a:cubicBezTo>
                  <a:lnTo>
                    <a:pt x="242" y="465"/>
                  </a:lnTo>
                  <a:cubicBezTo>
                    <a:pt x="247" y="464"/>
                    <a:pt x="251" y="463"/>
                    <a:pt x="255" y="462"/>
                  </a:cubicBezTo>
                  <a:lnTo>
                    <a:pt x="255" y="462"/>
                  </a:lnTo>
                  <a:cubicBezTo>
                    <a:pt x="258" y="462"/>
                    <a:pt x="261" y="461"/>
                    <a:pt x="263" y="460"/>
                  </a:cubicBezTo>
                  <a:lnTo>
                    <a:pt x="263" y="460"/>
                  </a:lnTo>
                  <a:cubicBezTo>
                    <a:pt x="268" y="459"/>
                    <a:pt x="272" y="458"/>
                    <a:pt x="277" y="457"/>
                  </a:cubicBezTo>
                  <a:lnTo>
                    <a:pt x="277" y="457"/>
                  </a:lnTo>
                  <a:cubicBezTo>
                    <a:pt x="279" y="457"/>
                    <a:pt x="281" y="456"/>
                    <a:pt x="282" y="455"/>
                  </a:cubicBezTo>
                  <a:lnTo>
                    <a:pt x="282" y="455"/>
                  </a:lnTo>
                  <a:cubicBezTo>
                    <a:pt x="283" y="455"/>
                    <a:pt x="284" y="455"/>
                    <a:pt x="284" y="455"/>
                  </a:cubicBezTo>
                  <a:lnTo>
                    <a:pt x="284" y="455"/>
                  </a:lnTo>
                  <a:cubicBezTo>
                    <a:pt x="288" y="454"/>
                    <a:pt x="293" y="454"/>
                    <a:pt x="297" y="453"/>
                  </a:cubicBezTo>
                  <a:lnTo>
                    <a:pt x="297" y="453"/>
                  </a:lnTo>
                  <a:cubicBezTo>
                    <a:pt x="299" y="453"/>
                    <a:pt x="302" y="452"/>
                    <a:pt x="305" y="452"/>
                  </a:cubicBezTo>
                  <a:lnTo>
                    <a:pt x="305" y="452"/>
                  </a:lnTo>
                  <a:cubicBezTo>
                    <a:pt x="310" y="451"/>
                    <a:pt x="316" y="450"/>
                    <a:pt x="322" y="449"/>
                  </a:cubicBezTo>
                  <a:lnTo>
                    <a:pt x="322" y="449"/>
                  </a:lnTo>
                  <a:cubicBezTo>
                    <a:pt x="323" y="449"/>
                    <a:pt x="323" y="448"/>
                    <a:pt x="325" y="448"/>
                  </a:cubicBezTo>
                  <a:lnTo>
                    <a:pt x="325" y="448"/>
                  </a:lnTo>
                  <a:lnTo>
                    <a:pt x="325" y="448"/>
                  </a:lnTo>
                  <a:cubicBezTo>
                    <a:pt x="338" y="446"/>
                    <a:pt x="352" y="445"/>
                    <a:pt x="366" y="444"/>
                  </a:cubicBezTo>
                  <a:lnTo>
                    <a:pt x="366" y="444"/>
                  </a:lnTo>
                  <a:lnTo>
                    <a:pt x="367" y="444"/>
                  </a:lnTo>
                  <a:lnTo>
                    <a:pt x="367" y="444"/>
                  </a:lnTo>
                  <a:cubicBezTo>
                    <a:pt x="380" y="443"/>
                    <a:pt x="394" y="442"/>
                    <a:pt x="408" y="442"/>
                  </a:cubicBezTo>
                  <a:lnTo>
                    <a:pt x="408" y="442"/>
                  </a:lnTo>
                  <a:lnTo>
                    <a:pt x="408" y="442"/>
                  </a:lnTo>
                  <a:lnTo>
                    <a:pt x="408" y="442"/>
                  </a:lnTo>
                  <a:cubicBezTo>
                    <a:pt x="410" y="442"/>
                    <a:pt x="413" y="442"/>
                    <a:pt x="414" y="442"/>
                  </a:cubicBezTo>
                  <a:lnTo>
                    <a:pt x="428" y="442"/>
                  </a:lnTo>
                  <a:lnTo>
                    <a:pt x="437" y="442"/>
                  </a:lnTo>
                  <a:lnTo>
                    <a:pt x="437" y="442"/>
                  </a:lnTo>
                  <a:cubicBezTo>
                    <a:pt x="441" y="442"/>
                    <a:pt x="445" y="442"/>
                    <a:pt x="449" y="442"/>
                  </a:cubicBezTo>
                  <a:lnTo>
                    <a:pt x="451" y="442"/>
                  </a:lnTo>
                  <a:lnTo>
                    <a:pt x="451" y="442"/>
                  </a:lnTo>
                  <a:cubicBezTo>
                    <a:pt x="453" y="442"/>
                    <a:pt x="456" y="442"/>
                    <a:pt x="457" y="442"/>
                  </a:cubicBezTo>
                  <a:lnTo>
                    <a:pt x="457" y="442"/>
                  </a:lnTo>
                  <a:cubicBezTo>
                    <a:pt x="462" y="442"/>
                    <a:pt x="467" y="443"/>
                    <a:pt x="471" y="443"/>
                  </a:cubicBezTo>
                  <a:lnTo>
                    <a:pt x="471" y="443"/>
                  </a:lnTo>
                  <a:cubicBezTo>
                    <a:pt x="474" y="443"/>
                    <a:pt x="477" y="443"/>
                    <a:pt x="480" y="443"/>
                  </a:cubicBezTo>
                  <a:lnTo>
                    <a:pt x="480" y="443"/>
                  </a:lnTo>
                  <a:cubicBezTo>
                    <a:pt x="485" y="444"/>
                    <a:pt x="489" y="444"/>
                    <a:pt x="494" y="444"/>
                  </a:cubicBezTo>
                  <a:lnTo>
                    <a:pt x="494" y="444"/>
                  </a:lnTo>
                  <a:cubicBezTo>
                    <a:pt x="496" y="444"/>
                    <a:pt x="497" y="445"/>
                    <a:pt x="499" y="445"/>
                  </a:cubicBezTo>
                  <a:lnTo>
                    <a:pt x="499" y="445"/>
                  </a:lnTo>
                  <a:cubicBezTo>
                    <a:pt x="500" y="445"/>
                    <a:pt x="501" y="445"/>
                    <a:pt x="502" y="445"/>
                  </a:cubicBezTo>
                  <a:lnTo>
                    <a:pt x="502" y="445"/>
                  </a:lnTo>
                  <a:cubicBezTo>
                    <a:pt x="509" y="446"/>
                    <a:pt x="516" y="447"/>
                    <a:pt x="523" y="448"/>
                  </a:cubicBezTo>
                  <a:lnTo>
                    <a:pt x="523" y="448"/>
                  </a:lnTo>
                  <a:cubicBezTo>
                    <a:pt x="524" y="448"/>
                    <a:pt x="525" y="448"/>
                    <a:pt x="527" y="448"/>
                  </a:cubicBezTo>
                  <a:lnTo>
                    <a:pt x="527" y="448"/>
                  </a:lnTo>
                  <a:cubicBezTo>
                    <a:pt x="535" y="449"/>
                    <a:pt x="543" y="451"/>
                    <a:pt x="551" y="452"/>
                  </a:cubicBezTo>
                  <a:lnTo>
                    <a:pt x="551" y="452"/>
                  </a:lnTo>
                  <a:cubicBezTo>
                    <a:pt x="551" y="452"/>
                    <a:pt x="552" y="452"/>
                    <a:pt x="553" y="453"/>
                  </a:cubicBezTo>
                  <a:lnTo>
                    <a:pt x="553" y="453"/>
                  </a:lnTo>
                  <a:cubicBezTo>
                    <a:pt x="555" y="453"/>
                    <a:pt x="557" y="453"/>
                    <a:pt x="559" y="454"/>
                  </a:cubicBezTo>
                  <a:lnTo>
                    <a:pt x="559" y="454"/>
                  </a:lnTo>
                  <a:cubicBezTo>
                    <a:pt x="563" y="454"/>
                    <a:pt x="567" y="455"/>
                    <a:pt x="570" y="455"/>
                  </a:cubicBezTo>
                  <a:lnTo>
                    <a:pt x="570" y="455"/>
                  </a:lnTo>
                  <a:cubicBezTo>
                    <a:pt x="573" y="457"/>
                    <a:pt x="577" y="457"/>
                    <a:pt x="580" y="458"/>
                  </a:cubicBezTo>
                  <a:lnTo>
                    <a:pt x="580" y="458"/>
                  </a:lnTo>
                  <a:cubicBezTo>
                    <a:pt x="583" y="458"/>
                    <a:pt x="587" y="460"/>
                    <a:pt x="590" y="460"/>
                  </a:cubicBezTo>
                  <a:lnTo>
                    <a:pt x="590" y="460"/>
                  </a:lnTo>
                  <a:cubicBezTo>
                    <a:pt x="593" y="461"/>
                    <a:pt x="596" y="462"/>
                    <a:pt x="599" y="463"/>
                  </a:cubicBezTo>
                  <a:lnTo>
                    <a:pt x="599" y="463"/>
                  </a:lnTo>
                  <a:cubicBezTo>
                    <a:pt x="602" y="464"/>
                    <a:pt x="606" y="464"/>
                    <a:pt x="610" y="465"/>
                  </a:cubicBezTo>
                  <a:lnTo>
                    <a:pt x="610" y="465"/>
                  </a:lnTo>
                  <a:cubicBezTo>
                    <a:pt x="612" y="466"/>
                    <a:pt x="615" y="467"/>
                    <a:pt x="618" y="468"/>
                  </a:cubicBezTo>
                  <a:lnTo>
                    <a:pt x="618" y="468"/>
                  </a:lnTo>
                  <a:cubicBezTo>
                    <a:pt x="622" y="469"/>
                    <a:pt x="625" y="470"/>
                    <a:pt x="629" y="471"/>
                  </a:cubicBezTo>
                  <a:lnTo>
                    <a:pt x="629" y="471"/>
                  </a:lnTo>
                  <a:cubicBezTo>
                    <a:pt x="630" y="471"/>
                    <a:pt x="632" y="472"/>
                    <a:pt x="634" y="473"/>
                  </a:cubicBezTo>
                  <a:lnTo>
                    <a:pt x="634" y="473"/>
                  </a:lnTo>
                  <a:cubicBezTo>
                    <a:pt x="634" y="473"/>
                    <a:pt x="635" y="473"/>
                    <a:pt x="636" y="474"/>
                  </a:cubicBezTo>
                  <a:lnTo>
                    <a:pt x="636" y="474"/>
                  </a:lnTo>
                  <a:cubicBezTo>
                    <a:pt x="640" y="474"/>
                    <a:pt x="644" y="476"/>
                    <a:pt x="646" y="477"/>
                  </a:cubicBezTo>
                  <a:lnTo>
                    <a:pt x="646" y="120"/>
                  </a:lnTo>
                  <a:lnTo>
                    <a:pt x="646" y="0"/>
                  </a:lnTo>
                  <a:lnTo>
                    <a:pt x="648" y="434"/>
                  </a:lnTo>
                  <a:lnTo>
                    <a:pt x="648" y="477"/>
                  </a:lnTo>
                  <a:lnTo>
                    <a:pt x="648" y="477"/>
                  </a:lnTo>
                  <a:cubicBezTo>
                    <a:pt x="650" y="478"/>
                    <a:pt x="652" y="479"/>
                    <a:pt x="655" y="480"/>
                  </a:cubicBezTo>
                  <a:lnTo>
                    <a:pt x="655" y="480"/>
                  </a:lnTo>
                  <a:cubicBezTo>
                    <a:pt x="656" y="481"/>
                    <a:pt x="658" y="481"/>
                    <a:pt x="659" y="481"/>
                  </a:cubicBezTo>
                  <a:lnTo>
                    <a:pt x="659" y="481"/>
                  </a:lnTo>
                  <a:cubicBezTo>
                    <a:pt x="666" y="484"/>
                    <a:pt x="673" y="487"/>
                    <a:pt x="680" y="490"/>
                  </a:cubicBezTo>
                  <a:lnTo>
                    <a:pt x="680" y="490"/>
                  </a:lnTo>
                  <a:cubicBezTo>
                    <a:pt x="682" y="491"/>
                    <a:pt x="684" y="492"/>
                    <a:pt x="685" y="493"/>
                  </a:cubicBezTo>
                  <a:lnTo>
                    <a:pt x="685" y="493"/>
                  </a:lnTo>
                  <a:cubicBezTo>
                    <a:pt x="691" y="495"/>
                    <a:pt x="696" y="497"/>
                    <a:pt x="701" y="500"/>
                  </a:cubicBezTo>
                  <a:lnTo>
                    <a:pt x="701" y="500"/>
                  </a:lnTo>
                  <a:cubicBezTo>
                    <a:pt x="703" y="501"/>
                    <a:pt x="705" y="502"/>
                    <a:pt x="707" y="503"/>
                  </a:cubicBezTo>
                  <a:lnTo>
                    <a:pt x="707" y="503"/>
                  </a:lnTo>
                  <a:cubicBezTo>
                    <a:pt x="713" y="506"/>
                    <a:pt x="720" y="510"/>
                    <a:pt x="726" y="513"/>
                  </a:cubicBezTo>
                  <a:lnTo>
                    <a:pt x="726" y="513"/>
                  </a:lnTo>
                  <a:cubicBezTo>
                    <a:pt x="728" y="514"/>
                    <a:pt x="730" y="515"/>
                    <a:pt x="732" y="516"/>
                  </a:cubicBezTo>
                  <a:lnTo>
                    <a:pt x="732" y="516"/>
                  </a:lnTo>
                  <a:cubicBezTo>
                    <a:pt x="733" y="517"/>
                    <a:pt x="735" y="518"/>
                    <a:pt x="736" y="520"/>
                  </a:cubicBezTo>
                  <a:lnTo>
                    <a:pt x="736" y="520"/>
                  </a:lnTo>
                  <a:cubicBezTo>
                    <a:pt x="739" y="521"/>
                    <a:pt x="742" y="523"/>
                    <a:pt x="744" y="524"/>
                  </a:cubicBezTo>
                  <a:lnTo>
                    <a:pt x="744" y="524"/>
                  </a:lnTo>
                  <a:cubicBezTo>
                    <a:pt x="746" y="526"/>
                    <a:pt x="749" y="527"/>
                    <a:pt x="751" y="529"/>
                  </a:cubicBezTo>
                  <a:lnTo>
                    <a:pt x="751" y="529"/>
                  </a:lnTo>
                  <a:cubicBezTo>
                    <a:pt x="753" y="531"/>
                    <a:pt x="756" y="533"/>
                    <a:pt x="758" y="534"/>
                  </a:cubicBezTo>
                  <a:lnTo>
                    <a:pt x="758" y="534"/>
                  </a:lnTo>
                  <a:cubicBezTo>
                    <a:pt x="760" y="535"/>
                    <a:pt x="762" y="537"/>
                    <a:pt x="765" y="539"/>
                  </a:cubicBezTo>
                  <a:lnTo>
                    <a:pt x="765" y="539"/>
                  </a:lnTo>
                  <a:cubicBezTo>
                    <a:pt x="766" y="541"/>
                    <a:pt x="769" y="542"/>
                    <a:pt x="771" y="544"/>
                  </a:cubicBezTo>
                  <a:lnTo>
                    <a:pt x="771" y="544"/>
                  </a:lnTo>
                  <a:cubicBezTo>
                    <a:pt x="773" y="545"/>
                    <a:pt x="775" y="547"/>
                    <a:pt x="777" y="549"/>
                  </a:cubicBezTo>
                  <a:lnTo>
                    <a:pt x="777" y="549"/>
                  </a:lnTo>
                  <a:cubicBezTo>
                    <a:pt x="779" y="551"/>
                    <a:pt x="781" y="553"/>
                    <a:pt x="783" y="554"/>
                  </a:cubicBezTo>
                  <a:lnTo>
                    <a:pt x="783" y="554"/>
                  </a:lnTo>
                  <a:cubicBezTo>
                    <a:pt x="784" y="555"/>
                    <a:pt x="785" y="555"/>
                    <a:pt x="786" y="556"/>
                  </a:cubicBezTo>
                  <a:lnTo>
                    <a:pt x="786" y="556"/>
                  </a:lnTo>
                  <a:cubicBezTo>
                    <a:pt x="786" y="557"/>
                    <a:pt x="787" y="558"/>
                    <a:pt x="787" y="558"/>
                  </a:cubicBezTo>
                  <a:lnTo>
                    <a:pt x="787" y="558"/>
                  </a:lnTo>
                  <a:cubicBezTo>
                    <a:pt x="791" y="561"/>
                    <a:pt x="794" y="565"/>
                    <a:pt x="797" y="568"/>
                  </a:cubicBezTo>
                  <a:lnTo>
                    <a:pt x="797" y="568"/>
                  </a:lnTo>
                  <a:cubicBezTo>
                    <a:pt x="798" y="569"/>
                    <a:pt x="799" y="570"/>
                    <a:pt x="800" y="571"/>
                  </a:cubicBezTo>
                  <a:lnTo>
                    <a:pt x="800" y="571"/>
                  </a:lnTo>
                  <a:cubicBezTo>
                    <a:pt x="805" y="575"/>
                    <a:pt x="808" y="580"/>
                    <a:pt x="812" y="584"/>
                  </a:cubicBezTo>
                  <a:lnTo>
                    <a:pt x="812" y="584"/>
                  </a:lnTo>
                  <a:cubicBezTo>
                    <a:pt x="812" y="584"/>
                    <a:pt x="812" y="584"/>
                    <a:pt x="812" y="585"/>
                  </a:cubicBezTo>
                  <a:lnTo>
                    <a:pt x="812" y="585"/>
                  </a:lnTo>
                  <a:cubicBezTo>
                    <a:pt x="813" y="586"/>
                    <a:pt x="813" y="586"/>
                    <a:pt x="814" y="588"/>
                  </a:cubicBezTo>
                  <a:lnTo>
                    <a:pt x="814" y="588"/>
                  </a:lnTo>
                  <a:cubicBezTo>
                    <a:pt x="816" y="591"/>
                    <a:pt x="818" y="593"/>
                    <a:pt x="820" y="596"/>
                  </a:cubicBezTo>
                  <a:lnTo>
                    <a:pt x="820" y="596"/>
                  </a:lnTo>
                  <a:cubicBezTo>
                    <a:pt x="821" y="598"/>
                    <a:pt x="822" y="599"/>
                    <a:pt x="823" y="601"/>
                  </a:cubicBezTo>
                  <a:lnTo>
                    <a:pt x="823" y="601"/>
                  </a:lnTo>
                  <a:cubicBezTo>
                    <a:pt x="825" y="603"/>
                    <a:pt x="826" y="605"/>
                    <a:pt x="827" y="608"/>
                  </a:cubicBezTo>
                  <a:lnTo>
                    <a:pt x="827" y="608"/>
                  </a:lnTo>
                  <a:cubicBezTo>
                    <a:pt x="828" y="609"/>
                    <a:pt x="828" y="609"/>
                    <a:pt x="829" y="610"/>
                  </a:cubicBezTo>
                  <a:lnTo>
                    <a:pt x="829" y="610"/>
                  </a:lnTo>
                  <a:cubicBezTo>
                    <a:pt x="830" y="611"/>
                    <a:pt x="830" y="612"/>
                    <a:pt x="830" y="613"/>
                  </a:cubicBezTo>
                  <a:lnTo>
                    <a:pt x="830" y="613"/>
                  </a:lnTo>
                  <a:cubicBezTo>
                    <a:pt x="832" y="615"/>
                    <a:pt x="833" y="618"/>
                    <a:pt x="834" y="619"/>
                  </a:cubicBezTo>
                  <a:lnTo>
                    <a:pt x="834" y="619"/>
                  </a:lnTo>
                  <a:cubicBezTo>
                    <a:pt x="835" y="621"/>
                    <a:pt x="836" y="623"/>
                    <a:pt x="836" y="625"/>
                  </a:cubicBezTo>
                  <a:lnTo>
                    <a:pt x="836" y="625"/>
                  </a:lnTo>
                  <a:cubicBezTo>
                    <a:pt x="837" y="627"/>
                    <a:pt x="838" y="629"/>
                    <a:pt x="839" y="631"/>
                  </a:cubicBezTo>
                  <a:lnTo>
                    <a:pt x="839" y="631"/>
                  </a:lnTo>
                  <a:cubicBezTo>
                    <a:pt x="839" y="632"/>
                    <a:pt x="840" y="634"/>
                    <a:pt x="840" y="634"/>
                  </a:cubicBezTo>
                  <a:lnTo>
                    <a:pt x="840" y="634"/>
                  </a:lnTo>
                  <a:cubicBezTo>
                    <a:pt x="840" y="635"/>
                    <a:pt x="841" y="636"/>
                    <a:pt x="841" y="637"/>
                  </a:cubicBezTo>
                  <a:lnTo>
                    <a:pt x="841" y="637"/>
                  </a:lnTo>
                  <a:cubicBezTo>
                    <a:pt x="842" y="639"/>
                    <a:pt x="843" y="641"/>
                    <a:pt x="843" y="643"/>
                  </a:cubicBezTo>
                  <a:lnTo>
                    <a:pt x="843" y="643"/>
                  </a:lnTo>
                  <a:cubicBezTo>
                    <a:pt x="844" y="645"/>
                    <a:pt x="844" y="647"/>
                    <a:pt x="845" y="649"/>
                  </a:cubicBezTo>
                  <a:lnTo>
                    <a:pt x="845" y="649"/>
                  </a:lnTo>
                  <a:cubicBezTo>
                    <a:pt x="846" y="650"/>
                    <a:pt x="846" y="653"/>
                    <a:pt x="846" y="655"/>
                  </a:cubicBezTo>
                  <a:lnTo>
                    <a:pt x="846" y="655"/>
                  </a:lnTo>
                  <a:cubicBezTo>
                    <a:pt x="847" y="656"/>
                    <a:pt x="847" y="657"/>
                    <a:pt x="847" y="658"/>
                  </a:cubicBezTo>
                  <a:lnTo>
                    <a:pt x="847" y="658"/>
                  </a:lnTo>
                  <a:cubicBezTo>
                    <a:pt x="847" y="659"/>
                    <a:pt x="847" y="660"/>
                    <a:pt x="847" y="660"/>
                  </a:cubicBezTo>
                  <a:lnTo>
                    <a:pt x="847" y="660"/>
                  </a:lnTo>
                  <a:cubicBezTo>
                    <a:pt x="848" y="662"/>
                    <a:pt x="848" y="665"/>
                    <a:pt x="848" y="667"/>
                  </a:cubicBezTo>
                  <a:lnTo>
                    <a:pt x="848" y="667"/>
                  </a:lnTo>
                  <a:cubicBezTo>
                    <a:pt x="848" y="669"/>
                    <a:pt x="849" y="670"/>
                    <a:pt x="849" y="672"/>
                  </a:cubicBezTo>
                  <a:lnTo>
                    <a:pt x="849" y="672"/>
                  </a:lnTo>
                  <a:cubicBezTo>
                    <a:pt x="849" y="675"/>
                    <a:pt x="850" y="677"/>
                    <a:pt x="850" y="679"/>
                  </a:cubicBezTo>
                  <a:lnTo>
                    <a:pt x="850" y="679"/>
                  </a:lnTo>
                  <a:cubicBezTo>
                    <a:pt x="850" y="680"/>
                    <a:pt x="850" y="681"/>
                    <a:pt x="850" y="683"/>
                  </a:cubicBezTo>
                  <a:lnTo>
                    <a:pt x="850" y="683"/>
                  </a:lnTo>
                  <a:cubicBezTo>
                    <a:pt x="850" y="684"/>
                    <a:pt x="850" y="685"/>
                    <a:pt x="850" y="686"/>
                  </a:cubicBezTo>
                  <a:lnTo>
                    <a:pt x="851" y="1122"/>
                  </a:lnTo>
                  <a:lnTo>
                    <a:pt x="851" y="1122"/>
                  </a:lnTo>
                  <a:cubicBezTo>
                    <a:pt x="851" y="1119"/>
                    <a:pt x="851" y="1117"/>
                    <a:pt x="851" y="1114"/>
                  </a:cubicBezTo>
                  <a:lnTo>
                    <a:pt x="851" y="1114"/>
                  </a:lnTo>
                  <a:cubicBezTo>
                    <a:pt x="851" y="1112"/>
                    <a:pt x="851" y="1110"/>
                    <a:pt x="850" y="1108"/>
                  </a:cubicBezTo>
                </a:path>
              </a:pathLst>
            </a:custGeom>
            <a:solidFill>
              <a:schemeClr val="accent2">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72" name="Freeform 82">
              <a:extLst>
                <a:ext uri="{FF2B5EF4-FFF2-40B4-BE49-F238E27FC236}">
                  <a16:creationId xmlns:a16="http://schemas.microsoft.com/office/drawing/2014/main" id="{D5944907-301F-3A4D-8E96-ECF568D09ADB}"/>
                </a:ext>
              </a:extLst>
            </p:cNvPr>
            <p:cNvSpPr>
              <a:spLocks noChangeArrowheads="1"/>
            </p:cNvSpPr>
            <p:nvPr/>
          </p:nvSpPr>
          <p:spPr bwMode="auto">
            <a:xfrm>
              <a:off x="14052382" y="7088426"/>
              <a:ext cx="1555363" cy="818006"/>
            </a:xfrm>
            <a:custGeom>
              <a:avLst/>
              <a:gdLst>
                <a:gd name="T0" fmla="*/ 207 w 2382"/>
                <a:gd name="T1" fmla="*/ 253 h 1252"/>
                <a:gd name="T2" fmla="*/ 219 w 2382"/>
                <a:gd name="T3" fmla="*/ 279 h 1252"/>
                <a:gd name="T4" fmla="*/ 229 w 2382"/>
                <a:gd name="T5" fmla="*/ 299 h 1252"/>
                <a:gd name="T6" fmla="*/ 243 w 2382"/>
                <a:gd name="T7" fmla="*/ 325 h 1252"/>
                <a:gd name="T8" fmla="*/ 244 w 2382"/>
                <a:gd name="T9" fmla="*/ 326 h 1252"/>
                <a:gd name="T10" fmla="*/ 261 w 2382"/>
                <a:gd name="T11" fmla="*/ 350 h 1252"/>
                <a:gd name="T12" fmla="*/ 276 w 2382"/>
                <a:gd name="T13" fmla="*/ 371 h 1252"/>
                <a:gd name="T14" fmla="*/ 293 w 2382"/>
                <a:gd name="T15" fmla="*/ 391 h 1252"/>
                <a:gd name="T16" fmla="*/ 299 w 2382"/>
                <a:gd name="T17" fmla="*/ 398 h 1252"/>
                <a:gd name="T18" fmla="*/ 318 w 2382"/>
                <a:gd name="T19" fmla="*/ 418 h 1252"/>
                <a:gd name="T20" fmla="*/ 341 w 2382"/>
                <a:gd name="T21" fmla="*/ 611 h 1252"/>
                <a:gd name="T22" fmla="*/ 647 w 2382"/>
                <a:gd name="T23" fmla="*/ 618 h 1252"/>
                <a:gd name="T24" fmla="*/ 711 w 2382"/>
                <a:gd name="T25" fmla="*/ 639 h 1252"/>
                <a:gd name="T26" fmla="*/ 737 w 2382"/>
                <a:gd name="T27" fmla="*/ 648 h 1252"/>
                <a:gd name="T28" fmla="*/ 781 w 2382"/>
                <a:gd name="T29" fmla="*/ 659 h 1252"/>
                <a:gd name="T30" fmla="*/ 798 w 2382"/>
                <a:gd name="T31" fmla="*/ 663 h 1252"/>
                <a:gd name="T32" fmla="*/ 842 w 2382"/>
                <a:gd name="T33" fmla="*/ 673 h 1252"/>
                <a:gd name="T34" fmla="*/ 886 w 2382"/>
                <a:gd name="T35" fmla="*/ 682 h 1252"/>
                <a:gd name="T36" fmla="*/ 928 w 2382"/>
                <a:gd name="T37" fmla="*/ 689 h 1252"/>
                <a:gd name="T38" fmla="*/ 969 w 2382"/>
                <a:gd name="T39" fmla="*/ 815 h 1252"/>
                <a:gd name="T40" fmla="*/ 1405 w 2382"/>
                <a:gd name="T41" fmla="*/ 695 h 1252"/>
                <a:gd name="T42" fmla="*/ 1466 w 2382"/>
                <a:gd name="T43" fmla="*/ 686 h 1252"/>
                <a:gd name="T44" fmla="*/ 1482 w 2382"/>
                <a:gd name="T45" fmla="*/ 683 h 1252"/>
                <a:gd name="T46" fmla="*/ 1528 w 2382"/>
                <a:gd name="T47" fmla="*/ 674 h 1252"/>
                <a:gd name="T48" fmla="*/ 1575 w 2382"/>
                <a:gd name="T49" fmla="*/ 664 h 1252"/>
                <a:gd name="T50" fmla="*/ 1623 w 2382"/>
                <a:gd name="T51" fmla="*/ 651 h 1252"/>
                <a:gd name="T52" fmla="*/ 1639 w 2382"/>
                <a:gd name="T53" fmla="*/ 647 h 1252"/>
                <a:gd name="T54" fmla="*/ 1684 w 2382"/>
                <a:gd name="T55" fmla="*/ 633 h 1252"/>
                <a:gd name="T56" fmla="*/ 1874 w 2382"/>
                <a:gd name="T57" fmla="*/ 703 h 1252"/>
                <a:gd name="T58" fmla="*/ 2036 w 2382"/>
                <a:gd name="T59" fmla="*/ 440 h 1252"/>
                <a:gd name="T60" fmla="*/ 2171 w 2382"/>
                <a:gd name="T61" fmla="*/ 253 h 1252"/>
                <a:gd name="T62" fmla="*/ 2380 w 2382"/>
                <a:gd name="T63" fmla="*/ 0 h 1252"/>
                <a:gd name="T64" fmla="*/ 2183 w 2382"/>
                <a:gd name="T65" fmla="*/ 688 h 1252"/>
                <a:gd name="T66" fmla="*/ 1729 w 2382"/>
                <a:gd name="T67" fmla="*/ 1053 h 1252"/>
                <a:gd name="T68" fmla="*/ 1685 w 2382"/>
                <a:gd name="T69" fmla="*/ 1069 h 1252"/>
                <a:gd name="T70" fmla="*/ 1640 w 2382"/>
                <a:gd name="T71" fmla="*/ 1082 h 1252"/>
                <a:gd name="T72" fmla="*/ 1632 w 2382"/>
                <a:gd name="T73" fmla="*/ 1085 h 1252"/>
                <a:gd name="T74" fmla="*/ 1590 w 2382"/>
                <a:gd name="T75" fmla="*/ 1096 h 1252"/>
                <a:gd name="T76" fmla="*/ 1577 w 2382"/>
                <a:gd name="T77" fmla="*/ 1099 h 1252"/>
                <a:gd name="T78" fmla="*/ 1527 w 2382"/>
                <a:gd name="T79" fmla="*/ 1110 h 1252"/>
                <a:gd name="T80" fmla="*/ 1518 w 2382"/>
                <a:gd name="T81" fmla="*/ 1112 h 1252"/>
                <a:gd name="T82" fmla="*/ 1467 w 2382"/>
                <a:gd name="T83" fmla="*/ 1121 h 1252"/>
                <a:gd name="T84" fmla="*/ 1437 w 2382"/>
                <a:gd name="T85" fmla="*/ 1126 h 1252"/>
                <a:gd name="T86" fmla="*/ 1406 w 2382"/>
                <a:gd name="T87" fmla="*/ 1131 h 1252"/>
                <a:gd name="T88" fmla="*/ 969 w 2382"/>
                <a:gd name="T89" fmla="*/ 1130 h 1252"/>
                <a:gd name="T90" fmla="*/ 929 w 2382"/>
                <a:gd name="T91" fmla="*/ 1125 h 1252"/>
                <a:gd name="T92" fmla="*/ 889 w 2382"/>
                <a:gd name="T93" fmla="*/ 1118 h 1252"/>
                <a:gd name="T94" fmla="*/ 888 w 2382"/>
                <a:gd name="T95" fmla="*/ 1118 h 1252"/>
                <a:gd name="T96" fmla="*/ 831 w 2382"/>
                <a:gd name="T97" fmla="*/ 1107 h 1252"/>
                <a:gd name="T98" fmla="*/ 799 w 2382"/>
                <a:gd name="T99" fmla="*/ 1099 h 1252"/>
                <a:gd name="T100" fmla="*/ 755 w 2382"/>
                <a:gd name="T101" fmla="*/ 1088 h 1252"/>
                <a:gd name="T102" fmla="*/ 739 w 2382"/>
                <a:gd name="T103" fmla="*/ 1083 h 1252"/>
                <a:gd name="T104" fmla="*/ 702 w 2382"/>
                <a:gd name="T105" fmla="*/ 1072 h 1252"/>
                <a:gd name="T106" fmla="*/ 697 w 2382"/>
                <a:gd name="T107" fmla="*/ 1070 h 1252"/>
                <a:gd name="T108" fmla="*/ 194 w 2382"/>
                <a:gd name="T109" fmla="*/ 961 h 1252"/>
                <a:gd name="T110" fmla="*/ 0 w 2382"/>
                <a:gd name="T111" fmla="*/ 25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82" h="1252">
                  <a:moveTo>
                    <a:pt x="0" y="253"/>
                  </a:moveTo>
                  <a:lnTo>
                    <a:pt x="207" y="253"/>
                  </a:lnTo>
                  <a:lnTo>
                    <a:pt x="207" y="253"/>
                  </a:lnTo>
                  <a:cubicBezTo>
                    <a:pt x="211" y="260"/>
                    <a:pt x="213" y="267"/>
                    <a:pt x="217" y="275"/>
                  </a:cubicBezTo>
                  <a:lnTo>
                    <a:pt x="217" y="275"/>
                  </a:lnTo>
                  <a:cubicBezTo>
                    <a:pt x="217" y="276"/>
                    <a:pt x="218" y="277"/>
                    <a:pt x="219" y="279"/>
                  </a:cubicBezTo>
                  <a:lnTo>
                    <a:pt x="219" y="279"/>
                  </a:lnTo>
                  <a:cubicBezTo>
                    <a:pt x="222" y="286"/>
                    <a:pt x="225" y="292"/>
                    <a:pt x="229" y="299"/>
                  </a:cubicBezTo>
                  <a:lnTo>
                    <a:pt x="229" y="299"/>
                  </a:lnTo>
                  <a:cubicBezTo>
                    <a:pt x="230" y="301"/>
                    <a:pt x="231" y="302"/>
                    <a:pt x="231" y="303"/>
                  </a:cubicBezTo>
                  <a:lnTo>
                    <a:pt x="231" y="303"/>
                  </a:lnTo>
                  <a:cubicBezTo>
                    <a:pt x="235" y="310"/>
                    <a:pt x="239" y="318"/>
                    <a:pt x="243" y="325"/>
                  </a:cubicBezTo>
                  <a:lnTo>
                    <a:pt x="243" y="325"/>
                  </a:lnTo>
                  <a:cubicBezTo>
                    <a:pt x="244" y="325"/>
                    <a:pt x="244" y="326"/>
                    <a:pt x="244" y="326"/>
                  </a:cubicBezTo>
                  <a:lnTo>
                    <a:pt x="244" y="326"/>
                  </a:lnTo>
                  <a:cubicBezTo>
                    <a:pt x="248" y="333"/>
                    <a:pt x="253" y="339"/>
                    <a:pt x="257" y="346"/>
                  </a:cubicBezTo>
                  <a:lnTo>
                    <a:pt x="257" y="346"/>
                  </a:lnTo>
                  <a:cubicBezTo>
                    <a:pt x="259" y="347"/>
                    <a:pt x="260" y="349"/>
                    <a:pt x="261" y="350"/>
                  </a:cubicBezTo>
                  <a:lnTo>
                    <a:pt x="261" y="350"/>
                  </a:lnTo>
                  <a:cubicBezTo>
                    <a:pt x="266" y="357"/>
                    <a:pt x="270" y="364"/>
                    <a:pt x="276" y="371"/>
                  </a:cubicBezTo>
                  <a:lnTo>
                    <a:pt x="276" y="371"/>
                  </a:lnTo>
                  <a:cubicBezTo>
                    <a:pt x="277" y="372"/>
                    <a:pt x="279" y="374"/>
                    <a:pt x="280" y="376"/>
                  </a:cubicBezTo>
                  <a:lnTo>
                    <a:pt x="280" y="376"/>
                  </a:lnTo>
                  <a:cubicBezTo>
                    <a:pt x="284" y="381"/>
                    <a:pt x="288" y="386"/>
                    <a:pt x="293" y="391"/>
                  </a:cubicBezTo>
                  <a:lnTo>
                    <a:pt x="293" y="391"/>
                  </a:lnTo>
                  <a:cubicBezTo>
                    <a:pt x="295" y="394"/>
                    <a:pt x="297" y="396"/>
                    <a:pt x="299" y="398"/>
                  </a:cubicBezTo>
                  <a:lnTo>
                    <a:pt x="299" y="398"/>
                  </a:lnTo>
                  <a:cubicBezTo>
                    <a:pt x="304" y="403"/>
                    <a:pt x="309" y="408"/>
                    <a:pt x="314" y="414"/>
                  </a:cubicBezTo>
                  <a:lnTo>
                    <a:pt x="314" y="414"/>
                  </a:lnTo>
                  <a:cubicBezTo>
                    <a:pt x="316" y="416"/>
                    <a:pt x="317" y="417"/>
                    <a:pt x="318" y="418"/>
                  </a:cubicBezTo>
                  <a:lnTo>
                    <a:pt x="318" y="418"/>
                  </a:lnTo>
                  <a:cubicBezTo>
                    <a:pt x="326" y="426"/>
                    <a:pt x="333" y="432"/>
                    <a:pt x="340" y="440"/>
                  </a:cubicBezTo>
                  <a:lnTo>
                    <a:pt x="341" y="611"/>
                  </a:lnTo>
                  <a:lnTo>
                    <a:pt x="499" y="703"/>
                  </a:lnTo>
                  <a:lnTo>
                    <a:pt x="647" y="618"/>
                  </a:lnTo>
                  <a:lnTo>
                    <a:pt x="647" y="618"/>
                  </a:lnTo>
                  <a:cubicBezTo>
                    <a:pt x="663" y="623"/>
                    <a:pt x="679" y="629"/>
                    <a:pt x="696" y="634"/>
                  </a:cubicBezTo>
                  <a:lnTo>
                    <a:pt x="696" y="634"/>
                  </a:lnTo>
                  <a:cubicBezTo>
                    <a:pt x="700" y="636"/>
                    <a:pt x="706" y="638"/>
                    <a:pt x="711" y="639"/>
                  </a:cubicBezTo>
                  <a:lnTo>
                    <a:pt x="711" y="639"/>
                  </a:lnTo>
                  <a:cubicBezTo>
                    <a:pt x="720" y="642"/>
                    <a:pt x="729" y="644"/>
                    <a:pt x="737" y="648"/>
                  </a:cubicBezTo>
                  <a:lnTo>
                    <a:pt x="737" y="648"/>
                  </a:lnTo>
                  <a:cubicBezTo>
                    <a:pt x="742" y="649"/>
                    <a:pt x="749" y="651"/>
                    <a:pt x="754" y="652"/>
                  </a:cubicBezTo>
                  <a:lnTo>
                    <a:pt x="754" y="652"/>
                  </a:lnTo>
                  <a:cubicBezTo>
                    <a:pt x="763" y="654"/>
                    <a:pt x="772" y="657"/>
                    <a:pt x="781" y="659"/>
                  </a:cubicBezTo>
                  <a:lnTo>
                    <a:pt x="781" y="659"/>
                  </a:lnTo>
                  <a:cubicBezTo>
                    <a:pt x="787" y="661"/>
                    <a:pt x="792" y="662"/>
                    <a:pt x="798" y="663"/>
                  </a:cubicBezTo>
                  <a:lnTo>
                    <a:pt x="798" y="663"/>
                  </a:lnTo>
                  <a:cubicBezTo>
                    <a:pt x="808" y="666"/>
                    <a:pt x="819" y="668"/>
                    <a:pt x="830" y="671"/>
                  </a:cubicBezTo>
                  <a:lnTo>
                    <a:pt x="830" y="671"/>
                  </a:lnTo>
                  <a:cubicBezTo>
                    <a:pt x="833" y="672"/>
                    <a:pt x="838" y="673"/>
                    <a:pt x="842" y="673"/>
                  </a:cubicBezTo>
                  <a:lnTo>
                    <a:pt x="842" y="673"/>
                  </a:lnTo>
                  <a:cubicBezTo>
                    <a:pt x="856" y="677"/>
                    <a:pt x="872" y="680"/>
                    <a:pt x="886" y="682"/>
                  </a:cubicBezTo>
                  <a:lnTo>
                    <a:pt x="886" y="682"/>
                  </a:lnTo>
                  <a:cubicBezTo>
                    <a:pt x="896" y="684"/>
                    <a:pt x="905" y="685"/>
                    <a:pt x="914" y="687"/>
                  </a:cubicBezTo>
                  <a:lnTo>
                    <a:pt x="914" y="687"/>
                  </a:lnTo>
                  <a:cubicBezTo>
                    <a:pt x="919" y="687"/>
                    <a:pt x="923" y="689"/>
                    <a:pt x="928" y="689"/>
                  </a:cubicBezTo>
                  <a:lnTo>
                    <a:pt x="928" y="689"/>
                  </a:lnTo>
                  <a:cubicBezTo>
                    <a:pt x="942" y="691"/>
                    <a:pt x="955" y="693"/>
                    <a:pt x="969" y="695"/>
                  </a:cubicBezTo>
                  <a:lnTo>
                    <a:pt x="969" y="815"/>
                  </a:lnTo>
                  <a:lnTo>
                    <a:pt x="1404" y="815"/>
                  </a:lnTo>
                  <a:lnTo>
                    <a:pt x="1405" y="695"/>
                  </a:lnTo>
                  <a:lnTo>
                    <a:pt x="1405" y="695"/>
                  </a:lnTo>
                  <a:cubicBezTo>
                    <a:pt x="1415" y="693"/>
                    <a:pt x="1425" y="692"/>
                    <a:pt x="1436" y="690"/>
                  </a:cubicBezTo>
                  <a:lnTo>
                    <a:pt x="1436" y="690"/>
                  </a:lnTo>
                  <a:cubicBezTo>
                    <a:pt x="1446" y="689"/>
                    <a:pt x="1456" y="687"/>
                    <a:pt x="1466" y="686"/>
                  </a:cubicBezTo>
                  <a:lnTo>
                    <a:pt x="1466" y="686"/>
                  </a:lnTo>
                  <a:cubicBezTo>
                    <a:pt x="1471" y="685"/>
                    <a:pt x="1477" y="684"/>
                    <a:pt x="1482" y="683"/>
                  </a:cubicBezTo>
                  <a:lnTo>
                    <a:pt x="1482" y="683"/>
                  </a:lnTo>
                  <a:cubicBezTo>
                    <a:pt x="1494" y="681"/>
                    <a:pt x="1506" y="679"/>
                    <a:pt x="1517" y="676"/>
                  </a:cubicBezTo>
                  <a:lnTo>
                    <a:pt x="1517" y="676"/>
                  </a:lnTo>
                  <a:cubicBezTo>
                    <a:pt x="1520" y="676"/>
                    <a:pt x="1524" y="675"/>
                    <a:pt x="1528" y="674"/>
                  </a:cubicBezTo>
                  <a:lnTo>
                    <a:pt x="1528" y="674"/>
                  </a:lnTo>
                  <a:cubicBezTo>
                    <a:pt x="1544" y="671"/>
                    <a:pt x="1560" y="667"/>
                    <a:pt x="1575" y="664"/>
                  </a:cubicBezTo>
                  <a:lnTo>
                    <a:pt x="1575" y="664"/>
                  </a:lnTo>
                  <a:cubicBezTo>
                    <a:pt x="1580" y="663"/>
                    <a:pt x="1584" y="662"/>
                    <a:pt x="1588" y="660"/>
                  </a:cubicBezTo>
                  <a:lnTo>
                    <a:pt x="1588" y="660"/>
                  </a:lnTo>
                  <a:cubicBezTo>
                    <a:pt x="1600" y="657"/>
                    <a:pt x="1612" y="654"/>
                    <a:pt x="1623" y="651"/>
                  </a:cubicBezTo>
                  <a:lnTo>
                    <a:pt x="1623" y="651"/>
                  </a:lnTo>
                  <a:cubicBezTo>
                    <a:pt x="1628" y="650"/>
                    <a:pt x="1633" y="648"/>
                    <a:pt x="1639" y="647"/>
                  </a:cubicBezTo>
                  <a:lnTo>
                    <a:pt x="1639" y="647"/>
                  </a:lnTo>
                  <a:cubicBezTo>
                    <a:pt x="1649" y="643"/>
                    <a:pt x="1659" y="641"/>
                    <a:pt x="1670" y="637"/>
                  </a:cubicBezTo>
                  <a:lnTo>
                    <a:pt x="1670" y="637"/>
                  </a:lnTo>
                  <a:cubicBezTo>
                    <a:pt x="1675" y="636"/>
                    <a:pt x="1679" y="634"/>
                    <a:pt x="1684" y="633"/>
                  </a:cubicBezTo>
                  <a:lnTo>
                    <a:pt x="1684" y="633"/>
                  </a:lnTo>
                  <a:cubicBezTo>
                    <a:pt x="1699" y="628"/>
                    <a:pt x="1713" y="623"/>
                    <a:pt x="1728" y="618"/>
                  </a:cubicBezTo>
                  <a:lnTo>
                    <a:pt x="1874" y="703"/>
                  </a:lnTo>
                  <a:lnTo>
                    <a:pt x="2036" y="609"/>
                  </a:lnTo>
                  <a:lnTo>
                    <a:pt x="2036" y="440"/>
                  </a:lnTo>
                  <a:lnTo>
                    <a:pt x="2036" y="440"/>
                  </a:lnTo>
                  <a:cubicBezTo>
                    <a:pt x="2085" y="396"/>
                    <a:pt x="2122" y="349"/>
                    <a:pt x="2148" y="301"/>
                  </a:cubicBezTo>
                  <a:lnTo>
                    <a:pt x="2148" y="301"/>
                  </a:lnTo>
                  <a:cubicBezTo>
                    <a:pt x="2157" y="285"/>
                    <a:pt x="2165" y="269"/>
                    <a:pt x="2171" y="253"/>
                  </a:cubicBezTo>
                  <a:lnTo>
                    <a:pt x="2171" y="253"/>
                  </a:lnTo>
                  <a:lnTo>
                    <a:pt x="2379" y="253"/>
                  </a:lnTo>
                  <a:lnTo>
                    <a:pt x="2380" y="0"/>
                  </a:lnTo>
                  <a:lnTo>
                    <a:pt x="2381" y="436"/>
                  </a:lnTo>
                  <a:lnTo>
                    <a:pt x="2380" y="688"/>
                  </a:lnTo>
                  <a:lnTo>
                    <a:pt x="2183" y="688"/>
                  </a:lnTo>
                  <a:lnTo>
                    <a:pt x="2184" y="961"/>
                  </a:lnTo>
                  <a:lnTo>
                    <a:pt x="1875" y="1138"/>
                  </a:lnTo>
                  <a:lnTo>
                    <a:pt x="1729" y="1053"/>
                  </a:lnTo>
                  <a:lnTo>
                    <a:pt x="1729" y="1053"/>
                  </a:lnTo>
                  <a:cubicBezTo>
                    <a:pt x="1714" y="1059"/>
                    <a:pt x="1700" y="1064"/>
                    <a:pt x="1685" y="1069"/>
                  </a:cubicBezTo>
                  <a:lnTo>
                    <a:pt x="1685" y="1069"/>
                  </a:lnTo>
                  <a:cubicBezTo>
                    <a:pt x="1681" y="1070"/>
                    <a:pt x="1676" y="1071"/>
                    <a:pt x="1671" y="1073"/>
                  </a:cubicBezTo>
                  <a:lnTo>
                    <a:pt x="1671" y="1073"/>
                  </a:lnTo>
                  <a:cubicBezTo>
                    <a:pt x="1661" y="1076"/>
                    <a:pt x="1651" y="1079"/>
                    <a:pt x="1640" y="1082"/>
                  </a:cubicBezTo>
                  <a:lnTo>
                    <a:pt x="1640" y="1082"/>
                  </a:lnTo>
                  <a:cubicBezTo>
                    <a:pt x="1638" y="1083"/>
                    <a:pt x="1635" y="1084"/>
                    <a:pt x="1632" y="1085"/>
                  </a:cubicBezTo>
                  <a:lnTo>
                    <a:pt x="1632" y="1085"/>
                  </a:lnTo>
                  <a:cubicBezTo>
                    <a:pt x="1630" y="1086"/>
                    <a:pt x="1627" y="1086"/>
                    <a:pt x="1625" y="1087"/>
                  </a:cubicBezTo>
                  <a:lnTo>
                    <a:pt x="1625" y="1087"/>
                  </a:lnTo>
                  <a:cubicBezTo>
                    <a:pt x="1613" y="1090"/>
                    <a:pt x="1601" y="1093"/>
                    <a:pt x="1590" y="1096"/>
                  </a:cubicBezTo>
                  <a:lnTo>
                    <a:pt x="1590" y="1096"/>
                  </a:lnTo>
                  <a:cubicBezTo>
                    <a:pt x="1585" y="1097"/>
                    <a:pt x="1581" y="1098"/>
                    <a:pt x="1577" y="1099"/>
                  </a:cubicBezTo>
                  <a:lnTo>
                    <a:pt x="1577" y="1099"/>
                  </a:lnTo>
                  <a:cubicBezTo>
                    <a:pt x="1561" y="1103"/>
                    <a:pt x="1545" y="1107"/>
                    <a:pt x="1529" y="1110"/>
                  </a:cubicBezTo>
                  <a:lnTo>
                    <a:pt x="1529" y="1110"/>
                  </a:lnTo>
                  <a:cubicBezTo>
                    <a:pt x="1528" y="1110"/>
                    <a:pt x="1528" y="1110"/>
                    <a:pt x="1527" y="1110"/>
                  </a:cubicBezTo>
                  <a:lnTo>
                    <a:pt x="1527" y="1110"/>
                  </a:lnTo>
                  <a:cubicBezTo>
                    <a:pt x="1524" y="1111"/>
                    <a:pt x="1521" y="1111"/>
                    <a:pt x="1518" y="1112"/>
                  </a:cubicBezTo>
                  <a:lnTo>
                    <a:pt x="1518" y="1112"/>
                  </a:lnTo>
                  <a:cubicBezTo>
                    <a:pt x="1507" y="1115"/>
                    <a:pt x="1495" y="1117"/>
                    <a:pt x="1483" y="1119"/>
                  </a:cubicBezTo>
                  <a:lnTo>
                    <a:pt x="1483" y="1119"/>
                  </a:lnTo>
                  <a:cubicBezTo>
                    <a:pt x="1478" y="1120"/>
                    <a:pt x="1472" y="1121"/>
                    <a:pt x="1467" y="1121"/>
                  </a:cubicBezTo>
                  <a:lnTo>
                    <a:pt x="1467" y="1121"/>
                  </a:lnTo>
                  <a:cubicBezTo>
                    <a:pt x="1457" y="1123"/>
                    <a:pt x="1447" y="1125"/>
                    <a:pt x="1437" y="1126"/>
                  </a:cubicBezTo>
                  <a:lnTo>
                    <a:pt x="1437" y="1126"/>
                  </a:lnTo>
                  <a:cubicBezTo>
                    <a:pt x="1434" y="1127"/>
                    <a:pt x="1431" y="1127"/>
                    <a:pt x="1429" y="1128"/>
                  </a:cubicBezTo>
                  <a:lnTo>
                    <a:pt x="1429" y="1128"/>
                  </a:lnTo>
                  <a:cubicBezTo>
                    <a:pt x="1421" y="1128"/>
                    <a:pt x="1413" y="1130"/>
                    <a:pt x="1406" y="1131"/>
                  </a:cubicBezTo>
                  <a:lnTo>
                    <a:pt x="1405" y="1251"/>
                  </a:lnTo>
                  <a:lnTo>
                    <a:pt x="970" y="1251"/>
                  </a:lnTo>
                  <a:lnTo>
                    <a:pt x="969" y="1130"/>
                  </a:lnTo>
                  <a:lnTo>
                    <a:pt x="969" y="1130"/>
                  </a:lnTo>
                  <a:cubicBezTo>
                    <a:pt x="956" y="1129"/>
                    <a:pt x="942" y="1127"/>
                    <a:pt x="929" y="1125"/>
                  </a:cubicBezTo>
                  <a:lnTo>
                    <a:pt x="929" y="1125"/>
                  </a:lnTo>
                  <a:cubicBezTo>
                    <a:pt x="924" y="1124"/>
                    <a:pt x="920" y="1123"/>
                    <a:pt x="915" y="1123"/>
                  </a:cubicBezTo>
                  <a:lnTo>
                    <a:pt x="915" y="1123"/>
                  </a:lnTo>
                  <a:cubicBezTo>
                    <a:pt x="906" y="1121"/>
                    <a:pt x="898" y="1120"/>
                    <a:pt x="889" y="1118"/>
                  </a:cubicBezTo>
                  <a:lnTo>
                    <a:pt x="889" y="1118"/>
                  </a:lnTo>
                  <a:cubicBezTo>
                    <a:pt x="888" y="1118"/>
                    <a:pt x="888" y="1118"/>
                    <a:pt x="888" y="1118"/>
                  </a:cubicBezTo>
                  <a:lnTo>
                    <a:pt x="888" y="1118"/>
                  </a:lnTo>
                  <a:cubicBezTo>
                    <a:pt x="873" y="1116"/>
                    <a:pt x="858" y="1113"/>
                    <a:pt x="843" y="1109"/>
                  </a:cubicBezTo>
                  <a:lnTo>
                    <a:pt x="843" y="1109"/>
                  </a:lnTo>
                  <a:cubicBezTo>
                    <a:pt x="839" y="1109"/>
                    <a:pt x="835" y="1107"/>
                    <a:pt x="831" y="1107"/>
                  </a:cubicBezTo>
                  <a:lnTo>
                    <a:pt x="831" y="1107"/>
                  </a:lnTo>
                  <a:cubicBezTo>
                    <a:pt x="820" y="1104"/>
                    <a:pt x="810" y="1101"/>
                    <a:pt x="799" y="1099"/>
                  </a:cubicBezTo>
                  <a:lnTo>
                    <a:pt x="799" y="1099"/>
                  </a:lnTo>
                  <a:cubicBezTo>
                    <a:pt x="794" y="1098"/>
                    <a:pt x="788" y="1096"/>
                    <a:pt x="782" y="1095"/>
                  </a:cubicBezTo>
                  <a:lnTo>
                    <a:pt x="782" y="1095"/>
                  </a:lnTo>
                  <a:cubicBezTo>
                    <a:pt x="774" y="1093"/>
                    <a:pt x="764" y="1090"/>
                    <a:pt x="755" y="1088"/>
                  </a:cubicBezTo>
                  <a:lnTo>
                    <a:pt x="755" y="1088"/>
                  </a:lnTo>
                  <a:cubicBezTo>
                    <a:pt x="750" y="1086"/>
                    <a:pt x="744" y="1085"/>
                    <a:pt x="739" y="1083"/>
                  </a:cubicBezTo>
                  <a:lnTo>
                    <a:pt x="739" y="1083"/>
                  </a:lnTo>
                  <a:cubicBezTo>
                    <a:pt x="730" y="1080"/>
                    <a:pt x="721" y="1078"/>
                    <a:pt x="712" y="1075"/>
                  </a:cubicBezTo>
                  <a:lnTo>
                    <a:pt x="712" y="1075"/>
                  </a:lnTo>
                  <a:cubicBezTo>
                    <a:pt x="709" y="1074"/>
                    <a:pt x="706" y="1073"/>
                    <a:pt x="702" y="1072"/>
                  </a:cubicBezTo>
                  <a:lnTo>
                    <a:pt x="702" y="1072"/>
                  </a:lnTo>
                  <a:cubicBezTo>
                    <a:pt x="700" y="1071"/>
                    <a:pt x="699" y="1071"/>
                    <a:pt x="697" y="1070"/>
                  </a:cubicBezTo>
                  <a:lnTo>
                    <a:pt x="697" y="1070"/>
                  </a:lnTo>
                  <a:cubicBezTo>
                    <a:pt x="680" y="1065"/>
                    <a:pt x="664" y="1059"/>
                    <a:pt x="648" y="1053"/>
                  </a:cubicBezTo>
                  <a:lnTo>
                    <a:pt x="500" y="1138"/>
                  </a:lnTo>
                  <a:lnTo>
                    <a:pt x="194" y="961"/>
                  </a:lnTo>
                  <a:lnTo>
                    <a:pt x="193" y="688"/>
                  </a:lnTo>
                  <a:lnTo>
                    <a:pt x="1" y="688"/>
                  </a:lnTo>
                  <a:lnTo>
                    <a:pt x="0" y="253"/>
                  </a:lnTo>
                </a:path>
              </a:pathLst>
            </a:custGeom>
            <a:solidFill>
              <a:schemeClr val="accent2">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73" name="Freeform 83">
              <a:extLst>
                <a:ext uri="{FF2B5EF4-FFF2-40B4-BE49-F238E27FC236}">
                  <a16:creationId xmlns:a16="http://schemas.microsoft.com/office/drawing/2014/main" id="{12A3E607-7F12-2544-B21E-F37359CA5A8F}"/>
                </a:ext>
              </a:extLst>
            </p:cNvPr>
            <p:cNvSpPr>
              <a:spLocks noChangeArrowheads="1"/>
            </p:cNvSpPr>
            <p:nvPr/>
          </p:nvSpPr>
          <p:spPr bwMode="auto">
            <a:xfrm>
              <a:off x="14052382" y="6719747"/>
              <a:ext cx="1555363" cy="898654"/>
            </a:xfrm>
            <a:custGeom>
              <a:avLst/>
              <a:gdLst>
                <a:gd name="T0" fmla="*/ 888 w 2381"/>
                <a:gd name="T1" fmla="*/ 861 h 1377"/>
                <a:gd name="T2" fmla="*/ 888 w 2381"/>
                <a:gd name="T3" fmla="*/ 861 h 1377"/>
                <a:gd name="T4" fmla="*/ 1490 w 2381"/>
                <a:gd name="T5" fmla="*/ 861 h 1377"/>
                <a:gd name="T6" fmla="*/ 1490 w 2381"/>
                <a:gd name="T7" fmla="*/ 861 h 1377"/>
                <a:gd name="T8" fmla="*/ 1491 w 2381"/>
                <a:gd name="T9" fmla="*/ 513 h 1377"/>
                <a:gd name="T10" fmla="*/ 1491 w 2381"/>
                <a:gd name="T11" fmla="*/ 513 h 1377"/>
                <a:gd name="T12" fmla="*/ 891 w 2381"/>
                <a:gd name="T13" fmla="*/ 513 h 1377"/>
                <a:gd name="T14" fmla="*/ 891 w 2381"/>
                <a:gd name="T15" fmla="*/ 513 h 1377"/>
                <a:gd name="T16" fmla="*/ 888 w 2381"/>
                <a:gd name="T17" fmla="*/ 861 h 1377"/>
                <a:gd name="T18" fmla="*/ 207 w 2381"/>
                <a:gd name="T19" fmla="*/ 814 h 1377"/>
                <a:gd name="T20" fmla="*/ 0 w 2381"/>
                <a:gd name="T21" fmla="*/ 814 h 1377"/>
                <a:gd name="T22" fmla="*/ 1 w 2381"/>
                <a:gd name="T23" fmla="*/ 561 h 1377"/>
                <a:gd name="T24" fmla="*/ 209 w 2381"/>
                <a:gd name="T25" fmla="*/ 561 h 1377"/>
                <a:gd name="T26" fmla="*/ 209 w 2381"/>
                <a:gd name="T27" fmla="*/ 561 h 1377"/>
                <a:gd name="T28" fmla="*/ 344 w 2381"/>
                <a:gd name="T29" fmla="*/ 375 h 1377"/>
                <a:gd name="T30" fmla="*/ 197 w 2381"/>
                <a:gd name="T31" fmla="*/ 290 h 1377"/>
                <a:gd name="T32" fmla="*/ 506 w 2381"/>
                <a:gd name="T33" fmla="*/ 112 h 1377"/>
                <a:gd name="T34" fmla="*/ 653 w 2381"/>
                <a:gd name="T35" fmla="*/ 198 h 1377"/>
                <a:gd name="T36" fmla="*/ 653 w 2381"/>
                <a:gd name="T37" fmla="*/ 198 h 1377"/>
                <a:gd name="T38" fmla="*/ 976 w 2381"/>
                <a:gd name="T39" fmla="*/ 120 h 1377"/>
                <a:gd name="T40" fmla="*/ 976 w 2381"/>
                <a:gd name="T41" fmla="*/ 0 h 1377"/>
                <a:gd name="T42" fmla="*/ 1411 w 2381"/>
                <a:gd name="T43" fmla="*/ 0 h 1377"/>
                <a:gd name="T44" fmla="*/ 1411 w 2381"/>
                <a:gd name="T45" fmla="*/ 120 h 1377"/>
                <a:gd name="T46" fmla="*/ 1411 w 2381"/>
                <a:gd name="T47" fmla="*/ 120 h 1377"/>
                <a:gd name="T48" fmla="*/ 1733 w 2381"/>
                <a:gd name="T49" fmla="*/ 198 h 1377"/>
                <a:gd name="T50" fmla="*/ 1880 w 2381"/>
                <a:gd name="T51" fmla="*/ 112 h 1377"/>
                <a:gd name="T52" fmla="*/ 2187 w 2381"/>
                <a:gd name="T53" fmla="*/ 290 h 1377"/>
                <a:gd name="T54" fmla="*/ 2040 w 2381"/>
                <a:gd name="T55" fmla="*/ 375 h 1377"/>
                <a:gd name="T56" fmla="*/ 2040 w 2381"/>
                <a:gd name="T57" fmla="*/ 375 h 1377"/>
                <a:gd name="T58" fmla="*/ 2172 w 2381"/>
                <a:gd name="T59" fmla="*/ 561 h 1377"/>
                <a:gd name="T60" fmla="*/ 2380 w 2381"/>
                <a:gd name="T61" fmla="*/ 561 h 1377"/>
                <a:gd name="T62" fmla="*/ 2379 w 2381"/>
                <a:gd name="T63" fmla="*/ 814 h 1377"/>
                <a:gd name="T64" fmla="*/ 2171 w 2381"/>
                <a:gd name="T65" fmla="*/ 814 h 1377"/>
                <a:gd name="T66" fmla="*/ 2171 w 2381"/>
                <a:gd name="T67" fmla="*/ 814 h 1377"/>
                <a:gd name="T68" fmla="*/ 2036 w 2381"/>
                <a:gd name="T69" fmla="*/ 1001 h 1377"/>
                <a:gd name="T70" fmla="*/ 2183 w 2381"/>
                <a:gd name="T71" fmla="*/ 1086 h 1377"/>
                <a:gd name="T72" fmla="*/ 1874 w 2381"/>
                <a:gd name="T73" fmla="*/ 1264 h 1377"/>
                <a:gd name="T74" fmla="*/ 1728 w 2381"/>
                <a:gd name="T75" fmla="*/ 1179 h 1377"/>
                <a:gd name="T76" fmla="*/ 1728 w 2381"/>
                <a:gd name="T77" fmla="*/ 1179 h 1377"/>
                <a:gd name="T78" fmla="*/ 1405 w 2381"/>
                <a:gd name="T79" fmla="*/ 1256 h 1377"/>
                <a:gd name="T80" fmla="*/ 1404 w 2381"/>
                <a:gd name="T81" fmla="*/ 1376 h 1377"/>
                <a:gd name="T82" fmla="*/ 969 w 2381"/>
                <a:gd name="T83" fmla="*/ 1376 h 1377"/>
                <a:gd name="T84" fmla="*/ 969 w 2381"/>
                <a:gd name="T85" fmla="*/ 1256 h 1377"/>
                <a:gd name="T86" fmla="*/ 969 w 2381"/>
                <a:gd name="T87" fmla="*/ 1256 h 1377"/>
                <a:gd name="T88" fmla="*/ 647 w 2381"/>
                <a:gd name="T89" fmla="*/ 1179 h 1377"/>
                <a:gd name="T90" fmla="*/ 499 w 2381"/>
                <a:gd name="T91" fmla="*/ 1264 h 1377"/>
                <a:gd name="T92" fmla="*/ 193 w 2381"/>
                <a:gd name="T93" fmla="*/ 1086 h 1377"/>
                <a:gd name="T94" fmla="*/ 340 w 2381"/>
                <a:gd name="T95" fmla="*/ 1001 h 1377"/>
                <a:gd name="T96" fmla="*/ 340 w 2381"/>
                <a:gd name="T97" fmla="*/ 1001 h 1377"/>
                <a:gd name="T98" fmla="*/ 207 w 2381"/>
                <a:gd name="T99" fmla="*/ 814 h 1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81" h="1377">
                  <a:moveTo>
                    <a:pt x="888" y="861"/>
                  </a:moveTo>
                  <a:lnTo>
                    <a:pt x="888" y="861"/>
                  </a:lnTo>
                  <a:cubicBezTo>
                    <a:pt x="1054" y="958"/>
                    <a:pt x="1323" y="958"/>
                    <a:pt x="1490" y="861"/>
                  </a:cubicBezTo>
                  <a:lnTo>
                    <a:pt x="1490" y="861"/>
                  </a:lnTo>
                  <a:cubicBezTo>
                    <a:pt x="1656" y="766"/>
                    <a:pt x="1657" y="609"/>
                    <a:pt x="1491" y="513"/>
                  </a:cubicBezTo>
                  <a:lnTo>
                    <a:pt x="1491" y="513"/>
                  </a:lnTo>
                  <a:cubicBezTo>
                    <a:pt x="1326" y="417"/>
                    <a:pt x="1057" y="417"/>
                    <a:pt x="891" y="513"/>
                  </a:cubicBezTo>
                  <a:lnTo>
                    <a:pt x="891" y="513"/>
                  </a:lnTo>
                  <a:cubicBezTo>
                    <a:pt x="724" y="609"/>
                    <a:pt x="723" y="766"/>
                    <a:pt x="888" y="861"/>
                  </a:cubicBezTo>
                  <a:close/>
                  <a:moveTo>
                    <a:pt x="207" y="814"/>
                  </a:moveTo>
                  <a:lnTo>
                    <a:pt x="0" y="814"/>
                  </a:lnTo>
                  <a:lnTo>
                    <a:pt x="1" y="561"/>
                  </a:lnTo>
                  <a:lnTo>
                    <a:pt x="209" y="561"/>
                  </a:lnTo>
                  <a:lnTo>
                    <a:pt x="209" y="561"/>
                  </a:lnTo>
                  <a:cubicBezTo>
                    <a:pt x="235" y="496"/>
                    <a:pt x="279" y="433"/>
                    <a:pt x="344" y="375"/>
                  </a:cubicBezTo>
                  <a:lnTo>
                    <a:pt x="197" y="290"/>
                  </a:lnTo>
                  <a:lnTo>
                    <a:pt x="506" y="112"/>
                  </a:lnTo>
                  <a:lnTo>
                    <a:pt x="653" y="198"/>
                  </a:lnTo>
                  <a:lnTo>
                    <a:pt x="653" y="198"/>
                  </a:lnTo>
                  <a:cubicBezTo>
                    <a:pt x="753" y="160"/>
                    <a:pt x="863" y="135"/>
                    <a:pt x="976" y="120"/>
                  </a:cubicBezTo>
                  <a:lnTo>
                    <a:pt x="976" y="0"/>
                  </a:lnTo>
                  <a:lnTo>
                    <a:pt x="1411" y="0"/>
                  </a:lnTo>
                  <a:lnTo>
                    <a:pt x="1411" y="120"/>
                  </a:lnTo>
                  <a:lnTo>
                    <a:pt x="1411" y="120"/>
                  </a:lnTo>
                  <a:cubicBezTo>
                    <a:pt x="1524" y="135"/>
                    <a:pt x="1633" y="161"/>
                    <a:pt x="1733" y="198"/>
                  </a:cubicBezTo>
                  <a:lnTo>
                    <a:pt x="1880" y="112"/>
                  </a:lnTo>
                  <a:lnTo>
                    <a:pt x="2187" y="290"/>
                  </a:lnTo>
                  <a:lnTo>
                    <a:pt x="2040" y="375"/>
                  </a:lnTo>
                  <a:lnTo>
                    <a:pt x="2040" y="375"/>
                  </a:lnTo>
                  <a:cubicBezTo>
                    <a:pt x="2103" y="433"/>
                    <a:pt x="2147" y="496"/>
                    <a:pt x="2172" y="561"/>
                  </a:cubicBezTo>
                  <a:lnTo>
                    <a:pt x="2380" y="561"/>
                  </a:lnTo>
                  <a:lnTo>
                    <a:pt x="2379" y="814"/>
                  </a:lnTo>
                  <a:lnTo>
                    <a:pt x="2171" y="814"/>
                  </a:lnTo>
                  <a:lnTo>
                    <a:pt x="2171" y="814"/>
                  </a:lnTo>
                  <a:cubicBezTo>
                    <a:pt x="2146" y="879"/>
                    <a:pt x="2100" y="942"/>
                    <a:pt x="2036" y="1001"/>
                  </a:cubicBezTo>
                  <a:lnTo>
                    <a:pt x="2183" y="1086"/>
                  </a:lnTo>
                  <a:lnTo>
                    <a:pt x="1874" y="1264"/>
                  </a:lnTo>
                  <a:lnTo>
                    <a:pt x="1728" y="1179"/>
                  </a:lnTo>
                  <a:lnTo>
                    <a:pt x="1728" y="1179"/>
                  </a:lnTo>
                  <a:cubicBezTo>
                    <a:pt x="1627" y="1216"/>
                    <a:pt x="1517" y="1241"/>
                    <a:pt x="1405" y="1256"/>
                  </a:cubicBezTo>
                  <a:lnTo>
                    <a:pt x="1404" y="1376"/>
                  </a:lnTo>
                  <a:lnTo>
                    <a:pt x="969" y="1376"/>
                  </a:lnTo>
                  <a:lnTo>
                    <a:pt x="969" y="1256"/>
                  </a:lnTo>
                  <a:lnTo>
                    <a:pt x="969" y="1256"/>
                  </a:lnTo>
                  <a:cubicBezTo>
                    <a:pt x="856" y="1241"/>
                    <a:pt x="747" y="1216"/>
                    <a:pt x="647" y="1179"/>
                  </a:cubicBezTo>
                  <a:lnTo>
                    <a:pt x="499" y="1264"/>
                  </a:lnTo>
                  <a:lnTo>
                    <a:pt x="193" y="1086"/>
                  </a:lnTo>
                  <a:lnTo>
                    <a:pt x="340" y="1001"/>
                  </a:lnTo>
                  <a:lnTo>
                    <a:pt x="340" y="1001"/>
                  </a:lnTo>
                  <a:cubicBezTo>
                    <a:pt x="276" y="942"/>
                    <a:pt x="232" y="879"/>
                    <a:pt x="207" y="814"/>
                  </a:cubicBezTo>
                  <a:close/>
                </a:path>
              </a:pathLst>
            </a:custGeom>
            <a:solidFill>
              <a:schemeClr val="accent2"/>
            </a:solidFill>
            <a:ln>
              <a:noFill/>
            </a:ln>
            <a:effectLst/>
          </p:spPr>
          <p:txBody>
            <a:bodyPr wrap="none" anchor="ctr"/>
            <a:lstStyle/>
            <a:p>
              <a:endParaRPr lang="en-US" sz="3266" dirty="0">
                <a:latin typeface="Lato Light" panose="020F0502020204030203" pitchFamily="34" charset="0"/>
              </a:endParaRPr>
            </a:p>
          </p:txBody>
        </p:sp>
        <p:sp>
          <p:nvSpPr>
            <p:cNvPr id="74" name="Freeform 84">
              <a:extLst>
                <a:ext uri="{FF2B5EF4-FFF2-40B4-BE49-F238E27FC236}">
                  <a16:creationId xmlns:a16="http://schemas.microsoft.com/office/drawing/2014/main" id="{037AF322-221D-BD46-93C2-24FE37AEBA01}"/>
                </a:ext>
              </a:extLst>
            </p:cNvPr>
            <p:cNvSpPr>
              <a:spLocks noChangeArrowheads="1"/>
            </p:cNvSpPr>
            <p:nvPr/>
          </p:nvSpPr>
          <p:spPr bwMode="auto">
            <a:xfrm>
              <a:off x="12954988" y="7638564"/>
              <a:ext cx="74888" cy="262108"/>
            </a:xfrm>
            <a:custGeom>
              <a:avLst/>
              <a:gdLst>
                <a:gd name="T0" fmla="*/ 0 w 115"/>
                <a:gd name="T1" fmla="*/ 0 h 403"/>
                <a:gd name="T2" fmla="*/ 113 w 115"/>
                <a:gd name="T3" fmla="*/ 66 h 403"/>
                <a:gd name="T4" fmla="*/ 114 w 115"/>
                <a:gd name="T5" fmla="*/ 402 h 403"/>
                <a:gd name="T6" fmla="*/ 1 w 115"/>
                <a:gd name="T7" fmla="*/ 337 h 403"/>
                <a:gd name="T8" fmla="*/ 0 w 115"/>
                <a:gd name="T9" fmla="*/ 0 h 403"/>
              </a:gdLst>
              <a:ahLst/>
              <a:cxnLst>
                <a:cxn ang="0">
                  <a:pos x="T0" y="T1"/>
                </a:cxn>
                <a:cxn ang="0">
                  <a:pos x="T2" y="T3"/>
                </a:cxn>
                <a:cxn ang="0">
                  <a:pos x="T4" y="T5"/>
                </a:cxn>
                <a:cxn ang="0">
                  <a:pos x="T6" y="T7"/>
                </a:cxn>
                <a:cxn ang="0">
                  <a:pos x="T8" y="T9"/>
                </a:cxn>
              </a:cxnLst>
              <a:rect l="0" t="0" r="r" b="b"/>
              <a:pathLst>
                <a:path w="115" h="403">
                  <a:moveTo>
                    <a:pt x="0" y="0"/>
                  </a:moveTo>
                  <a:lnTo>
                    <a:pt x="113" y="66"/>
                  </a:lnTo>
                  <a:lnTo>
                    <a:pt x="114" y="402"/>
                  </a:lnTo>
                  <a:lnTo>
                    <a:pt x="1" y="337"/>
                  </a:lnTo>
                  <a:lnTo>
                    <a:pt x="0" y="0"/>
                  </a:lnTo>
                </a:path>
              </a:pathLst>
            </a:custGeom>
            <a:solidFill>
              <a:schemeClr val="accent1">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75" name="Freeform 85">
              <a:extLst>
                <a:ext uri="{FF2B5EF4-FFF2-40B4-BE49-F238E27FC236}">
                  <a16:creationId xmlns:a16="http://schemas.microsoft.com/office/drawing/2014/main" id="{C3F55429-3283-5041-AD38-723EE83C39F7}"/>
                </a:ext>
              </a:extLst>
            </p:cNvPr>
            <p:cNvSpPr>
              <a:spLocks noChangeArrowheads="1"/>
            </p:cNvSpPr>
            <p:nvPr/>
          </p:nvSpPr>
          <p:spPr bwMode="auto">
            <a:xfrm>
              <a:off x="13882445" y="7638564"/>
              <a:ext cx="74888" cy="262108"/>
            </a:xfrm>
            <a:custGeom>
              <a:avLst/>
              <a:gdLst>
                <a:gd name="T0" fmla="*/ 0 w 115"/>
                <a:gd name="T1" fmla="*/ 66 h 403"/>
                <a:gd name="T2" fmla="*/ 113 w 115"/>
                <a:gd name="T3" fmla="*/ 0 h 403"/>
                <a:gd name="T4" fmla="*/ 114 w 115"/>
                <a:gd name="T5" fmla="*/ 337 h 403"/>
                <a:gd name="T6" fmla="*/ 1 w 115"/>
                <a:gd name="T7" fmla="*/ 402 h 403"/>
                <a:gd name="T8" fmla="*/ 0 w 115"/>
                <a:gd name="T9" fmla="*/ 66 h 403"/>
              </a:gdLst>
              <a:ahLst/>
              <a:cxnLst>
                <a:cxn ang="0">
                  <a:pos x="T0" y="T1"/>
                </a:cxn>
                <a:cxn ang="0">
                  <a:pos x="T2" y="T3"/>
                </a:cxn>
                <a:cxn ang="0">
                  <a:pos x="T4" y="T5"/>
                </a:cxn>
                <a:cxn ang="0">
                  <a:pos x="T6" y="T7"/>
                </a:cxn>
                <a:cxn ang="0">
                  <a:pos x="T8" y="T9"/>
                </a:cxn>
              </a:cxnLst>
              <a:rect l="0" t="0" r="r" b="b"/>
              <a:pathLst>
                <a:path w="115" h="403">
                  <a:moveTo>
                    <a:pt x="0" y="66"/>
                  </a:moveTo>
                  <a:lnTo>
                    <a:pt x="113" y="0"/>
                  </a:lnTo>
                  <a:lnTo>
                    <a:pt x="114" y="337"/>
                  </a:lnTo>
                  <a:lnTo>
                    <a:pt x="1" y="402"/>
                  </a:lnTo>
                  <a:lnTo>
                    <a:pt x="0" y="66"/>
                  </a:lnTo>
                </a:path>
              </a:pathLst>
            </a:custGeom>
            <a:solidFill>
              <a:schemeClr val="accent1">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76" name="Freeform 86">
              <a:extLst>
                <a:ext uri="{FF2B5EF4-FFF2-40B4-BE49-F238E27FC236}">
                  <a16:creationId xmlns:a16="http://schemas.microsoft.com/office/drawing/2014/main" id="{532883A4-47F2-ED4B-964B-8459910F21A5}"/>
                </a:ext>
              </a:extLst>
            </p:cNvPr>
            <p:cNvSpPr>
              <a:spLocks noChangeArrowheads="1"/>
            </p:cNvSpPr>
            <p:nvPr/>
          </p:nvSpPr>
          <p:spPr bwMode="auto">
            <a:xfrm>
              <a:off x="13240136" y="7491669"/>
              <a:ext cx="429166" cy="567419"/>
            </a:xfrm>
            <a:custGeom>
              <a:avLst/>
              <a:gdLst>
                <a:gd name="T0" fmla="*/ 655 w 658"/>
                <a:gd name="T1" fmla="*/ 847 h 870"/>
                <a:gd name="T2" fmla="*/ 652 w 658"/>
                <a:gd name="T3" fmla="*/ 833 h 870"/>
                <a:gd name="T4" fmla="*/ 647 w 658"/>
                <a:gd name="T5" fmla="*/ 819 h 870"/>
                <a:gd name="T6" fmla="*/ 640 w 658"/>
                <a:gd name="T7" fmla="*/ 806 h 870"/>
                <a:gd name="T8" fmla="*/ 629 w 658"/>
                <a:gd name="T9" fmla="*/ 791 h 870"/>
                <a:gd name="T10" fmla="*/ 616 w 658"/>
                <a:gd name="T11" fmla="*/ 776 h 870"/>
                <a:gd name="T12" fmla="*/ 601 w 658"/>
                <a:gd name="T13" fmla="*/ 761 h 870"/>
                <a:gd name="T14" fmla="*/ 586 w 658"/>
                <a:gd name="T15" fmla="*/ 749 h 870"/>
                <a:gd name="T16" fmla="*/ 569 w 658"/>
                <a:gd name="T17" fmla="*/ 738 h 870"/>
                <a:gd name="T18" fmla="*/ 542 w 658"/>
                <a:gd name="T19" fmla="*/ 723 h 870"/>
                <a:gd name="T20" fmla="*/ 510 w 658"/>
                <a:gd name="T21" fmla="*/ 709 h 870"/>
                <a:gd name="T22" fmla="*/ 486 w 658"/>
                <a:gd name="T23" fmla="*/ 701 h 870"/>
                <a:gd name="T24" fmla="*/ 463 w 658"/>
                <a:gd name="T25" fmla="*/ 694 h 870"/>
                <a:gd name="T26" fmla="*/ 441 w 658"/>
                <a:gd name="T27" fmla="*/ 689 h 870"/>
                <a:gd name="T28" fmla="*/ 407 w 658"/>
                <a:gd name="T29" fmla="*/ 683 h 870"/>
                <a:gd name="T30" fmla="*/ 382 w 658"/>
                <a:gd name="T31" fmla="*/ 680 h 870"/>
                <a:gd name="T32" fmla="*/ 354 w 658"/>
                <a:gd name="T33" fmla="*/ 678 h 870"/>
                <a:gd name="T34" fmla="*/ 321 w 658"/>
                <a:gd name="T35" fmla="*/ 678 h 870"/>
                <a:gd name="T36" fmla="*/ 252 w 658"/>
                <a:gd name="T37" fmla="*/ 683 h 870"/>
                <a:gd name="T38" fmla="*/ 231 w 658"/>
                <a:gd name="T39" fmla="*/ 687 h 870"/>
                <a:gd name="T40" fmla="*/ 204 w 658"/>
                <a:gd name="T41" fmla="*/ 692 h 870"/>
                <a:gd name="T42" fmla="*/ 183 w 658"/>
                <a:gd name="T43" fmla="*/ 698 h 870"/>
                <a:gd name="T44" fmla="*/ 147 w 658"/>
                <a:gd name="T45" fmla="*/ 710 h 870"/>
                <a:gd name="T46" fmla="*/ 120 w 658"/>
                <a:gd name="T47" fmla="*/ 722 h 870"/>
                <a:gd name="T48" fmla="*/ 0 w 658"/>
                <a:gd name="T49" fmla="*/ 532 h 870"/>
                <a:gd name="T50" fmla="*/ 120 w 658"/>
                <a:gd name="T51" fmla="*/ 385 h 870"/>
                <a:gd name="T52" fmla="*/ 146 w 658"/>
                <a:gd name="T53" fmla="*/ 374 h 870"/>
                <a:gd name="T54" fmla="*/ 182 w 658"/>
                <a:gd name="T55" fmla="*/ 362 h 870"/>
                <a:gd name="T56" fmla="*/ 197 w 658"/>
                <a:gd name="T57" fmla="*/ 358 h 870"/>
                <a:gd name="T58" fmla="*/ 218 w 658"/>
                <a:gd name="T59" fmla="*/ 352 h 870"/>
                <a:gd name="T60" fmla="*/ 235 w 658"/>
                <a:gd name="T61" fmla="*/ 349 h 870"/>
                <a:gd name="T62" fmla="*/ 283 w 658"/>
                <a:gd name="T63" fmla="*/ 344 h 870"/>
                <a:gd name="T64" fmla="*/ 315 w 658"/>
                <a:gd name="T65" fmla="*/ 342 h 870"/>
                <a:gd name="T66" fmla="*/ 337 w 658"/>
                <a:gd name="T67" fmla="*/ 342 h 870"/>
                <a:gd name="T68" fmla="*/ 353 w 658"/>
                <a:gd name="T69" fmla="*/ 342 h 870"/>
                <a:gd name="T70" fmla="*/ 381 w 658"/>
                <a:gd name="T71" fmla="*/ 344 h 870"/>
                <a:gd name="T72" fmla="*/ 404 w 658"/>
                <a:gd name="T73" fmla="*/ 346 h 870"/>
                <a:gd name="T74" fmla="*/ 427 w 658"/>
                <a:gd name="T75" fmla="*/ 350 h 870"/>
                <a:gd name="T76" fmla="*/ 447 w 658"/>
                <a:gd name="T77" fmla="*/ 354 h 870"/>
                <a:gd name="T78" fmla="*/ 470 w 658"/>
                <a:gd name="T79" fmla="*/ 360 h 870"/>
                <a:gd name="T80" fmla="*/ 489 w 658"/>
                <a:gd name="T81" fmla="*/ 365 h 870"/>
                <a:gd name="T82" fmla="*/ 500 w 658"/>
                <a:gd name="T83" fmla="*/ 336 h 870"/>
                <a:gd name="T84" fmla="*/ 509 w 658"/>
                <a:gd name="T85" fmla="*/ 372 h 870"/>
                <a:gd name="T86" fmla="*/ 541 w 658"/>
                <a:gd name="T87" fmla="*/ 387 h 870"/>
                <a:gd name="T88" fmla="*/ 565 w 658"/>
                <a:gd name="T89" fmla="*/ 399 h 870"/>
                <a:gd name="T90" fmla="*/ 580 w 658"/>
                <a:gd name="T91" fmla="*/ 409 h 870"/>
                <a:gd name="T92" fmla="*/ 595 w 658"/>
                <a:gd name="T93" fmla="*/ 420 h 870"/>
                <a:gd name="T94" fmla="*/ 606 w 658"/>
                <a:gd name="T95" fmla="*/ 430 h 870"/>
                <a:gd name="T96" fmla="*/ 618 w 658"/>
                <a:gd name="T97" fmla="*/ 442 h 870"/>
                <a:gd name="T98" fmla="*/ 628 w 658"/>
                <a:gd name="T99" fmla="*/ 455 h 870"/>
                <a:gd name="T100" fmla="*/ 639 w 658"/>
                <a:gd name="T101" fmla="*/ 470 h 870"/>
                <a:gd name="T102" fmla="*/ 644 w 658"/>
                <a:gd name="T103" fmla="*/ 479 h 870"/>
                <a:gd name="T104" fmla="*/ 648 w 658"/>
                <a:gd name="T105" fmla="*/ 490 h 870"/>
                <a:gd name="T106" fmla="*/ 652 w 658"/>
                <a:gd name="T107" fmla="*/ 501 h 870"/>
                <a:gd name="T108" fmla="*/ 654 w 658"/>
                <a:gd name="T109" fmla="*/ 510 h 870"/>
                <a:gd name="T110" fmla="*/ 656 w 658"/>
                <a:gd name="T111" fmla="*/ 525 h 870"/>
                <a:gd name="T112" fmla="*/ 657 w 658"/>
                <a:gd name="T113" fmla="*/ 861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8" h="870">
                  <a:moveTo>
                    <a:pt x="657" y="856"/>
                  </a:moveTo>
                  <a:lnTo>
                    <a:pt x="657" y="856"/>
                  </a:lnTo>
                  <a:cubicBezTo>
                    <a:pt x="656" y="854"/>
                    <a:pt x="656" y="853"/>
                    <a:pt x="656" y="852"/>
                  </a:cubicBezTo>
                  <a:lnTo>
                    <a:pt x="656" y="852"/>
                  </a:lnTo>
                  <a:cubicBezTo>
                    <a:pt x="655" y="850"/>
                    <a:pt x="655" y="849"/>
                    <a:pt x="655" y="847"/>
                  </a:cubicBezTo>
                  <a:lnTo>
                    <a:pt x="655" y="847"/>
                  </a:lnTo>
                  <a:cubicBezTo>
                    <a:pt x="655" y="845"/>
                    <a:pt x="654" y="844"/>
                    <a:pt x="654" y="842"/>
                  </a:cubicBezTo>
                  <a:lnTo>
                    <a:pt x="654" y="842"/>
                  </a:lnTo>
                  <a:cubicBezTo>
                    <a:pt x="654" y="841"/>
                    <a:pt x="654" y="839"/>
                    <a:pt x="653" y="837"/>
                  </a:cubicBezTo>
                  <a:lnTo>
                    <a:pt x="653" y="837"/>
                  </a:lnTo>
                  <a:cubicBezTo>
                    <a:pt x="652" y="836"/>
                    <a:pt x="652" y="834"/>
                    <a:pt x="652" y="833"/>
                  </a:cubicBezTo>
                  <a:lnTo>
                    <a:pt x="652" y="833"/>
                  </a:lnTo>
                  <a:cubicBezTo>
                    <a:pt x="651" y="832"/>
                    <a:pt x="651" y="830"/>
                    <a:pt x="650" y="829"/>
                  </a:cubicBezTo>
                  <a:lnTo>
                    <a:pt x="650" y="829"/>
                  </a:lnTo>
                  <a:cubicBezTo>
                    <a:pt x="650" y="827"/>
                    <a:pt x="649" y="826"/>
                    <a:pt x="648" y="824"/>
                  </a:cubicBezTo>
                  <a:lnTo>
                    <a:pt x="648" y="824"/>
                  </a:lnTo>
                  <a:cubicBezTo>
                    <a:pt x="648" y="823"/>
                    <a:pt x="647" y="821"/>
                    <a:pt x="647" y="819"/>
                  </a:cubicBezTo>
                  <a:lnTo>
                    <a:pt x="647" y="819"/>
                  </a:lnTo>
                  <a:cubicBezTo>
                    <a:pt x="646" y="818"/>
                    <a:pt x="645" y="816"/>
                    <a:pt x="644" y="815"/>
                  </a:cubicBezTo>
                  <a:lnTo>
                    <a:pt x="644" y="815"/>
                  </a:lnTo>
                  <a:cubicBezTo>
                    <a:pt x="644" y="813"/>
                    <a:pt x="643" y="812"/>
                    <a:pt x="642" y="810"/>
                  </a:cubicBezTo>
                  <a:lnTo>
                    <a:pt x="642" y="810"/>
                  </a:lnTo>
                  <a:cubicBezTo>
                    <a:pt x="641" y="809"/>
                    <a:pt x="641" y="807"/>
                    <a:pt x="640" y="806"/>
                  </a:cubicBezTo>
                  <a:lnTo>
                    <a:pt x="640" y="806"/>
                  </a:lnTo>
                  <a:cubicBezTo>
                    <a:pt x="638" y="804"/>
                    <a:pt x="637" y="802"/>
                    <a:pt x="636" y="800"/>
                  </a:cubicBezTo>
                  <a:lnTo>
                    <a:pt x="636" y="800"/>
                  </a:lnTo>
                  <a:cubicBezTo>
                    <a:pt x="635" y="799"/>
                    <a:pt x="635" y="798"/>
                    <a:pt x="634" y="797"/>
                  </a:cubicBezTo>
                  <a:lnTo>
                    <a:pt x="634" y="797"/>
                  </a:lnTo>
                  <a:cubicBezTo>
                    <a:pt x="632" y="795"/>
                    <a:pt x="631" y="793"/>
                    <a:pt x="629" y="791"/>
                  </a:cubicBezTo>
                  <a:lnTo>
                    <a:pt x="629" y="791"/>
                  </a:lnTo>
                  <a:cubicBezTo>
                    <a:pt x="628" y="790"/>
                    <a:pt x="628" y="789"/>
                    <a:pt x="627" y="788"/>
                  </a:cubicBezTo>
                  <a:lnTo>
                    <a:pt x="627" y="788"/>
                  </a:lnTo>
                  <a:cubicBezTo>
                    <a:pt x="624" y="784"/>
                    <a:pt x="622" y="781"/>
                    <a:pt x="618" y="778"/>
                  </a:cubicBezTo>
                  <a:lnTo>
                    <a:pt x="618" y="778"/>
                  </a:lnTo>
                  <a:cubicBezTo>
                    <a:pt x="618" y="777"/>
                    <a:pt x="617" y="776"/>
                    <a:pt x="616" y="776"/>
                  </a:cubicBezTo>
                  <a:lnTo>
                    <a:pt x="616" y="776"/>
                  </a:lnTo>
                  <a:cubicBezTo>
                    <a:pt x="614" y="773"/>
                    <a:pt x="611" y="771"/>
                    <a:pt x="609" y="768"/>
                  </a:cubicBezTo>
                  <a:lnTo>
                    <a:pt x="609" y="768"/>
                  </a:lnTo>
                  <a:cubicBezTo>
                    <a:pt x="608" y="767"/>
                    <a:pt x="607" y="766"/>
                    <a:pt x="606" y="764"/>
                  </a:cubicBezTo>
                  <a:lnTo>
                    <a:pt x="606" y="764"/>
                  </a:lnTo>
                  <a:cubicBezTo>
                    <a:pt x="604" y="763"/>
                    <a:pt x="602" y="762"/>
                    <a:pt x="601" y="761"/>
                  </a:cubicBezTo>
                  <a:lnTo>
                    <a:pt x="601" y="761"/>
                  </a:lnTo>
                  <a:cubicBezTo>
                    <a:pt x="599" y="759"/>
                    <a:pt x="598" y="758"/>
                    <a:pt x="596" y="757"/>
                  </a:cubicBezTo>
                  <a:lnTo>
                    <a:pt x="596" y="757"/>
                  </a:lnTo>
                  <a:cubicBezTo>
                    <a:pt x="594" y="755"/>
                    <a:pt x="592" y="754"/>
                    <a:pt x="591" y="753"/>
                  </a:cubicBezTo>
                  <a:lnTo>
                    <a:pt x="591" y="753"/>
                  </a:lnTo>
                  <a:cubicBezTo>
                    <a:pt x="589" y="752"/>
                    <a:pt x="588" y="751"/>
                    <a:pt x="586" y="749"/>
                  </a:cubicBezTo>
                  <a:lnTo>
                    <a:pt x="586" y="749"/>
                  </a:lnTo>
                  <a:cubicBezTo>
                    <a:pt x="584" y="748"/>
                    <a:pt x="582" y="746"/>
                    <a:pt x="580" y="745"/>
                  </a:cubicBezTo>
                  <a:lnTo>
                    <a:pt x="580" y="745"/>
                  </a:lnTo>
                  <a:cubicBezTo>
                    <a:pt x="578" y="744"/>
                    <a:pt x="577" y="743"/>
                    <a:pt x="576" y="742"/>
                  </a:cubicBezTo>
                  <a:lnTo>
                    <a:pt x="576" y="742"/>
                  </a:lnTo>
                  <a:cubicBezTo>
                    <a:pt x="573" y="741"/>
                    <a:pt x="571" y="739"/>
                    <a:pt x="569" y="738"/>
                  </a:cubicBezTo>
                  <a:lnTo>
                    <a:pt x="569" y="738"/>
                  </a:lnTo>
                  <a:cubicBezTo>
                    <a:pt x="567" y="736"/>
                    <a:pt x="564" y="735"/>
                    <a:pt x="561" y="733"/>
                  </a:cubicBezTo>
                  <a:lnTo>
                    <a:pt x="561" y="733"/>
                  </a:lnTo>
                  <a:cubicBezTo>
                    <a:pt x="557" y="731"/>
                    <a:pt x="551" y="728"/>
                    <a:pt x="547" y="725"/>
                  </a:cubicBezTo>
                  <a:lnTo>
                    <a:pt x="547" y="725"/>
                  </a:lnTo>
                  <a:cubicBezTo>
                    <a:pt x="545" y="725"/>
                    <a:pt x="544" y="723"/>
                    <a:pt x="542" y="723"/>
                  </a:cubicBezTo>
                  <a:lnTo>
                    <a:pt x="542" y="723"/>
                  </a:lnTo>
                  <a:cubicBezTo>
                    <a:pt x="538" y="721"/>
                    <a:pt x="534" y="719"/>
                    <a:pt x="530" y="717"/>
                  </a:cubicBezTo>
                  <a:lnTo>
                    <a:pt x="530" y="717"/>
                  </a:lnTo>
                  <a:cubicBezTo>
                    <a:pt x="528" y="716"/>
                    <a:pt x="527" y="716"/>
                    <a:pt x="526" y="715"/>
                  </a:cubicBezTo>
                  <a:lnTo>
                    <a:pt x="526" y="715"/>
                  </a:lnTo>
                  <a:cubicBezTo>
                    <a:pt x="520" y="713"/>
                    <a:pt x="515" y="711"/>
                    <a:pt x="510" y="709"/>
                  </a:cubicBezTo>
                  <a:lnTo>
                    <a:pt x="510" y="709"/>
                  </a:lnTo>
                  <a:cubicBezTo>
                    <a:pt x="509" y="708"/>
                    <a:pt x="507" y="708"/>
                    <a:pt x="507" y="708"/>
                  </a:cubicBezTo>
                  <a:lnTo>
                    <a:pt x="507" y="708"/>
                  </a:lnTo>
                  <a:cubicBezTo>
                    <a:pt x="502" y="706"/>
                    <a:pt x="497" y="704"/>
                    <a:pt x="492" y="702"/>
                  </a:cubicBezTo>
                  <a:lnTo>
                    <a:pt x="492" y="702"/>
                  </a:lnTo>
                  <a:cubicBezTo>
                    <a:pt x="490" y="702"/>
                    <a:pt x="489" y="701"/>
                    <a:pt x="486" y="701"/>
                  </a:cubicBezTo>
                  <a:lnTo>
                    <a:pt x="486" y="701"/>
                  </a:lnTo>
                  <a:cubicBezTo>
                    <a:pt x="484" y="700"/>
                    <a:pt x="481" y="699"/>
                    <a:pt x="479" y="698"/>
                  </a:cubicBezTo>
                  <a:lnTo>
                    <a:pt x="479" y="698"/>
                  </a:lnTo>
                  <a:cubicBezTo>
                    <a:pt x="476" y="698"/>
                    <a:pt x="474" y="697"/>
                    <a:pt x="471" y="697"/>
                  </a:cubicBezTo>
                  <a:lnTo>
                    <a:pt x="471" y="697"/>
                  </a:lnTo>
                  <a:cubicBezTo>
                    <a:pt x="469" y="695"/>
                    <a:pt x="466" y="695"/>
                    <a:pt x="463" y="694"/>
                  </a:cubicBezTo>
                  <a:lnTo>
                    <a:pt x="463" y="694"/>
                  </a:lnTo>
                  <a:cubicBezTo>
                    <a:pt x="461" y="693"/>
                    <a:pt x="459" y="693"/>
                    <a:pt x="456" y="692"/>
                  </a:cubicBezTo>
                  <a:lnTo>
                    <a:pt x="456" y="692"/>
                  </a:lnTo>
                  <a:cubicBezTo>
                    <a:pt x="454" y="692"/>
                    <a:pt x="451" y="691"/>
                    <a:pt x="448" y="691"/>
                  </a:cubicBezTo>
                  <a:lnTo>
                    <a:pt x="448" y="691"/>
                  </a:lnTo>
                  <a:cubicBezTo>
                    <a:pt x="446" y="690"/>
                    <a:pt x="443" y="689"/>
                    <a:pt x="441" y="689"/>
                  </a:cubicBezTo>
                  <a:lnTo>
                    <a:pt x="441" y="689"/>
                  </a:lnTo>
                  <a:cubicBezTo>
                    <a:pt x="438" y="688"/>
                    <a:pt x="436" y="688"/>
                    <a:pt x="433" y="687"/>
                  </a:cubicBezTo>
                  <a:lnTo>
                    <a:pt x="433" y="687"/>
                  </a:lnTo>
                  <a:cubicBezTo>
                    <a:pt x="430" y="687"/>
                    <a:pt x="428" y="687"/>
                    <a:pt x="426" y="686"/>
                  </a:cubicBezTo>
                  <a:lnTo>
                    <a:pt x="426" y="686"/>
                  </a:lnTo>
                  <a:cubicBezTo>
                    <a:pt x="420" y="685"/>
                    <a:pt x="413" y="683"/>
                    <a:pt x="407" y="683"/>
                  </a:cubicBezTo>
                  <a:lnTo>
                    <a:pt x="407" y="683"/>
                  </a:lnTo>
                  <a:cubicBezTo>
                    <a:pt x="406" y="683"/>
                    <a:pt x="406" y="683"/>
                    <a:pt x="405" y="683"/>
                  </a:cubicBezTo>
                  <a:lnTo>
                    <a:pt x="405" y="683"/>
                  </a:lnTo>
                  <a:cubicBezTo>
                    <a:pt x="399" y="682"/>
                    <a:pt x="394" y="681"/>
                    <a:pt x="389" y="681"/>
                  </a:cubicBezTo>
                  <a:lnTo>
                    <a:pt x="389" y="681"/>
                  </a:lnTo>
                  <a:cubicBezTo>
                    <a:pt x="386" y="681"/>
                    <a:pt x="384" y="680"/>
                    <a:pt x="382" y="680"/>
                  </a:cubicBezTo>
                  <a:lnTo>
                    <a:pt x="382" y="680"/>
                  </a:lnTo>
                  <a:cubicBezTo>
                    <a:pt x="379" y="679"/>
                    <a:pt x="375" y="679"/>
                    <a:pt x="372" y="679"/>
                  </a:cubicBezTo>
                  <a:lnTo>
                    <a:pt x="372" y="679"/>
                  </a:lnTo>
                  <a:cubicBezTo>
                    <a:pt x="369" y="679"/>
                    <a:pt x="367" y="679"/>
                    <a:pt x="365" y="679"/>
                  </a:cubicBezTo>
                  <a:lnTo>
                    <a:pt x="365" y="679"/>
                  </a:lnTo>
                  <a:cubicBezTo>
                    <a:pt x="361" y="679"/>
                    <a:pt x="358" y="678"/>
                    <a:pt x="354" y="678"/>
                  </a:cubicBezTo>
                  <a:lnTo>
                    <a:pt x="354" y="678"/>
                  </a:lnTo>
                  <a:cubicBezTo>
                    <a:pt x="352" y="678"/>
                    <a:pt x="350" y="678"/>
                    <a:pt x="348" y="678"/>
                  </a:cubicBezTo>
                  <a:lnTo>
                    <a:pt x="348" y="678"/>
                  </a:lnTo>
                  <a:cubicBezTo>
                    <a:pt x="345" y="678"/>
                    <a:pt x="341" y="678"/>
                    <a:pt x="338" y="678"/>
                  </a:cubicBezTo>
                  <a:lnTo>
                    <a:pt x="331" y="678"/>
                  </a:lnTo>
                  <a:lnTo>
                    <a:pt x="321" y="678"/>
                  </a:lnTo>
                  <a:lnTo>
                    <a:pt x="321" y="678"/>
                  </a:lnTo>
                  <a:cubicBezTo>
                    <a:pt x="319" y="678"/>
                    <a:pt x="318" y="678"/>
                    <a:pt x="315" y="678"/>
                  </a:cubicBezTo>
                  <a:lnTo>
                    <a:pt x="315" y="678"/>
                  </a:lnTo>
                  <a:cubicBezTo>
                    <a:pt x="305" y="678"/>
                    <a:pt x="295" y="679"/>
                    <a:pt x="284" y="679"/>
                  </a:cubicBezTo>
                  <a:lnTo>
                    <a:pt x="284" y="679"/>
                  </a:lnTo>
                  <a:lnTo>
                    <a:pt x="284" y="679"/>
                  </a:lnTo>
                  <a:cubicBezTo>
                    <a:pt x="273" y="681"/>
                    <a:pt x="263" y="682"/>
                    <a:pt x="252" y="683"/>
                  </a:cubicBezTo>
                  <a:lnTo>
                    <a:pt x="252" y="683"/>
                  </a:lnTo>
                  <a:cubicBezTo>
                    <a:pt x="251" y="683"/>
                    <a:pt x="250" y="683"/>
                    <a:pt x="249" y="683"/>
                  </a:cubicBezTo>
                  <a:lnTo>
                    <a:pt x="249" y="683"/>
                  </a:lnTo>
                  <a:cubicBezTo>
                    <a:pt x="245" y="684"/>
                    <a:pt x="240" y="685"/>
                    <a:pt x="236" y="686"/>
                  </a:cubicBezTo>
                  <a:lnTo>
                    <a:pt x="236" y="686"/>
                  </a:lnTo>
                  <a:cubicBezTo>
                    <a:pt x="234" y="686"/>
                    <a:pt x="233" y="687"/>
                    <a:pt x="231" y="687"/>
                  </a:cubicBezTo>
                  <a:lnTo>
                    <a:pt x="231" y="687"/>
                  </a:lnTo>
                  <a:cubicBezTo>
                    <a:pt x="227" y="687"/>
                    <a:pt x="224" y="688"/>
                    <a:pt x="220" y="689"/>
                  </a:cubicBezTo>
                  <a:lnTo>
                    <a:pt x="220" y="689"/>
                  </a:lnTo>
                  <a:cubicBezTo>
                    <a:pt x="218" y="689"/>
                    <a:pt x="217" y="689"/>
                    <a:pt x="215" y="689"/>
                  </a:cubicBezTo>
                  <a:lnTo>
                    <a:pt x="215" y="689"/>
                  </a:lnTo>
                  <a:cubicBezTo>
                    <a:pt x="211" y="691"/>
                    <a:pt x="208" y="691"/>
                    <a:pt x="204" y="692"/>
                  </a:cubicBezTo>
                  <a:lnTo>
                    <a:pt x="204" y="692"/>
                  </a:lnTo>
                  <a:cubicBezTo>
                    <a:pt x="202" y="692"/>
                    <a:pt x="200" y="693"/>
                    <a:pt x="198" y="693"/>
                  </a:cubicBezTo>
                  <a:lnTo>
                    <a:pt x="198" y="693"/>
                  </a:lnTo>
                  <a:cubicBezTo>
                    <a:pt x="195" y="695"/>
                    <a:pt x="192" y="695"/>
                    <a:pt x="188" y="697"/>
                  </a:cubicBezTo>
                  <a:lnTo>
                    <a:pt x="188" y="697"/>
                  </a:lnTo>
                  <a:cubicBezTo>
                    <a:pt x="186" y="697"/>
                    <a:pt x="184" y="698"/>
                    <a:pt x="183" y="698"/>
                  </a:cubicBezTo>
                  <a:lnTo>
                    <a:pt x="183" y="698"/>
                  </a:lnTo>
                  <a:cubicBezTo>
                    <a:pt x="177" y="699"/>
                    <a:pt x="172" y="701"/>
                    <a:pt x="167" y="703"/>
                  </a:cubicBezTo>
                  <a:lnTo>
                    <a:pt x="167" y="703"/>
                  </a:lnTo>
                  <a:cubicBezTo>
                    <a:pt x="166" y="703"/>
                    <a:pt x="165" y="703"/>
                    <a:pt x="164" y="703"/>
                  </a:cubicBezTo>
                  <a:lnTo>
                    <a:pt x="164" y="703"/>
                  </a:lnTo>
                  <a:cubicBezTo>
                    <a:pt x="158" y="705"/>
                    <a:pt x="153" y="708"/>
                    <a:pt x="147" y="710"/>
                  </a:cubicBezTo>
                  <a:lnTo>
                    <a:pt x="147" y="710"/>
                  </a:lnTo>
                  <a:cubicBezTo>
                    <a:pt x="145" y="711"/>
                    <a:pt x="144" y="711"/>
                    <a:pt x="143" y="712"/>
                  </a:cubicBezTo>
                  <a:lnTo>
                    <a:pt x="143" y="712"/>
                  </a:lnTo>
                  <a:cubicBezTo>
                    <a:pt x="136" y="715"/>
                    <a:pt x="129" y="718"/>
                    <a:pt x="122" y="721"/>
                  </a:cubicBezTo>
                  <a:lnTo>
                    <a:pt x="122" y="721"/>
                  </a:lnTo>
                  <a:cubicBezTo>
                    <a:pt x="121" y="721"/>
                    <a:pt x="120" y="722"/>
                    <a:pt x="120" y="722"/>
                  </a:cubicBezTo>
                  <a:lnTo>
                    <a:pt x="120" y="722"/>
                  </a:lnTo>
                  <a:cubicBezTo>
                    <a:pt x="112" y="725"/>
                    <a:pt x="105" y="729"/>
                    <a:pt x="98" y="733"/>
                  </a:cubicBezTo>
                  <a:lnTo>
                    <a:pt x="98" y="733"/>
                  </a:lnTo>
                  <a:cubicBezTo>
                    <a:pt x="33" y="771"/>
                    <a:pt x="1" y="820"/>
                    <a:pt x="1" y="869"/>
                  </a:cubicBezTo>
                  <a:lnTo>
                    <a:pt x="0" y="532"/>
                  </a:lnTo>
                  <a:lnTo>
                    <a:pt x="0" y="532"/>
                  </a:lnTo>
                  <a:cubicBezTo>
                    <a:pt x="0" y="483"/>
                    <a:pt x="32" y="435"/>
                    <a:pt x="97" y="397"/>
                  </a:cubicBezTo>
                  <a:lnTo>
                    <a:pt x="97" y="397"/>
                  </a:lnTo>
                  <a:cubicBezTo>
                    <a:pt x="104" y="393"/>
                    <a:pt x="111" y="389"/>
                    <a:pt x="119" y="386"/>
                  </a:cubicBezTo>
                  <a:lnTo>
                    <a:pt x="119" y="386"/>
                  </a:lnTo>
                  <a:cubicBezTo>
                    <a:pt x="119" y="385"/>
                    <a:pt x="120" y="385"/>
                    <a:pt x="120" y="385"/>
                  </a:cubicBezTo>
                  <a:lnTo>
                    <a:pt x="120" y="385"/>
                  </a:lnTo>
                  <a:cubicBezTo>
                    <a:pt x="128" y="382"/>
                    <a:pt x="135" y="378"/>
                    <a:pt x="143" y="375"/>
                  </a:cubicBezTo>
                  <a:lnTo>
                    <a:pt x="143" y="375"/>
                  </a:lnTo>
                  <a:lnTo>
                    <a:pt x="144" y="375"/>
                  </a:lnTo>
                  <a:lnTo>
                    <a:pt x="144" y="375"/>
                  </a:lnTo>
                  <a:cubicBezTo>
                    <a:pt x="145" y="374"/>
                    <a:pt x="145" y="374"/>
                    <a:pt x="146" y="374"/>
                  </a:cubicBezTo>
                  <a:lnTo>
                    <a:pt x="146" y="374"/>
                  </a:lnTo>
                  <a:cubicBezTo>
                    <a:pt x="152" y="372"/>
                    <a:pt x="157" y="369"/>
                    <a:pt x="163" y="367"/>
                  </a:cubicBezTo>
                  <a:lnTo>
                    <a:pt x="163" y="367"/>
                  </a:lnTo>
                  <a:cubicBezTo>
                    <a:pt x="164" y="367"/>
                    <a:pt x="165" y="367"/>
                    <a:pt x="166" y="366"/>
                  </a:cubicBezTo>
                  <a:lnTo>
                    <a:pt x="166" y="366"/>
                  </a:lnTo>
                  <a:cubicBezTo>
                    <a:pt x="171" y="365"/>
                    <a:pt x="176" y="364"/>
                    <a:pt x="182" y="362"/>
                  </a:cubicBezTo>
                  <a:lnTo>
                    <a:pt x="182" y="362"/>
                  </a:lnTo>
                  <a:cubicBezTo>
                    <a:pt x="183" y="362"/>
                    <a:pt x="183" y="361"/>
                    <a:pt x="184" y="361"/>
                  </a:cubicBezTo>
                  <a:lnTo>
                    <a:pt x="184" y="361"/>
                  </a:lnTo>
                  <a:cubicBezTo>
                    <a:pt x="185" y="360"/>
                    <a:pt x="186" y="360"/>
                    <a:pt x="187" y="360"/>
                  </a:cubicBezTo>
                  <a:lnTo>
                    <a:pt x="187" y="360"/>
                  </a:lnTo>
                  <a:cubicBezTo>
                    <a:pt x="190" y="359"/>
                    <a:pt x="194" y="358"/>
                    <a:pt x="197" y="358"/>
                  </a:cubicBezTo>
                  <a:lnTo>
                    <a:pt x="197" y="358"/>
                  </a:lnTo>
                  <a:cubicBezTo>
                    <a:pt x="199" y="357"/>
                    <a:pt x="201" y="356"/>
                    <a:pt x="203" y="356"/>
                  </a:cubicBezTo>
                  <a:lnTo>
                    <a:pt x="203" y="356"/>
                  </a:lnTo>
                  <a:cubicBezTo>
                    <a:pt x="207" y="355"/>
                    <a:pt x="210" y="354"/>
                    <a:pt x="214" y="354"/>
                  </a:cubicBezTo>
                  <a:lnTo>
                    <a:pt x="214" y="354"/>
                  </a:lnTo>
                  <a:cubicBezTo>
                    <a:pt x="215" y="353"/>
                    <a:pt x="217" y="353"/>
                    <a:pt x="218" y="352"/>
                  </a:cubicBezTo>
                  <a:lnTo>
                    <a:pt x="218" y="352"/>
                  </a:lnTo>
                  <a:cubicBezTo>
                    <a:pt x="218" y="352"/>
                    <a:pt x="219" y="352"/>
                    <a:pt x="220" y="352"/>
                  </a:cubicBezTo>
                  <a:lnTo>
                    <a:pt x="220" y="352"/>
                  </a:lnTo>
                  <a:cubicBezTo>
                    <a:pt x="223" y="352"/>
                    <a:pt x="226" y="351"/>
                    <a:pt x="230" y="350"/>
                  </a:cubicBezTo>
                  <a:lnTo>
                    <a:pt x="230" y="350"/>
                  </a:lnTo>
                  <a:cubicBezTo>
                    <a:pt x="231" y="350"/>
                    <a:pt x="233" y="350"/>
                    <a:pt x="235" y="349"/>
                  </a:cubicBezTo>
                  <a:lnTo>
                    <a:pt x="235" y="349"/>
                  </a:lnTo>
                  <a:cubicBezTo>
                    <a:pt x="240" y="349"/>
                    <a:pt x="244" y="348"/>
                    <a:pt x="248" y="347"/>
                  </a:cubicBezTo>
                  <a:lnTo>
                    <a:pt x="248" y="347"/>
                  </a:lnTo>
                  <a:cubicBezTo>
                    <a:pt x="249" y="347"/>
                    <a:pt x="250" y="347"/>
                    <a:pt x="251" y="347"/>
                  </a:cubicBezTo>
                  <a:lnTo>
                    <a:pt x="251" y="347"/>
                  </a:lnTo>
                  <a:lnTo>
                    <a:pt x="251" y="347"/>
                  </a:lnTo>
                  <a:cubicBezTo>
                    <a:pt x="261" y="345"/>
                    <a:pt x="272" y="344"/>
                    <a:pt x="283" y="344"/>
                  </a:cubicBezTo>
                  <a:lnTo>
                    <a:pt x="283" y="344"/>
                  </a:lnTo>
                  <a:lnTo>
                    <a:pt x="283" y="344"/>
                  </a:lnTo>
                  <a:lnTo>
                    <a:pt x="283" y="344"/>
                  </a:lnTo>
                  <a:lnTo>
                    <a:pt x="283" y="344"/>
                  </a:lnTo>
                  <a:lnTo>
                    <a:pt x="283" y="344"/>
                  </a:lnTo>
                  <a:cubicBezTo>
                    <a:pt x="294" y="342"/>
                    <a:pt x="304" y="342"/>
                    <a:pt x="315" y="342"/>
                  </a:cubicBezTo>
                  <a:lnTo>
                    <a:pt x="315" y="342"/>
                  </a:lnTo>
                  <a:lnTo>
                    <a:pt x="315" y="342"/>
                  </a:lnTo>
                  <a:cubicBezTo>
                    <a:pt x="316" y="342"/>
                    <a:pt x="318" y="342"/>
                    <a:pt x="320" y="342"/>
                  </a:cubicBezTo>
                  <a:lnTo>
                    <a:pt x="331" y="342"/>
                  </a:lnTo>
                  <a:lnTo>
                    <a:pt x="337" y="342"/>
                  </a:lnTo>
                  <a:lnTo>
                    <a:pt x="337" y="342"/>
                  </a:lnTo>
                  <a:cubicBezTo>
                    <a:pt x="341" y="342"/>
                    <a:pt x="344" y="342"/>
                    <a:pt x="347" y="342"/>
                  </a:cubicBezTo>
                  <a:lnTo>
                    <a:pt x="347" y="342"/>
                  </a:lnTo>
                  <a:cubicBezTo>
                    <a:pt x="348" y="342"/>
                    <a:pt x="348" y="342"/>
                    <a:pt x="349" y="342"/>
                  </a:cubicBezTo>
                  <a:lnTo>
                    <a:pt x="349" y="342"/>
                  </a:lnTo>
                  <a:cubicBezTo>
                    <a:pt x="350" y="342"/>
                    <a:pt x="352" y="342"/>
                    <a:pt x="353" y="342"/>
                  </a:cubicBezTo>
                  <a:lnTo>
                    <a:pt x="353" y="342"/>
                  </a:lnTo>
                  <a:cubicBezTo>
                    <a:pt x="356" y="342"/>
                    <a:pt x="360" y="342"/>
                    <a:pt x="364" y="343"/>
                  </a:cubicBezTo>
                  <a:lnTo>
                    <a:pt x="364" y="343"/>
                  </a:lnTo>
                  <a:cubicBezTo>
                    <a:pt x="366" y="343"/>
                    <a:pt x="369" y="343"/>
                    <a:pt x="370" y="343"/>
                  </a:cubicBezTo>
                  <a:lnTo>
                    <a:pt x="370" y="343"/>
                  </a:lnTo>
                  <a:cubicBezTo>
                    <a:pt x="374" y="344"/>
                    <a:pt x="378" y="344"/>
                    <a:pt x="381" y="344"/>
                  </a:cubicBezTo>
                  <a:lnTo>
                    <a:pt x="381" y="344"/>
                  </a:lnTo>
                  <a:cubicBezTo>
                    <a:pt x="382" y="344"/>
                    <a:pt x="384" y="344"/>
                    <a:pt x="385" y="344"/>
                  </a:cubicBezTo>
                  <a:lnTo>
                    <a:pt x="385" y="344"/>
                  </a:lnTo>
                  <a:cubicBezTo>
                    <a:pt x="386" y="344"/>
                    <a:pt x="386" y="345"/>
                    <a:pt x="388" y="345"/>
                  </a:cubicBezTo>
                  <a:lnTo>
                    <a:pt x="388" y="345"/>
                  </a:lnTo>
                  <a:cubicBezTo>
                    <a:pt x="393" y="345"/>
                    <a:pt x="399" y="346"/>
                    <a:pt x="404" y="346"/>
                  </a:cubicBezTo>
                  <a:lnTo>
                    <a:pt x="404" y="346"/>
                  </a:lnTo>
                  <a:cubicBezTo>
                    <a:pt x="405" y="346"/>
                    <a:pt x="406" y="346"/>
                    <a:pt x="406" y="347"/>
                  </a:cubicBezTo>
                  <a:lnTo>
                    <a:pt x="406" y="347"/>
                  </a:lnTo>
                  <a:cubicBezTo>
                    <a:pt x="413" y="348"/>
                    <a:pt x="419" y="349"/>
                    <a:pt x="425" y="350"/>
                  </a:cubicBezTo>
                  <a:lnTo>
                    <a:pt x="425" y="350"/>
                  </a:lnTo>
                  <a:cubicBezTo>
                    <a:pt x="426" y="350"/>
                    <a:pt x="426" y="350"/>
                    <a:pt x="427" y="350"/>
                  </a:cubicBezTo>
                  <a:lnTo>
                    <a:pt x="427" y="350"/>
                  </a:lnTo>
                  <a:cubicBezTo>
                    <a:pt x="429" y="350"/>
                    <a:pt x="430" y="350"/>
                    <a:pt x="432" y="351"/>
                  </a:cubicBezTo>
                  <a:lnTo>
                    <a:pt x="432" y="351"/>
                  </a:lnTo>
                  <a:cubicBezTo>
                    <a:pt x="435" y="352"/>
                    <a:pt x="437" y="352"/>
                    <a:pt x="440" y="353"/>
                  </a:cubicBezTo>
                  <a:lnTo>
                    <a:pt x="440" y="353"/>
                  </a:lnTo>
                  <a:cubicBezTo>
                    <a:pt x="443" y="353"/>
                    <a:pt x="445" y="354"/>
                    <a:pt x="447" y="354"/>
                  </a:cubicBezTo>
                  <a:lnTo>
                    <a:pt x="447" y="354"/>
                  </a:lnTo>
                  <a:cubicBezTo>
                    <a:pt x="450" y="355"/>
                    <a:pt x="453" y="356"/>
                    <a:pt x="456" y="356"/>
                  </a:cubicBezTo>
                  <a:lnTo>
                    <a:pt x="456" y="356"/>
                  </a:lnTo>
                  <a:cubicBezTo>
                    <a:pt x="458" y="356"/>
                    <a:pt x="460" y="357"/>
                    <a:pt x="462" y="358"/>
                  </a:cubicBezTo>
                  <a:lnTo>
                    <a:pt x="462" y="358"/>
                  </a:lnTo>
                  <a:cubicBezTo>
                    <a:pt x="465" y="359"/>
                    <a:pt x="468" y="359"/>
                    <a:pt x="470" y="360"/>
                  </a:cubicBezTo>
                  <a:lnTo>
                    <a:pt x="470" y="360"/>
                  </a:lnTo>
                  <a:cubicBezTo>
                    <a:pt x="473" y="360"/>
                    <a:pt x="475" y="361"/>
                    <a:pt x="477" y="362"/>
                  </a:cubicBezTo>
                  <a:lnTo>
                    <a:pt x="477" y="362"/>
                  </a:lnTo>
                  <a:cubicBezTo>
                    <a:pt x="480" y="363"/>
                    <a:pt x="483" y="364"/>
                    <a:pt x="486" y="365"/>
                  </a:cubicBezTo>
                  <a:lnTo>
                    <a:pt x="486" y="365"/>
                  </a:lnTo>
                  <a:cubicBezTo>
                    <a:pt x="487" y="365"/>
                    <a:pt x="488" y="365"/>
                    <a:pt x="489" y="365"/>
                  </a:cubicBezTo>
                  <a:lnTo>
                    <a:pt x="489" y="365"/>
                  </a:lnTo>
                  <a:cubicBezTo>
                    <a:pt x="490" y="366"/>
                    <a:pt x="490" y="366"/>
                    <a:pt x="491" y="366"/>
                  </a:cubicBezTo>
                  <a:lnTo>
                    <a:pt x="491" y="366"/>
                  </a:lnTo>
                  <a:cubicBezTo>
                    <a:pt x="494" y="367"/>
                    <a:pt x="497" y="368"/>
                    <a:pt x="499" y="369"/>
                  </a:cubicBezTo>
                  <a:lnTo>
                    <a:pt x="499" y="93"/>
                  </a:lnTo>
                  <a:lnTo>
                    <a:pt x="499" y="0"/>
                  </a:lnTo>
                  <a:lnTo>
                    <a:pt x="500" y="336"/>
                  </a:lnTo>
                  <a:lnTo>
                    <a:pt x="500" y="369"/>
                  </a:lnTo>
                  <a:lnTo>
                    <a:pt x="500" y="369"/>
                  </a:lnTo>
                  <a:cubicBezTo>
                    <a:pt x="501" y="370"/>
                    <a:pt x="504" y="370"/>
                    <a:pt x="506" y="372"/>
                  </a:cubicBezTo>
                  <a:lnTo>
                    <a:pt x="506" y="372"/>
                  </a:lnTo>
                  <a:cubicBezTo>
                    <a:pt x="507" y="372"/>
                    <a:pt x="507" y="372"/>
                    <a:pt x="509" y="372"/>
                  </a:cubicBezTo>
                  <a:lnTo>
                    <a:pt x="509" y="372"/>
                  </a:lnTo>
                  <a:cubicBezTo>
                    <a:pt x="514" y="375"/>
                    <a:pt x="520" y="377"/>
                    <a:pt x="525" y="379"/>
                  </a:cubicBezTo>
                  <a:lnTo>
                    <a:pt x="525" y="379"/>
                  </a:lnTo>
                  <a:cubicBezTo>
                    <a:pt x="526" y="380"/>
                    <a:pt x="527" y="380"/>
                    <a:pt x="529" y="381"/>
                  </a:cubicBezTo>
                  <a:lnTo>
                    <a:pt x="529" y="381"/>
                  </a:lnTo>
                  <a:cubicBezTo>
                    <a:pt x="533" y="383"/>
                    <a:pt x="537" y="385"/>
                    <a:pt x="541" y="387"/>
                  </a:cubicBezTo>
                  <a:lnTo>
                    <a:pt x="541" y="387"/>
                  </a:lnTo>
                  <a:cubicBezTo>
                    <a:pt x="543" y="387"/>
                    <a:pt x="544" y="388"/>
                    <a:pt x="546" y="389"/>
                  </a:cubicBezTo>
                  <a:lnTo>
                    <a:pt x="546" y="389"/>
                  </a:lnTo>
                  <a:cubicBezTo>
                    <a:pt x="551" y="392"/>
                    <a:pt x="556" y="394"/>
                    <a:pt x="561" y="397"/>
                  </a:cubicBezTo>
                  <a:lnTo>
                    <a:pt x="561" y="397"/>
                  </a:lnTo>
                  <a:cubicBezTo>
                    <a:pt x="562" y="397"/>
                    <a:pt x="563" y="399"/>
                    <a:pt x="565" y="399"/>
                  </a:cubicBezTo>
                  <a:lnTo>
                    <a:pt x="565" y="399"/>
                  </a:lnTo>
                  <a:cubicBezTo>
                    <a:pt x="566" y="400"/>
                    <a:pt x="567" y="401"/>
                    <a:pt x="568" y="402"/>
                  </a:cubicBezTo>
                  <a:lnTo>
                    <a:pt x="568" y="402"/>
                  </a:lnTo>
                  <a:cubicBezTo>
                    <a:pt x="570" y="403"/>
                    <a:pt x="572" y="404"/>
                    <a:pt x="574" y="406"/>
                  </a:cubicBezTo>
                  <a:lnTo>
                    <a:pt x="574" y="406"/>
                  </a:lnTo>
                  <a:cubicBezTo>
                    <a:pt x="576" y="407"/>
                    <a:pt x="578" y="407"/>
                    <a:pt x="580" y="409"/>
                  </a:cubicBezTo>
                  <a:lnTo>
                    <a:pt x="580" y="409"/>
                  </a:lnTo>
                  <a:cubicBezTo>
                    <a:pt x="581" y="410"/>
                    <a:pt x="583" y="412"/>
                    <a:pt x="585" y="413"/>
                  </a:cubicBezTo>
                  <a:lnTo>
                    <a:pt x="585" y="413"/>
                  </a:lnTo>
                  <a:cubicBezTo>
                    <a:pt x="587" y="414"/>
                    <a:pt x="588" y="415"/>
                    <a:pt x="590" y="417"/>
                  </a:cubicBezTo>
                  <a:lnTo>
                    <a:pt x="590" y="417"/>
                  </a:lnTo>
                  <a:cubicBezTo>
                    <a:pt x="591" y="418"/>
                    <a:pt x="593" y="419"/>
                    <a:pt x="595" y="420"/>
                  </a:cubicBezTo>
                  <a:lnTo>
                    <a:pt x="595" y="420"/>
                  </a:lnTo>
                  <a:cubicBezTo>
                    <a:pt x="597" y="422"/>
                    <a:pt x="598" y="423"/>
                    <a:pt x="600" y="425"/>
                  </a:cubicBezTo>
                  <a:lnTo>
                    <a:pt x="600" y="425"/>
                  </a:lnTo>
                  <a:cubicBezTo>
                    <a:pt x="601" y="426"/>
                    <a:pt x="602" y="427"/>
                    <a:pt x="604" y="429"/>
                  </a:cubicBezTo>
                  <a:lnTo>
                    <a:pt x="604" y="429"/>
                  </a:lnTo>
                  <a:cubicBezTo>
                    <a:pt x="605" y="429"/>
                    <a:pt x="606" y="430"/>
                    <a:pt x="606" y="430"/>
                  </a:cubicBezTo>
                  <a:lnTo>
                    <a:pt x="606" y="430"/>
                  </a:lnTo>
                  <a:cubicBezTo>
                    <a:pt x="607" y="431"/>
                    <a:pt x="607" y="432"/>
                    <a:pt x="608" y="432"/>
                  </a:cubicBezTo>
                  <a:lnTo>
                    <a:pt x="608" y="432"/>
                  </a:lnTo>
                  <a:cubicBezTo>
                    <a:pt x="611" y="435"/>
                    <a:pt x="613" y="437"/>
                    <a:pt x="615" y="439"/>
                  </a:cubicBezTo>
                  <a:lnTo>
                    <a:pt x="615" y="439"/>
                  </a:lnTo>
                  <a:cubicBezTo>
                    <a:pt x="616" y="440"/>
                    <a:pt x="617" y="441"/>
                    <a:pt x="618" y="442"/>
                  </a:cubicBezTo>
                  <a:lnTo>
                    <a:pt x="618" y="442"/>
                  </a:lnTo>
                  <a:cubicBezTo>
                    <a:pt x="621" y="445"/>
                    <a:pt x="624" y="449"/>
                    <a:pt x="626" y="451"/>
                  </a:cubicBezTo>
                  <a:lnTo>
                    <a:pt x="626" y="451"/>
                  </a:lnTo>
                  <a:cubicBezTo>
                    <a:pt x="627" y="452"/>
                    <a:pt x="627" y="452"/>
                    <a:pt x="627" y="452"/>
                  </a:cubicBezTo>
                  <a:lnTo>
                    <a:pt x="627" y="452"/>
                  </a:lnTo>
                  <a:cubicBezTo>
                    <a:pt x="627" y="453"/>
                    <a:pt x="628" y="454"/>
                    <a:pt x="628" y="455"/>
                  </a:cubicBezTo>
                  <a:lnTo>
                    <a:pt x="628" y="455"/>
                  </a:lnTo>
                  <a:cubicBezTo>
                    <a:pt x="630" y="456"/>
                    <a:pt x="631" y="459"/>
                    <a:pt x="633" y="461"/>
                  </a:cubicBezTo>
                  <a:lnTo>
                    <a:pt x="633" y="461"/>
                  </a:lnTo>
                  <a:cubicBezTo>
                    <a:pt x="634" y="461"/>
                    <a:pt x="634" y="463"/>
                    <a:pt x="635" y="465"/>
                  </a:cubicBezTo>
                  <a:lnTo>
                    <a:pt x="635" y="465"/>
                  </a:lnTo>
                  <a:cubicBezTo>
                    <a:pt x="637" y="466"/>
                    <a:pt x="638" y="468"/>
                    <a:pt x="639" y="470"/>
                  </a:cubicBezTo>
                  <a:lnTo>
                    <a:pt x="639" y="470"/>
                  </a:lnTo>
                  <a:cubicBezTo>
                    <a:pt x="639" y="471"/>
                    <a:pt x="640" y="471"/>
                    <a:pt x="640" y="471"/>
                  </a:cubicBezTo>
                  <a:lnTo>
                    <a:pt x="640" y="471"/>
                  </a:lnTo>
                  <a:cubicBezTo>
                    <a:pt x="640" y="473"/>
                    <a:pt x="641" y="473"/>
                    <a:pt x="641" y="474"/>
                  </a:cubicBezTo>
                  <a:lnTo>
                    <a:pt x="641" y="474"/>
                  </a:lnTo>
                  <a:cubicBezTo>
                    <a:pt x="642" y="476"/>
                    <a:pt x="642" y="477"/>
                    <a:pt x="644" y="479"/>
                  </a:cubicBezTo>
                  <a:lnTo>
                    <a:pt x="644" y="479"/>
                  </a:lnTo>
                  <a:cubicBezTo>
                    <a:pt x="644" y="480"/>
                    <a:pt x="645" y="481"/>
                    <a:pt x="645" y="483"/>
                  </a:cubicBezTo>
                  <a:lnTo>
                    <a:pt x="645" y="483"/>
                  </a:lnTo>
                  <a:cubicBezTo>
                    <a:pt x="646" y="485"/>
                    <a:pt x="647" y="486"/>
                    <a:pt x="648" y="488"/>
                  </a:cubicBezTo>
                  <a:lnTo>
                    <a:pt x="648" y="488"/>
                  </a:lnTo>
                  <a:cubicBezTo>
                    <a:pt x="648" y="489"/>
                    <a:pt x="648" y="490"/>
                    <a:pt x="648" y="490"/>
                  </a:cubicBezTo>
                  <a:lnTo>
                    <a:pt x="648" y="490"/>
                  </a:lnTo>
                  <a:cubicBezTo>
                    <a:pt x="649" y="491"/>
                    <a:pt x="649" y="491"/>
                    <a:pt x="649" y="492"/>
                  </a:cubicBezTo>
                  <a:lnTo>
                    <a:pt x="649" y="492"/>
                  </a:lnTo>
                  <a:cubicBezTo>
                    <a:pt x="650" y="494"/>
                    <a:pt x="650" y="496"/>
                    <a:pt x="651" y="497"/>
                  </a:cubicBezTo>
                  <a:lnTo>
                    <a:pt x="651" y="497"/>
                  </a:lnTo>
                  <a:cubicBezTo>
                    <a:pt x="651" y="499"/>
                    <a:pt x="652" y="500"/>
                    <a:pt x="652" y="501"/>
                  </a:cubicBezTo>
                  <a:lnTo>
                    <a:pt x="652" y="501"/>
                  </a:lnTo>
                  <a:cubicBezTo>
                    <a:pt x="652" y="503"/>
                    <a:pt x="653" y="504"/>
                    <a:pt x="653" y="506"/>
                  </a:cubicBezTo>
                  <a:lnTo>
                    <a:pt x="653" y="506"/>
                  </a:lnTo>
                  <a:cubicBezTo>
                    <a:pt x="654" y="507"/>
                    <a:pt x="654" y="508"/>
                    <a:pt x="654" y="508"/>
                  </a:cubicBezTo>
                  <a:lnTo>
                    <a:pt x="654" y="508"/>
                  </a:lnTo>
                  <a:cubicBezTo>
                    <a:pt x="654" y="509"/>
                    <a:pt x="654" y="510"/>
                    <a:pt x="654" y="510"/>
                  </a:cubicBezTo>
                  <a:lnTo>
                    <a:pt x="654" y="510"/>
                  </a:lnTo>
                  <a:cubicBezTo>
                    <a:pt x="654" y="512"/>
                    <a:pt x="655" y="514"/>
                    <a:pt x="655" y="516"/>
                  </a:cubicBezTo>
                  <a:lnTo>
                    <a:pt x="655" y="516"/>
                  </a:lnTo>
                  <a:cubicBezTo>
                    <a:pt x="655" y="517"/>
                    <a:pt x="655" y="518"/>
                    <a:pt x="655" y="520"/>
                  </a:cubicBezTo>
                  <a:lnTo>
                    <a:pt x="655" y="520"/>
                  </a:lnTo>
                  <a:cubicBezTo>
                    <a:pt x="655" y="521"/>
                    <a:pt x="655" y="523"/>
                    <a:pt x="656" y="525"/>
                  </a:cubicBezTo>
                  <a:lnTo>
                    <a:pt x="656" y="525"/>
                  </a:lnTo>
                  <a:cubicBezTo>
                    <a:pt x="656" y="526"/>
                    <a:pt x="656" y="527"/>
                    <a:pt x="656" y="527"/>
                  </a:cubicBezTo>
                  <a:lnTo>
                    <a:pt x="656" y="527"/>
                  </a:lnTo>
                  <a:cubicBezTo>
                    <a:pt x="656" y="528"/>
                    <a:pt x="656" y="530"/>
                    <a:pt x="656" y="530"/>
                  </a:cubicBezTo>
                  <a:lnTo>
                    <a:pt x="657" y="867"/>
                  </a:lnTo>
                  <a:lnTo>
                    <a:pt x="657" y="867"/>
                  </a:lnTo>
                  <a:cubicBezTo>
                    <a:pt x="657" y="865"/>
                    <a:pt x="657" y="863"/>
                    <a:pt x="657" y="861"/>
                  </a:cubicBezTo>
                  <a:lnTo>
                    <a:pt x="657" y="861"/>
                  </a:lnTo>
                  <a:cubicBezTo>
                    <a:pt x="657" y="859"/>
                    <a:pt x="657" y="857"/>
                    <a:pt x="657" y="856"/>
                  </a:cubicBezTo>
                </a:path>
              </a:pathLst>
            </a:custGeom>
            <a:solidFill>
              <a:schemeClr val="accent1">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77" name="Freeform 87">
              <a:extLst>
                <a:ext uri="{FF2B5EF4-FFF2-40B4-BE49-F238E27FC236}">
                  <a16:creationId xmlns:a16="http://schemas.microsoft.com/office/drawing/2014/main" id="{856C4DCB-67CC-E64B-A6EF-18FAECBFDAEA}"/>
                </a:ext>
              </a:extLst>
            </p:cNvPr>
            <p:cNvSpPr>
              <a:spLocks noChangeArrowheads="1"/>
            </p:cNvSpPr>
            <p:nvPr/>
          </p:nvSpPr>
          <p:spPr bwMode="auto">
            <a:xfrm>
              <a:off x="12854176" y="7776818"/>
              <a:ext cx="1201087" cy="630787"/>
            </a:xfrm>
            <a:custGeom>
              <a:avLst/>
              <a:gdLst>
                <a:gd name="T0" fmla="*/ 160 w 1838"/>
                <a:gd name="T1" fmla="*/ 194 h 966"/>
                <a:gd name="T2" fmla="*/ 169 w 1838"/>
                <a:gd name="T3" fmla="*/ 214 h 966"/>
                <a:gd name="T4" fmla="*/ 176 w 1838"/>
                <a:gd name="T5" fmla="*/ 231 h 966"/>
                <a:gd name="T6" fmla="*/ 188 w 1838"/>
                <a:gd name="T7" fmla="*/ 251 h 966"/>
                <a:gd name="T8" fmla="*/ 188 w 1838"/>
                <a:gd name="T9" fmla="*/ 251 h 966"/>
                <a:gd name="T10" fmla="*/ 201 w 1838"/>
                <a:gd name="T11" fmla="*/ 270 h 966"/>
                <a:gd name="T12" fmla="*/ 213 w 1838"/>
                <a:gd name="T13" fmla="*/ 286 h 966"/>
                <a:gd name="T14" fmla="*/ 226 w 1838"/>
                <a:gd name="T15" fmla="*/ 302 h 966"/>
                <a:gd name="T16" fmla="*/ 230 w 1838"/>
                <a:gd name="T17" fmla="*/ 307 h 966"/>
                <a:gd name="T18" fmla="*/ 246 w 1838"/>
                <a:gd name="T19" fmla="*/ 322 h 966"/>
                <a:gd name="T20" fmla="*/ 263 w 1838"/>
                <a:gd name="T21" fmla="*/ 471 h 966"/>
                <a:gd name="T22" fmla="*/ 499 w 1838"/>
                <a:gd name="T23" fmla="*/ 476 h 966"/>
                <a:gd name="T24" fmla="*/ 548 w 1838"/>
                <a:gd name="T25" fmla="*/ 493 h 966"/>
                <a:gd name="T26" fmla="*/ 569 w 1838"/>
                <a:gd name="T27" fmla="*/ 499 h 966"/>
                <a:gd name="T28" fmla="*/ 603 w 1838"/>
                <a:gd name="T29" fmla="*/ 509 h 966"/>
                <a:gd name="T30" fmla="*/ 615 w 1838"/>
                <a:gd name="T31" fmla="*/ 511 h 966"/>
                <a:gd name="T32" fmla="*/ 649 w 1838"/>
                <a:gd name="T33" fmla="*/ 519 h 966"/>
                <a:gd name="T34" fmla="*/ 684 w 1838"/>
                <a:gd name="T35" fmla="*/ 526 h 966"/>
                <a:gd name="T36" fmla="*/ 715 w 1838"/>
                <a:gd name="T37" fmla="*/ 531 h 966"/>
                <a:gd name="T38" fmla="*/ 748 w 1838"/>
                <a:gd name="T39" fmla="*/ 629 h 966"/>
                <a:gd name="T40" fmla="*/ 1083 w 1838"/>
                <a:gd name="T41" fmla="*/ 536 h 966"/>
                <a:gd name="T42" fmla="*/ 1131 w 1838"/>
                <a:gd name="T43" fmla="*/ 529 h 966"/>
                <a:gd name="T44" fmla="*/ 1143 w 1838"/>
                <a:gd name="T45" fmla="*/ 527 h 966"/>
                <a:gd name="T46" fmla="*/ 1178 w 1838"/>
                <a:gd name="T47" fmla="*/ 520 h 966"/>
                <a:gd name="T48" fmla="*/ 1215 w 1838"/>
                <a:gd name="T49" fmla="*/ 512 h 966"/>
                <a:gd name="T50" fmla="*/ 1252 w 1838"/>
                <a:gd name="T51" fmla="*/ 502 h 966"/>
                <a:gd name="T52" fmla="*/ 1264 w 1838"/>
                <a:gd name="T53" fmla="*/ 499 h 966"/>
                <a:gd name="T54" fmla="*/ 1299 w 1838"/>
                <a:gd name="T55" fmla="*/ 488 h 966"/>
                <a:gd name="T56" fmla="*/ 1446 w 1838"/>
                <a:gd name="T57" fmla="*/ 542 h 966"/>
                <a:gd name="T58" fmla="*/ 1571 w 1838"/>
                <a:gd name="T59" fmla="*/ 339 h 966"/>
                <a:gd name="T60" fmla="*/ 1675 w 1838"/>
                <a:gd name="T61" fmla="*/ 194 h 966"/>
                <a:gd name="T62" fmla="*/ 1837 w 1838"/>
                <a:gd name="T63" fmla="*/ 337 h 966"/>
                <a:gd name="T64" fmla="*/ 1685 w 1838"/>
                <a:gd name="T65" fmla="*/ 741 h 966"/>
                <a:gd name="T66" fmla="*/ 1333 w 1838"/>
                <a:gd name="T67" fmla="*/ 813 h 966"/>
                <a:gd name="T68" fmla="*/ 1289 w 1838"/>
                <a:gd name="T69" fmla="*/ 827 h 966"/>
                <a:gd name="T70" fmla="*/ 1265 w 1838"/>
                <a:gd name="T71" fmla="*/ 835 h 966"/>
                <a:gd name="T72" fmla="*/ 1253 w 1838"/>
                <a:gd name="T73" fmla="*/ 839 h 966"/>
                <a:gd name="T74" fmla="*/ 1227 w 1838"/>
                <a:gd name="T75" fmla="*/ 846 h 966"/>
                <a:gd name="T76" fmla="*/ 1180 w 1838"/>
                <a:gd name="T77" fmla="*/ 856 h 966"/>
                <a:gd name="T78" fmla="*/ 1178 w 1838"/>
                <a:gd name="T79" fmla="*/ 857 h 966"/>
                <a:gd name="T80" fmla="*/ 1144 w 1838"/>
                <a:gd name="T81" fmla="*/ 863 h 966"/>
                <a:gd name="T82" fmla="*/ 1131 w 1838"/>
                <a:gd name="T83" fmla="*/ 865 h 966"/>
                <a:gd name="T84" fmla="*/ 1102 w 1838"/>
                <a:gd name="T85" fmla="*/ 870 h 966"/>
                <a:gd name="T86" fmla="*/ 1084 w 1838"/>
                <a:gd name="T87" fmla="*/ 965 h 966"/>
                <a:gd name="T88" fmla="*/ 748 w 1838"/>
                <a:gd name="T89" fmla="*/ 872 h 966"/>
                <a:gd name="T90" fmla="*/ 706 w 1838"/>
                <a:gd name="T91" fmla="*/ 866 h 966"/>
                <a:gd name="T92" fmla="*/ 686 w 1838"/>
                <a:gd name="T93" fmla="*/ 863 h 966"/>
                <a:gd name="T94" fmla="*/ 651 w 1838"/>
                <a:gd name="T95" fmla="*/ 856 h 966"/>
                <a:gd name="T96" fmla="*/ 641 w 1838"/>
                <a:gd name="T97" fmla="*/ 853 h 966"/>
                <a:gd name="T98" fmla="*/ 604 w 1838"/>
                <a:gd name="T99" fmla="*/ 844 h 966"/>
                <a:gd name="T100" fmla="*/ 583 w 1838"/>
                <a:gd name="T101" fmla="*/ 839 h 966"/>
                <a:gd name="T102" fmla="*/ 549 w 1838"/>
                <a:gd name="T103" fmla="*/ 829 h 966"/>
                <a:gd name="T104" fmla="*/ 542 w 1838"/>
                <a:gd name="T105" fmla="*/ 827 h 966"/>
                <a:gd name="T106" fmla="*/ 500 w 1838"/>
                <a:gd name="T107" fmla="*/ 813 h 966"/>
                <a:gd name="T108" fmla="*/ 149 w 1838"/>
                <a:gd name="T109" fmla="*/ 531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8" h="966">
                  <a:moveTo>
                    <a:pt x="0" y="194"/>
                  </a:moveTo>
                  <a:lnTo>
                    <a:pt x="160" y="194"/>
                  </a:lnTo>
                  <a:lnTo>
                    <a:pt x="160" y="194"/>
                  </a:lnTo>
                  <a:cubicBezTo>
                    <a:pt x="162" y="200"/>
                    <a:pt x="165" y="206"/>
                    <a:pt x="167" y="211"/>
                  </a:cubicBezTo>
                  <a:lnTo>
                    <a:pt x="167" y="211"/>
                  </a:lnTo>
                  <a:cubicBezTo>
                    <a:pt x="168" y="213"/>
                    <a:pt x="168" y="214"/>
                    <a:pt x="169" y="214"/>
                  </a:cubicBezTo>
                  <a:lnTo>
                    <a:pt x="169" y="214"/>
                  </a:lnTo>
                  <a:cubicBezTo>
                    <a:pt x="171" y="220"/>
                    <a:pt x="174" y="225"/>
                    <a:pt x="176" y="231"/>
                  </a:cubicBezTo>
                  <a:lnTo>
                    <a:pt x="176" y="231"/>
                  </a:lnTo>
                  <a:cubicBezTo>
                    <a:pt x="177" y="232"/>
                    <a:pt x="178" y="233"/>
                    <a:pt x="178" y="234"/>
                  </a:cubicBezTo>
                  <a:lnTo>
                    <a:pt x="178" y="234"/>
                  </a:lnTo>
                  <a:cubicBezTo>
                    <a:pt x="181" y="239"/>
                    <a:pt x="185" y="245"/>
                    <a:pt x="188" y="251"/>
                  </a:cubicBezTo>
                  <a:lnTo>
                    <a:pt x="188" y="251"/>
                  </a:lnTo>
                  <a:lnTo>
                    <a:pt x="188" y="251"/>
                  </a:lnTo>
                  <a:lnTo>
                    <a:pt x="188" y="251"/>
                  </a:lnTo>
                  <a:cubicBezTo>
                    <a:pt x="192" y="257"/>
                    <a:pt x="195" y="262"/>
                    <a:pt x="199" y="267"/>
                  </a:cubicBezTo>
                  <a:lnTo>
                    <a:pt x="199" y="267"/>
                  </a:lnTo>
                  <a:cubicBezTo>
                    <a:pt x="199" y="268"/>
                    <a:pt x="200" y="269"/>
                    <a:pt x="201" y="270"/>
                  </a:cubicBezTo>
                  <a:lnTo>
                    <a:pt x="201" y="270"/>
                  </a:lnTo>
                  <a:cubicBezTo>
                    <a:pt x="205" y="275"/>
                    <a:pt x="209" y="281"/>
                    <a:pt x="213" y="286"/>
                  </a:cubicBezTo>
                  <a:lnTo>
                    <a:pt x="213" y="286"/>
                  </a:lnTo>
                  <a:cubicBezTo>
                    <a:pt x="214" y="287"/>
                    <a:pt x="215" y="288"/>
                    <a:pt x="216" y="289"/>
                  </a:cubicBezTo>
                  <a:lnTo>
                    <a:pt x="216" y="289"/>
                  </a:lnTo>
                  <a:cubicBezTo>
                    <a:pt x="219" y="294"/>
                    <a:pt x="223" y="298"/>
                    <a:pt x="226" y="302"/>
                  </a:cubicBezTo>
                  <a:lnTo>
                    <a:pt x="226" y="302"/>
                  </a:lnTo>
                  <a:cubicBezTo>
                    <a:pt x="228" y="304"/>
                    <a:pt x="229" y="305"/>
                    <a:pt x="230" y="307"/>
                  </a:cubicBezTo>
                  <a:lnTo>
                    <a:pt x="230" y="307"/>
                  </a:lnTo>
                  <a:cubicBezTo>
                    <a:pt x="235" y="311"/>
                    <a:pt x="238" y="315"/>
                    <a:pt x="242" y="319"/>
                  </a:cubicBezTo>
                  <a:lnTo>
                    <a:pt x="242" y="319"/>
                  </a:lnTo>
                  <a:cubicBezTo>
                    <a:pt x="243" y="320"/>
                    <a:pt x="245" y="322"/>
                    <a:pt x="246" y="322"/>
                  </a:cubicBezTo>
                  <a:lnTo>
                    <a:pt x="246" y="322"/>
                  </a:lnTo>
                  <a:cubicBezTo>
                    <a:pt x="251" y="328"/>
                    <a:pt x="256" y="334"/>
                    <a:pt x="262" y="339"/>
                  </a:cubicBezTo>
                  <a:lnTo>
                    <a:pt x="263" y="471"/>
                  </a:lnTo>
                  <a:lnTo>
                    <a:pt x="386" y="542"/>
                  </a:lnTo>
                  <a:lnTo>
                    <a:pt x="499" y="476"/>
                  </a:lnTo>
                  <a:lnTo>
                    <a:pt x="499" y="476"/>
                  </a:lnTo>
                  <a:cubicBezTo>
                    <a:pt x="511" y="481"/>
                    <a:pt x="524" y="485"/>
                    <a:pt x="536" y="489"/>
                  </a:cubicBezTo>
                  <a:lnTo>
                    <a:pt x="536" y="489"/>
                  </a:lnTo>
                  <a:cubicBezTo>
                    <a:pt x="541" y="490"/>
                    <a:pt x="545" y="492"/>
                    <a:pt x="548" y="493"/>
                  </a:cubicBezTo>
                  <a:lnTo>
                    <a:pt x="548" y="493"/>
                  </a:lnTo>
                  <a:cubicBezTo>
                    <a:pt x="555" y="495"/>
                    <a:pt x="562" y="498"/>
                    <a:pt x="569" y="499"/>
                  </a:cubicBezTo>
                  <a:lnTo>
                    <a:pt x="569" y="499"/>
                  </a:lnTo>
                  <a:cubicBezTo>
                    <a:pt x="573" y="500"/>
                    <a:pt x="578" y="501"/>
                    <a:pt x="582" y="503"/>
                  </a:cubicBezTo>
                  <a:lnTo>
                    <a:pt x="582" y="503"/>
                  </a:lnTo>
                  <a:cubicBezTo>
                    <a:pt x="589" y="505"/>
                    <a:pt x="596" y="507"/>
                    <a:pt x="603" y="509"/>
                  </a:cubicBezTo>
                  <a:lnTo>
                    <a:pt x="603" y="509"/>
                  </a:lnTo>
                  <a:cubicBezTo>
                    <a:pt x="607" y="510"/>
                    <a:pt x="611" y="511"/>
                    <a:pt x="615" y="511"/>
                  </a:cubicBezTo>
                  <a:lnTo>
                    <a:pt x="615" y="511"/>
                  </a:lnTo>
                  <a:cubicBezTo>
                    <a:pt x="623" y="514"/>
                    <a:pt x="632" y="516"/>
                    <a:pt x="640" y="517"/>
                  </a:cubicBezTo>
                  <a:lnTo>
                    <a:pt x="640" y="517"/>
                  </a:lnTo>
                  <a:cubicBezTo>
                    <a:pt x="643" y="518"/>
                    <a:pt x="646" y="519"/>
                    <a:pt x="649" y="519"/>
                  </a:cubicBezTo>
                  <a:lnTo>
                    <a:pt x="649" y="519"/>
                  </a:lnTo>
                  <a:cubicBezTo>
                    <a:pt x="661" y="521"/>
                    <a:pt x="672" y="524"/>
                    <a:pt x="684" y="526"/>
                  </a:cubicBezTo>
                  <a:lnTo>
                    <a:pt x="684" y="526"/>
                  </a:lnTo>
                  <a:cubicBezTo>
                    <a:pt x="691" y="527"/>
                    <a:pt x="698" y="529"/>
                    <a:pt x="705" y="530"/>
                  </a:cubicBezTo>
                  <a:lnTo>
                    <a:pt x="705" y="530"/>
                  </a:lnTo>
                  <a:cubicBezTo>
                    <a:pt x="709" y="530"/>
                    <a:pt x="712" y="531"/>
                    <a:pt x="715" y="531"/>
                  </a:cubicBezTo>
                  <a:lnTo>
                    <a:pt x="715" y="531"/>
                  </a:lnTo>
                  <a:cubicBezTo>
                    <a:pt x="726" y="533"/>
                    <a:pt x="737" y="534"/>
                    <a:pt x="748" y="536"/>
                  </a:cubicBezTo>
                  <a:lnTo>
                    <a:pt x="748" y="629"/>
                  </a:lnTo>
                  <a:lnTo>
                    <a:pt x="1083" y="629"/>
                  </a:lnTo>
                  <a:lnTo>
                    <a:pt x="1083" y="536"/>
                  </a:lnTo>
                  <a:lnTo>
                    <a:pt x="1083" y="536"/>
                  </a:lnTo>
                  <a:cubicBezTo>
                    <a:pt x="1091" y="535"/>
                    <a:pt x="1100" y="534"/>
                    <a:pt x="1107" y="533"/>
                  </a:cubicBezTo>
                  <a:lnTo>
                    <a:pt x="1107" y="533"/>
                  </a:lnTo>
                  <a:cubicBezTo>
                    <a:pt x="1115" y="531"/>
                    <a:pt x="1123" y="530"/>
                    <a:pt x="1131" y="529"/>
                  </a:cubicBezTo>
                  <a:lnTo>
                    <a:pt x="1131" y="529"/>
                  </a:lnTo>
                  <a:cubicBezTo>
                    <a:pt x="1135" y="528"/>
                    <a:pt x="1139" y="528"/>
                    <a:pt x="1143" y="527"/>
                  </a:cubicBezTo>
                  <a:lnTo>
                    <a:pt x="1143" y="527"/>
                  </a:lnTo>
                  <a:cubicBezTo>
                    <a:pt x="1152" y="525"/>
                    <a:pt x="1161" y="524"/>
                    <a:pt x="1170" y="521"/>
                  </a:cubicBezTo>
                  <a:lnTo>
                    <a:pt x="1170" y="521"/>
                  </a:lnTo>
                  <a:cubicBezTo>
                    <a:pt x="1173" y="521"/>
                    <a:pt x="1176" y="521"/>
                    <a:pt x="1178" y="520"/>
                  </a:cubicBezTo>
                  <a:lnTo>
                    <a:pt x="1178" y="520"/>
                  </a:lnTo>
                  <a:cubicBezTo>
                    <a:pt x="1191" y="517"/>
                    <a:pt x="1203" y="515"/>
                    <a:pt x="1215" y="512"/>
                  </a:cubicBezTo>
                  <a:lnTo>
                    <a:pt x="1215" y="512"/>
                  </a:lnTo>
                  <a:cubicBezTo>
                    <a:pt x="1219" y="511"/>
                    <a:pt x="1222" y="510"/>
                    <a:pt x="1225" y="509"/>
                  </a:cubicBezTo>
                  <a:lnTo>
                    <a:pt x="1225" y="509"/>
                  </a:lnTo>
                  <a:cubicBezTo>
                    <a:pt x="1234" y="507"/>
                    <a:pt x="1244" y="504"/>
                    <a:pt x="1252" y="502"/>
                  </a:cubicBezTo>
                  <a:lnTo>
                    <a:pt x="1252" y="502"/>
                  </a:lnTo>
                  <a:cubicBezTo>
                    <a:pt x="1257" y="501"/>
                    <a:pt x="1261" y="500"/>
                    <a:pt x="1264" y="499"/>
                  </a:cubicBezTo>
                  <a:lnTo>
                    <a:pt x="1264" y="499"/>
                  </a:lnTo>
                  <a:cubicBezTo>
                    <a:pt x="1272" y="496"/>
                    <a:pt x="1281" y="494"/>
                    <a:pt x="1288" y="491"/>
                  </a:cubicBezTo>
                  <a:lnTo>
                    <a:pt x="1288" y="491"/>
                  </a:lnTo>
                  <a:cubicBezTo>
                    <a:pt x="1292" y="490"/>
                    <a:pt x="1295" y="489"/>
                    <a:pt x="1299" y="488"/>
                  </a:cubicBezTo>
                  <a:lnTo>
                    <a:pt x="1299" y="488"/>
                  </a:lnTo>
                  <a:cubicBezTo>
                    <a:pt x="1311" y="484"/>
                    <a:pt x="1322" y="480"/>
                    <a:pt x="1333" y="476"/>
                  </a:cubicBezTo>
                  <a:lnTo>
                    <a:pt x="1446" y="542"/>
                  </a:lnTo>
                  <a:lnTo>
                    <a:pt x="1571" y="470"/>
                  </a:lnTo>
                  <a:lnTo>
                    <a:pt x="1571" y="339"/>
                  </a:lnTo>
                  <a:lnTo>
                    <a:pt x="1571" y="339"/>
                  </a:lnTo>
                  <a:cubicBezTo>
                    <a:pt x="1608" y="305"/>
                    <a:pt x="1637" y="269"/>
                    <a:pt x="1657" y="232"/>
                  </a:cubicBezTo>
                  <a:lnTo>
                    <a:pt x="1657" y="232"/>
                  </a:lnTo>
                  <a:cubicBezTo>
                    <a:pt x="1664" y="219"/>
                    <a:pt x="1670" y="207"/>
                    <a:pt x="1675" y="194"/>
                  </a:cubicBezTo>
                  <a:lnTo>
                    <a:pt x="1835" y="194"/>
                  </a:lnTo>
                  <a:lnTo>
                    <a:pt x="1836" y="0"/>
                  </a:lnTo>
                  <a:lnTo>
                    <a:pt x="1837" y="337"/>
                  </a:lnTo>
                  <a:lnTo>
                    <a:pt x="1836" y="531"/>
                  </a:lnTo>
                  <a:lnTo>
                    <a:pt x="1684" y="531"/>
                  </a:lnTo>
                  <a:lnTo>
                    <a:pt x="1685" y="741"/>
                  </a:lnTo>
                  <a:lnTo>
                    <a:pt x="1447" y="878"/>
                  </a:lnTo>
                  <a:lnTo>
                    <a:pt x="1333" y="813"/>
                  </a:lnTo>
                  <a:lnTo>
                    <a:pt x="1333" y="813"/>
                  </a:lnTo>
                  <a:cubicBezTo>
                    <a:pt x="1323" y="817"/>
                    <a:pt x="1311" y="821"/>
                    <a:pt x="1300" y="824"/>
                  </a:cubicBezTo>
                  <a:lnTo>
                    <a:pt x="1300" y="824"/>
                  </a:lnTo>
                  <a:cubicBezTo>
                    <a:pt x="1297" y="826"/>
                    <a:pt x="1293" y="826"/>
                    <a:pt x="1289" y="827"/>
                  </a:cubicBezTo>
                  <a:lnTo>
                    <a:pt x="1289" y="827"/>
                  </a:lnTo>
                  <a:cubicBezTo>
                    <a:pt x="1281" y="830"/>
                    <a:pt x="1273" y="833"/>
                    <a:pt x="1265" y="835"/>
                  </a:cubicBezTo>
                  <a:lnTo>
                    <a:pt x="1265" y="835"/>
                  </a:lnTo>
                  <a:cubicBezTo>
                    <a:pt x="1263" y="836"/>
                    <a:pt x="1261" y="836"/>
                    <a:pt x="1259" y="837"/>
                  </a:cubicBezTo>
                  <a:lnTo>
                    <a:pt x="1259" y="837"/>
                  </a:lnTo>
                  <a:cubicBezTo>
                    <a:pt x="1257" y="837"/>
                    <a:pt x="1255" y="838"/>
                    <a:pt x="1253" y="839"/>
                  </a:cubicBezTo>
                  <a:lnTo>
                    <a:pt x="1253" y="839"/>
                  </a:lnTo>
                  <a:cubicBezTo>
                    <a:pt x="1244" y="841"/>
                    <a:pt x="1235" y="843"/>
                    <a:pt x="1227" y="846"/>
                  </a:cubicBezTo>
                  <a:lnTo>
                    <a:pt x="1227" y="846"/>
                  </a:lnTo>
                  <a:cubicBezTo>
                    <a:pt x="1223" y="846"/>
                    <a:pt x="1220" y="847"/>
                    <a:pt x="1217" y="848"/>
                  </a:cubicBezTo>
                  <a:lnTo>
                    <a:pt x="1217" y="848"/>
                  </a:lnTo>
                  <a:cubicBezTo>
                    <a:pt x="1204" y="851"/>
                    <a:pt x="1192" y="854"/>
                    <a:pt x="1180" y="856"/>
                  </a:cubicBezTo>
                  <a:lnTo>
                    <a:pt x="1180" y="856"/>
                  </a:lnTo>
                  <a:cubicBezTo>
                    <a:pt x="1179" y="856"/>
                    <a:pt x="1179" y="856"/>
                    <a:pt x="1178" y="857"/>
                  </a:cubicBezTo>
                  <a:lnTo>
                    <a:pt x="1178" y="857"/>
                  </a:lnTo>
                  <a:cubicBezTo>
                    <a:pt x="1176" y="857"/>
                    <a:pt x="1174" y="857"/>
                    <a:pt x="1171" y="858"/>
                  </a:cubicBezTo>
                  <a:lnTo>
                    <a:pt x="1171" y="858"/>
                  </a:lnTo>
                  <a:cubicBezTo>
                    <a:pt x="1162" y="860"/>
                    <a:pt x="1153" y="862"/>
                    <a:pt x="1144" y="863"/>
                  </a:cubicBezTo>
                  <a:lnTo>
                    <a:pt x="1144" y="863"/>
                  </a:lnTo>
                  <a:cubicBezTo>
                    <a:pt x="1140" y="864"/>
                    <a:pt x="1136" y="864"/>
                    <a:pt x="1131" y="865"/>
                  </a:cubicBezTo>
                  <a:lnTo>
                    <a:pt x="1131" y="865"/>
                  </a:lnTo>
                  <a:cubicBezTo>
                    <a:pt x="1124" y="866"/>
                    <a:pt x="1116" y="868"/>
                    <a:pt x="1109" y="869"/>
                  </a:cubicBezTo>
                  <a:lnTo>
                    <a:pt x="1109" y="869"/>
                  </a:lnTo>
                  <a:cubicBezTo>
                    <a:pt x="1106" y="869"/>
                    <a:pt x="1104" y="870"/>
                    <a:pt x="1102" y="870"/>
                  </a:cubicBezTo>
                  <a:lnTo>
                    <a:pt x="1102" y="870"/>
                  </a:lnTo>
                  <a:cubicBezTo>
                    <a:pt x="1096" y="871"/>
                    <a:pt x="1090" y="872"/>
                    <a:pt x="1085" y="872"/>
                  </a:cubicBezTo>
                  <a:lnTo>
                    <a:pt x="1084" y="965"/>
                  </a:lnTo>
                  <a:lnTo>
                    <a:pt x="748" y="965"/>
                  </a:lnTo>
                  <a:lnTo>
                    <a:pt x="748" y="872"/>
                  </a:lnTo>
                  <a:lnTo>
                    <a:pt x="748" y="872"/>
                  </a:lnTo>
                  <a:cubicBezTo>
                    <a:pt x="737" y="871"/>
                    <a:pt x="727" y="869"/>
                    <a:pt x="717" y="868"/>
                  </a:cubicBezTo>
                  <a:lnTo>
                    <a:pt x="717" y="868"/>
                  </a:lnTo>
                  <a:cubicBezTo>
                    <a:pt x="713" y="867"/>
                    <a:pt x="710" y="866"/>
                    <a:pt x="706" y="866"/>
                  </a:cubicBezTo>
                  <a:lnTo>
                    <a:pt x="706" y="866"/>
                  </a:lnTo>
                  <a:cubicBezTo>
                    <a:pt x="699" y="865"/>
                    <a:pt x="693" y="864"/>
                    <a:pt x="686" y="863"/>
                  </a:cubicBezTo>
                  <a:lnTo>
                    <a:pt x="686" y="863"/>
                  </a:lnTo>
                  <a:lnTo>
                    <a:pt x="685" y="862"/>
                  </a:lnTo>
                  <a:lnTo>
                    <a:pt x="685" y="862"/>
                  </a:lnTo>
                  <a:cubicBezTo>
                    <a:pt x="673" y="860"/>
                    <a:pt x="662" y="858"/>
                    <a:pt x="651" y="856"/>
                  </a:cubicBezTo>
                  <a:lnTo>
                    <a:pt x="651" y="856"/>
                  </a:lnTo>
                  <a:cubicBezTo>
                    <a:pt x="647" y="855"/>
                    <a:pt x="644" y="854"/>
                    <a:pt x="641" y="853"/>
                  </a:cubicBezTo>
                  <a:lnTo>
                    <a:pt x="641" y="853"/>
                  </a:lnTo>
                  <a:cubicBezTo>
                    <a:pt x="633" y="852"/>
                    <a:pt x="624" y="850"/>
                    <a:pt x="616" y="848"/>
                  </a:cubicBezTo>
                  <a:lnTo>
                    <a:pt x="616" y="848"/>
                  </a:lnTo>
                  <a:cubicBezTo>
                    <a:pt x="612" y="847"/>
                    <a:pt x="608" y="846"/>
                    <a:pt x="604" y="844"/>
                  </a:cubicBezTo>
                  <a:lnTo>
                    <a:pt x="604" y="844"/>
                  </a:lnTo>
                  <a:cubicBezTo>
                    <a:pt x="597" y="843"/>
                    <a:pt x="590" y="841"/>
                    <a:pt x="583" y="839"/>
                  </a:cubicBezTo>
                  <a:lnTo>
                    <a:pt x="583" y="839"/>
                  </a:lnTo>
                  <a:cubicBezTo>
                    <a:pt x="578" y="838"/>
                    <a:pt x="574" y="836"/>
                    <a:pt x="569" y="835"/>
                  </a:cubicBezTo>
                  <a:lnTo>
                    <a:pt x="569" y="835"/>
                  </a:lnTo>
                  <a:cubicBezTo>
                    <a:pt x="563" y="833"/>
                    <a:pt x="556" y="832"/>
                    <a:pt x="549" y="829"/>
                  </a:cubicBezTo>
                  <a:lnTo>
                    <a:pt x="549" y="829"/>
                  </a:lnTo>
                  <a:cubicBezTo>
                    <a:pt x="547" y="829"/>
                    <a:pt x="544" y="827"/>
                    <a:pt x="542" y="827"/>
                  </a:cubicBezTo>
                  <a:lnTo>
                    <a:pt x="542" y="827"/>
                  </a:lnTo>
                  <a:cubicBezTo>
                    <a:pt x="541" y="826"/>
                    <a:pt x="539" y="826"/>
                    <a:pt x="538" y="826"/>
                  </a:cubicBezTo>
                  <a:lnTo>
                    <a:pt x="538" y="826"/>
                  </a:lnTo>
                  <a:cubicBezTo>
                    <a:pt x="525" y="822"/>
                    <a:pt x="512" y="817"/>
                    <a:pt x="500" y="813"/>
                  </a:cubicBezTo>
                  <a:lnTo>
                    <a:pt x="386" y="878"/>
                  </a:lnTo>
                  <a:lnTo>
                    <a:pt x="149" y="741"/>
                  </a:lnTo>
                  <a:lnTo>
                    <a:pt x="149" y="531"/>
                  </a:lnTo>
                  <a:lnTo>
                    <a:pt x="1" y="531"/>
                  </a:lnTo>
                  <a:lnTo>
                    <a:pt x="0" y="194"/>
                  </a:lnTo>
                </a:path>
              </a:pathLst>
            </a:custGeom>
            <a:solidFill>
              <a:schemeClr val="accent1">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78" name="Freeform 88">
              <a:extLst>
                <a:ext uri="{FF2B5EF4-FFF2-40B4-BE49-F238E27FC236}">
                  <a16:creationId xmlns:a16="http://schemas.microsoft.com/office/drawing/2014/main" id="{5052496A-5D87-8E41-BC80-2CC6E98A058E}"/>
                </a:ext>
              </a:extLst>
            </p:cNvPr>
            <p:cNvSpPr>
              <a:spLocks noChangeArrowheads="1"/>
            </p:cNvSpPr>
            <p:nvPr/>
          </p:nvSpPr>
          <p:spPr bwMode="auto">
            <a:xfrm>
              <a:off x="12854176" y="7491669"/>
              <a:ext cx="1201087" cy="694152"/>
            </a:xfrm>
            <a:custGeom>
              <a:avLst/>
              <a:gdLst>
                <a:gd name="T0" fmla="*/ 686 w 1837"/>
                <a:gd name="T1" fmla="*/ 666 h 1064"/>
                <a:gd name="T2" fmla="*/ 686 w 1837"/>
                <a:gd name="T3" fmla="*/ 666 h 1064"/>
                <a:gd name="T4" fmla="*/ 1149 w 1837"/>
                <a:gd name="T5" fmla="*/ 666 h 1064"/>
                <a:gd name="T6" fmla="*/ 1149 w 1837"/>
                <a:gd name="T7" fmla="*/ 666 h 1064"/>
                <a:gd name="T8" fmla="*/ 1151 w 1837"/>
                <a:gd name="T9" fmla="*/ 397 h 1064"/>
                <a:gd name="T10" fmla="*/ 1151 w 1837"/>
                <a:gd name="T11" fmla="*/ 397 h 1064"/>
                <a:gd name="T12" fmla="*/ 687 w 1837"/>
                <a:gd name="T13" fmla="*/ 397 h 1064"/>
                <a:gd name="T14" fmla="*/ 687 w 1837"/>
                <a:gd name="T15" fmla="*/ 397 h 1064"/>
                <a:gd name="T16" fmla="*/ 686 w 1837"/>
                <a:gd name="T17" fmla="*/ 666 h 1064"/>
                <a:gd name="T18" fmla="*/ 160 w 1837"/>
                <a:gd name="T19" fmla="*/ 628 h 1064"/>
                <a:gd name="T20" fmla="*/ 0 w 1837"/>
                <a:gd name="T21" fmla="*/ 628 h 1064"/>
                <a:gd name="T22" fmla="*/ 1 w 1837"/>
                <a:gd name="T23" fmla="*/ 434 h 1064"/>
                <a:gd name="T24" fmla="*/ 161 w 1837"/>
                <a:gd name="T25" fmla="*/ 434 h 1064"/>
                <a:gd name="T26" fmla="*/ 161 w 1837"/>
                <a:gd name="T27" fmla="*/ 434 h 1064"/>
                <a:gd name="T28" fmla="*/ 265 w 1837"/>
                <a:gd name="T29" fmla="*/ 290 h 1064"/>
                <a:gd name="T30" fmla="*/ 152 w 1837"/>
                <a:gd name="T31" fmla="*/ 224 h 1064"/>
                <a:gd name="T32" fmla="*/ 390 w 1837"/>
                <a:gd name="T33" fmla="*/ 87 h 1064"/>
                <a:gd name="T34" fmla="*/ 503 w 1837"/>
                <a:gd name="T35" fmla="*/ 153 h 1064"/>
                <a:gd name="T36" fmla="*/ 503 w 1837"/>
                <a:gd name="T37" fmla="*/ 153 h 1064"/>
                <a:gd name="T38" fmla="*/ 753 w 1837"/>
                <a:gd name="T39" fmla="*/ 93 h 1064"/>
                <a:gd name="T40" fmla="*/ 753 w 1837"/>
                <a:gd name="T41" fmla="*/ 0 h 1064"/>
                <a:gd name="T42" fmla="*/ 1089 w 1837"/>
                <a:gd name="T43" fmla="*/ 0 h 1064"/>
                <a:gd name="T44" fmla="*/ 1089 w 1837"/>
                <a:gd name="T45" fmla="*/ 93 h 1064"/>
                <a:gd name="T46" fmla="*/ 1089 w 1837"/>
                <a:gd name="T47" fmla="*/ 93 h 1064"/>
                <a:gd name="T48" fmla="*/ 1337 w 1837"/>
                <a:gd name="T49" fmla="*/ 153 h 1064"/>
                <a:gd name="T50" fmla="*/ 1451 w 1837"/>
                <a:gd name="T51" fmla="*/ 87 h 1064"/>
                <a:gd name="T52" fmla="*/ 1687 w 1837"/>
                <a:gd name="T53" fmla="*/ 224 h 1064"/>
                <a:gd name="T54" fmla="*/ 1574 w 1837"/>
                <a:gd name="T55" fmla="*/ 290 h 1064"/>
                <a:gd name="T56" fmla="*/ 1574 w 1837"/>
                <a:gd name="T57" fmla="*/ 290 h 1064"/>
                <a:gd name="T58" fmla="*/ 1676 w 1837"/>
                <a:gd name="T59" fmla="*/ 434 h 1064"/>
                <a:gd name="T60" fmla="*/ 1836 w 1837"/>
                <a:gd name="T61" fmla="*/ 434 h 1064"/>
                <a:gd name="T62" fmla="*/ 1835 w 1837"/>
                <a:gd name="T63" fmla="*/ 628 h 1064"/>
                <a:gd name="T64" fmla="*/ 1675 w 1837"/>
                <a:gd name="T65" fmla="*/ 628 h 1064"/>
                <a:gd name="T66" fmla="*/ 1675 w 1837"/>
                <a:gd name="T67" fmla="*/ 628 h 1064"/>
                <a:gd name="T68" fmla="*/ 1571 w 1837"/>
                <a:gd name="T69" fmla="*/ 773 h 1064"/>
                <a:gd name="T70" fmla="*/ 1684 w 1837"/>
                <a:gd name="T71" fmla="*/ 839 h 1064"/>
                <a:gd name="T72" fmla="*/ 1446 w 1837"/>
                <a:gd name="T73" fmla="*/ 976 h 1064"/>
                <a:gd name="T74" fmla="*/ 1333 w 1837"/>
                <a:gd name="T75" fmla="*/ 910 h 1064"/>
                <a:gd name="T76" fmla="*/ 1333 w 1837"/>
                <a:gd name="T77" fmla="*/ 910 h 1064"/>
                <a:gd name="T78" fmla="*/ 1083 w 1837"/>
                <a:gd name="T79" fmla="*/ 970 h 1064"/>
                <a:gd name="T80" fmla="*/ 1083 w 1837"/>
                <a:gd name="T81" fmla="*/ 1063 h 1064"/>
                <a:gd name="T82" fmla="*/ 747 w 1837"/>
                <a:gd name="T83" fmla="*/ 1063 h 1064"/>
                <a:gd name="T84" fmla="*/ 748 w 1837"/>
                <a:gd name="T85" fmla="*/ 970 h 1064"/>
                <a:gd name="T86" fmla="*/ 748 w 1837"/>
                <a:gd name="T87" fmla="*/ 970 h 1064"/>
                <a:gd name="T88" fmla="*/ 499 w 1837"/>
                <a:gd name="T89" fmla="*/ 910 h 1064"/>
                <a:gd name="T90" fmla="*/ 386 w 1837"/>
                <a:gd name="T91" fmla="*/ 976 h 1064"/>
                <a:gd name="T92" fmla="*/ 149 w 1837"/>
                <a:gd name="T93" fmla="*/ 839 h 1064"/>
                <a:gd name="T94" fmla="*/ 262 w 1837"/>
                <a:gd name="T95" fmla="*/ 773 h 1064"/>
                <a:gd name="T96" fmla="*/ 262 w 1837"/>
                <a:gd name="T97" fmla="*/ 773 h 1064"/>
                <a:gd name="T98" fmla="*/ 160 w 1837"/>
                <a:gd name="T99" fmla="*/ 628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7" h="1064">
                  <a:moveTo>
                    <a:pt x="686" y="666"/>
                  </a:moveTo>
                  <a:lnTo>
                    <a:pt x="686" y="666"/>
                  </a:lnTo>
                  <a:cubicBezTo>
                    <a:pt x="813" y="740"/>
                    <a:pt x="1020" y="740"/>
                    <a:pt x="1149" y="666"/>
                  </a:cubicBezTo>
                  <a:lnTo>
                    <a:pt x="1149" y="666"/>
                  </a:lnTo>
                  <a:cubicBezTo>
                    <a:pt x="1278" y="591"/>
                    <a:pt x="1278" y="471"/>
                    <a:pt x="1151" y="397"/>
                  </a:cubicBezTo>
                  <a:lnTo>
                    <a:pt x="1151" y="397"/>
                  </a:lnTo>
                  <a:cubicBezTo>
                    <a:pt x="1023" y="323"/>
                    <a:pt x="815" y="323"/>
                    <a:pt x="687" y="397"/>
                  </a:cubicBezTo>
                  <a:lnTo>
                    <a:pt x="687" y="397"/>
                  </a:lnTo>
                  <a:cubicBezTo>
                    <a:pt x="558" y="471"/>
                    <a:pt x="558" y="591"/>
                    <a:pt x="686" y="666"/>
                  </a:cubicBezTo>
                  <a:close/>
                  <a:moveTo>
                    <a:pt x="160" y="628"/>
                  </a:moveTo>
                  <a:lnTo>
                    <a:pt x="0" y="628"/>
                  </a:lnTo>
                  <a:lnTo>
                    <a:pt x="1" y="434"/>
                  </a:lnTo>
                  <a:lnTo>
                    <a:pt x="161" y="434"/>
                  </a:lnTo>
                  <a:lnTo>
                    <a:pt x="161" y="434"/>
                  </a:lnTo>
                  <a:cubicBezTo>
                    <a:pt x="180" y="384"/>
                    <a:pt x="215" y="335"/>
                    <a:pt x="265" y="290"/>
                  </a:cubicBezTo>
                  <a:lnTo>
                    <a:pt x="152" y="224"/>
                  </a:lnTo>
                  <a:lnTo>
                    <a:pt x="390" y="87"/>
                  </a:lnTo>
                  <a:lnTo>
                    <a:pt x="503" y="153"/>
                  </a:lnTo>
                  <a:lnTo>
                    <a:pt x="503" y="153"/>
                  </a:lnTo>
                  <a:cubicBezTo>
                    <a:pt x="581" y="124"/>
                    <a:pt x="666" y="104"/>
                    <a:pt x="753" y="93"/>
                  </a:cubicBezTo>
                  <a:lnTo>
                    <a:pt x="753" y="0"/>
                  </a:lnTo>
                  <a:lnTo>
                    <a:pt x="1089" y="0"/>
                  </a:lnTo>
                  <a:lnTo>
                    <a:pt x="1089" y="93"/>
                  </a:lnTo>
                  <a:lnTo>
                    <a:pt x="1089" y="93"/>
                  </a:lnTo>
                  <a:cubicBezTo>
                    <a:pt x="1176" y="104"/>
                    <a:pt x="1259" y="124"/>
                    <a:pt x="1337" y="153"/>
                  </a:cubicBezTo>
                  <a:lnTo>
                    <a:pt x="1451" y="87"/>
                  </a:lnTo>
                  <a:lnTo>
                    <a:pt x="1687" y="224"/>
                  </a:lnTo>
                  <a:lnTo>
                    <a:pt x="1574" y="290"/>
                  </a:lnTo>
                  <a:lnTo>
                    <a:pt x="1574" y="290"/>
                  </a:lnTo>
                  <a:cubicBezTo>
                    <a:pt x="1623" y="335"/>
                    <a:pt x="1657" y="384"/>
                    <a:pt x="1676" y="434"/>
                  </a:cubicBezTo>
                  <a:lnTo>
                    <a:pt x="1836" y="434"/>
                  </a:lnTo>
                  <a:lnTo>
                    <a:pt x="1835" y="628"/>
                  </a:lnTo>
                  <a:lnTo>
                    <a:pt x="1675" y="628"/>
                  </a:lnTo>
                  <a:lnTo>
                    <a:pt x="1675" y="628"/>
                  </a:lnTo>
                  <a:cubicBezTo>
                    <a:pt x="1655" y="679"/>
                    <a:pt x="1621" y="728"/>
                    <a:pt x="1571" y="773"/>
                  </a:cubicBezTo>
                  <a:lnTo>
                    <a:pt x="1684" y="839"/>
                  </a:lnTo>
                  <a:lnTo>
                    <a:pt x="1446" y="976"/>
                  </a:lnTo>
                  <a:lnTo>
                    <a:pt x="1333" y="910"/>
                  </a:lnTo>
                  <a:lnTo>
                    <a:pt x="1333" y="910"/>
                  </a:lnTo>
                  <a:cubicBezTo>
                    <a:pt x="1255" y="939"/>
                    <a:pt x="1171" y="959"/>
                    <a:pt x="1083" y="970"/>
                  </a:cubicBezTo>
                  <a:lnTo>
                    <a:pt x="1083" y="1063"/>
                  </a:lnTo>
                  <a:lnTo>
                    <a:pt x="747" y="1063"/>
                  </a:lnTo>
                  <a:lnTo>
                    <a:pt x="748" y="970"/>
                  </a:lnTo>
                  <a:lnTo>
                    <a:pt x="748" y="970"/>
                  </a:lnTo>
                  <a:cubicBezTo>
                    <a:pt x="661" y="959"/>
                    <a:pt x="576" y="939"/>
                    <a:pt x="499" y="910"/>
                  </a:cubicBezTo>
                  <a:lnTo>
                    <a:pt x="386" y="976"/>
                  </a:lnTo>
                  <a:lnTo>
                    <a:pt x="149" y="839"/>
                  </a:lnTo>
                  <a:lnTo>
                    <a:pt x="262" y="773"/>
                  </a:lnTo>
                  <a:lnTo>
                    <a:pt x="262" y="773"/>
                  </a:lnTo>
                  <a:cubicBezTo>
                    <a:pt x="214" y="728"/>
                    <a:pt x="179" y="679"/>
                    <a:pt x="160" y="628"/>
                  </a:cubicBezTo>
                  <a:close/>
                </a:path>
              </a:pathLst>
            </a:custGeom>
            <a:solidFill>
              <a:schemeClr val="accent1"/>
            </a:solidFill>
            <a:ln>
              <a:noFill/>
            </a:ln>
            <a:effectLst/>
          </p:spPr>
          <p:txBody>
            <a:bodyPr wrap="none" anchor="ctr"/>
            <a:lstStyle/>
            <a:p>
              <a:endParaRPr lang="en-US" sz="3266" dirty="0">
                <a:latin typeface="Lato Light" panose="020F0502020204030203" pitchFamily="34" charset="0"/>
              </a:endParaRPr>
            </a:p>
          </p:txBody>
        </p:sp>
        <p:sp>
          <p:nvSpPr>
            <p:cNvPr id="79" name="Freeform 89">
              <a:extLst>
                <a:ext uri="{FF2B5EF4-FFF2-40B4-BE49-F238E27FC236}">
                  <a16:creationId xmlns:a16="http://schemas.microsoft.com/office/drawing/2014/main" id="{AD3F7B43-BCEB-AE4E-B8B6-0E51E31F97EC}"/>
                </a:ext>
              </a:extLst>
            </p:cNvPr>
            <p:cNvSpPr>
              <a:spLocks noChangeArrowheads="1"/>
            </p:cNvSpPr>
            <p:nvPr/>
          </p:nvSpPr>
          <p:spPr bwMode="auto">
            <a:xfrm>
              <a:off x="14098467" y="8119574"/>
              <a:ext cx="74888" cy="262107"/>
            </a:xfrm>
            <a:custGeom>
              <a:avLst/>
              <a:gdLst>
                <a:gd name="T0" fmla="*/ 0 w 115"/>
                <a:gd name="T1" fmla="*/ 0 h 403"/>
                <a:gd name="T2" fmla="*/ 113 w 115"/>
                <a:gd name="T3" fmla="*/ 66 h 403"/>
                <a:gd name="T4" fmla="*/ 114 w 115"/>
                <a:gd name="T5" fmla="*/ 402 h 403"/>
                <a:gd name="T6" fmla="*/ 1 w 115"/>
                <a:gd name="T7" fmla="*/ 336 h 403"/>
                <a:gd name="T8" fmla="*/ 0 w 115"/>
                <a:gd name="T9" fmla="*/ 0 h 403"/>
              </a:gdLst>
              <a:ahLst/>
              <a:cxnLst>
                <a:cxn ang="0">
                  <a:pos x="T0" y="T1"/>
                </a:cxn>
                <a:cxn ang="0">
                  <a:pos x="T2" y="T3"/>
                </a:cxn>
                <a:cxn ang="0">
                  <a:pos x="T4" y="T5"/>
                </a:cxn>
                <a:cxn ang="0">
                  <a:pos x="T6" y="T7"/>
                </a:cxn>
                <a:cxn ang="0">
                  <a:pos x="T8" y="T9"/>
                </a:cxn>
              </a:cxnLst>
              <a:rect l="0" t="0" r="r" b="b"/>
              <a:pathLst>
                <a:path w="115" h="403">
                  <a:moveTo>
                    <a:pt x="0" y="0"/>
                  </a:moveTo>
                  <a:lnTo>
                    <a:pt x="113" y="66"/>
                  </a:lnTo>
                  <a:lnTo>
                    <a:pt x="114" y="402"/>
                  </a:lnTo>
                  <a:lnTo>
                    <a:pt x="1" y="336"/>
                  </a:lnTo>
                  <a:lnTo>
                    <a:pt x="0" y="0"/>
                  </a:lnTo>
                </a:path>
              </a:pathLst>
            </a:custGeom>
            <a:solidFill>
              <a:schemeClr val="accent4">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80" name="Freeform 90">
              <a:extLst>
                <a:ext uri="{FF2B5EF4-FFF2-40B4-BE49-F238E27FC236}">
                  <a16:creationId xmlns:a16="http://schemas.microsoft.com/office/drawing/2014/main" id="{7FF2CA28-39F9-0842-AD7F-EF6E9E4F71F6}"/>
                </a:ext>
              </a:extLst>
            </p:cNvPr>
            <p:cNvSpPr>
              <a:spLocks noChangeArrowheads="1"/>
            </p:cNvSpPr>
            <p:nvPr/>
          </p:nvSpPr>
          <p:spPr bwMode="auto">
            <a:xfrm>
              <a:off x="15028805" y="8119574"/>
              <a:ext cx="77767" cy="262107"/>
            </a:xfrm>
            <a:custGeom>
              <a:avLst/>
              <a:gdLst>
                <a:gd name="T0" fmla="*/ 0 w 117"/>
                <a:gd name="T1" fmla="*/ 66 h 403"/>
                <a:gd name="T2" fmla="*/ 114 w 117"/>
                <a:gd name="T3" fmla="*/ 0 h 403"/>
                <a:gd name="T4" fmla="*/ 116 w 117"/>
                <a:gd name="T5" fmla="*/ 336 h 403"/>
                <a:gd name="T6" fmla="*/ 1 w 117"/>
                <a:gd name="T7" fmla="*/ 402 h 403"/>
                <a:gd name="T8" fmla="*/ 0 w 117"/>
                <a:gd name="T9" fmla="*/ 66 h 403"/>
              </a:gdLst>
              <a:ahLst/>
              <a:cxnLst>
                <a:cxn ang="0">
                  <a:pos x="T0" y="T1"/>
                </a:cxn>
                <a:cxn ang="0">
                  <a:pos x="T2" y="T3"/>
                </a:cxn>
                <a:cxn ang="0">
                  <a:pos x="T4" y="T5"/>
                </a:cxn>
                <a:cxn ang="0">
                  <a:pos x="T6" y="T7"/>
                </a:cxn>
                <a:cxn ang="0">
                  <a:pos x="T8" y="T9"/>
                </a:cxn>
              </a:cxnLst>
              <a:rect l="0" t="0" r="r" b="b"/>
              <a:pathLst>
                <a:path w="117" h="403">
                  <a:moveTo>
                    <a:pt x="0" y="66"/>
                  </a:moveTo>
                  <a:lnTo>
                    <a:pt x="114" y="0"/>
                  </a:lnTo>
                  <a:lnTo>
                    <a:pt x="116" y="336"/>
                  </a:lnTo>
                  <a:lnTo>
                    <a:pt x="1" y="402"/>
                  </a:lnTo>
                  <a:lnTo>
                    <a:pt x="0" y="66"/>
                  </a:lnTo>
                </a:path>
              </a:pathLst>
            </a:custGeom>
            <a:solidFill>
              <a:schemeClr val="accent4">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81" name="Freeform 91">
              <a:extLst>
                <a:ext uri="{FF2B5EF4-FFF2-40B4-BE49-F238E27FC236}">
                  <a16:creationId xmlns:a16="http://schemas.microsoft.com/office/drawing/2014/main" id="{1E6A24E9-BBF5-3142-B399-F04D02B64B8B}"/>
                </a:ext>
              </a:extLst>
            </p:cNvPr>
            <p:cNvSpPr>
              <a:spLocks noChangeArrowheads="1"/>
            </p:cNvSpPr>
            <p:nvPr/>
          </p:nvSpPr>
          <p:spPr bwMode="auto">
            <a:xfrm>
              <a:off x="14386497" y="7972678"/>
              <a:ext cx="429166" cy="567420"/>
            </a:xfrm>
            <a:custGeom>
              <a:avLst/>
              <a:gdLst>
                <a:gd name="T0" fmla="*/ 655 w 658"/>
                <a:gd name="T1" fmla="*/ 847 h 870"/>
                <a:gd name="T2" fmla="*/ 652 w 658"/>
                <a:gd name="T3" fmla="*/ 834 h 870"/>
                <a:gd name="T4" fmla="*/ 646 w 658"/>
                <a:gd name="T5" fmla="*/ 820 h 870"/>
                <a:gd name="T6" fmla="*/ 640 w 658"/>
                <a:gd name="T7" fmla="*/ 807 h 870"/>
                <a:gd name="T8" fmla="*/ 629 w 658"/>
                <a:gd name="T9" fmla="*/ 791 h 870"/>
                <a:gd name="T10" fmla="*/ 616 w 658"/>
                <a:gd name="T11" fmla="*/ 776 h 870"/>
                <a:gd name="T12" fmla="*/ 600 w 658"/>
                <a:gd name="T13" fmla="*/ 761 h 870"/>
                <a:gd name="T14" fmla="*/ 586 w 658"/>
                <a:gd name="T15" fmla="*/ 749 h 870"/>
                <a:gd name="T16" fmla="*/ 569 w 658"/>
                <a:gd name="T17" fmla="*/ 739 h 870"/>
                <a:gd name="T18" fmla="*/ 542 w 658"/>
                <a:gd name="T19" fmla="*/ 724 h 870"/>
                <a:gd name="T20" fmla="*/ 509 w 658"/>
                <a:gd name="T21" fmla="*/ 709 h 870"/>
                <a:gd name="T22" fmla="*/ 486 w 658"/>
                <a:gd name="T23" fmla="*/ 701 h 870"/>
                <a:gd name="T24" fmla="*/ 464 w 658"/>
                <a:gd name="T25" fmla="*/ 695 h 870"/>
                <a:gd name="T26" fmla="*/ 441 w 658"/>
                <a:gd name="T27" fmla="*/ 689 h 870"/>
                <a:gd name="T28" fmla="*/ 407 w 658"/>
                <a:gd name="T29" fmla="*/ 684 h 870"/>
                <a:gd name="T30" fmla="*/ 382 w 658"/>
                <a:gd name="T31" fmla="*/ 681 h 870"/>
                <a:gd name="T32" fmla="*/ 354 w 658"/>
                <a:gd name="T33" fmla="*/ 679 h 870"/>
                <a:gd name="T34" fmla="*/ 332 w 658"/>
                <a:gd name="T35" fmla="*/ 678 h 870"/>
                <a:gd name="T36" fmla="*/ 283 w 658"/>
                <a:gd name="T37" fmla="*/ 680 h 870"/>
                <a:gd name="T38" fmla="*/ 236 w 658"/>
                <a:gd name="T39" fmla="*/ 686 h 870"/>
                <a:gd name="T40" fmla="*/ 215 w 658"/>
                <a:gd name="T41" fmla="*/ 690 h 870"/>
                <a:gd name="T42" fmla="*/ 188 w 658"/>
                <a:gd name="T43" fmla="*/ 697 h 870"/>
                <a:gd name="T44" fmla="*/ 164 w 658"/>
                <a:gd name="T45" fmla="*/ 704 h 870"/>
                <a:gd name="T46" fmla="*/ 122 w 658"/>
                <a:gd name="T47" fmla="*/ 721 h 870"/>
                <a:gd name="T48" fmla="*/ 1 w 658"/>
                <a:gd name="T49" fmla="*/ 869 h 870"/>
                <a:gd name="T50" fmla="*/ 118 w 658"/>
                <a:gd name="T51" fmla="*/ 386 h 870"/>
                <a:gd name="T52" fmla="*/ 144 w 658"/>
                <a:gd name="T53" fmla="*/ 375 h 870"/>
                <a:gd name="T54" fmla="*/ 166 w 658"/>
                <a:gd name="T55" fmla="*/ 367 h 870"/>
                <a:gd name="T56" fmla="*/ 187 w 658"/>
                <a:gd name="T57" fmla="*/ 361 h 870"/>
                <a:gd name="T58" fmla="*/ 214 w 658"/>
                <a:gd name="T59" fmla="*/ 354 h 870"/>
                <a:gd name="T60" fmla="*/ 229 w 658"/>
                <a:gd name="T61" fmla="*/ 351 h 870"/>
                <a:gd name="T62" fmla="*/ 251 w 658"/>
                <a:gd name="T63" fmla="*/ 348 h 870"/>
                <a:gd name="T64" fmla="*/ 314 w 658"/>
                <a:gd name="T65" fmla="*/ 342 h 870"/>
                <a:gd name="T66" fmla="*/ 337 w 658"/>
                <a:gd name="T67" fmla="*/ 342 h 870"/>
                <a:gd name="T68" fmla="*/ 353 w 658"/>
                <a:gd name="T69" fmla="*/ 342 h 870"/>
                <a:gd name="T70" fmla="*/ 382 w 658"/>
                <a:gd name="T71" fmla="*/ 345 h 870"/>
                <a:gd name="T72" fmla="*/ 404 w 658"/>
                <a:gd name="T73" fmla="*/ 347 h 870"/>
                <a:gd name="T74" fmla="*/ 427 w 658"/>
                <a:gd name="T75" fmla="*/ 351 h 870"/>
                <a:gd name="T76" fmla="*/ 447 w 658"/>
                <a:gd name="T77" fmla="*/ 355 h 870"/>
                <a:gd name="T78" fmla="*/ 471 w 658"/>
                <a:gd name="T79" fmla="*/ 361 h 870"/>
                <a:gd name="T80" fmla="*/ 489 w 658"/>
                <a:gd name="T81" fmla="*/ 366 h 870"/>
                <a:gd name="T82" fmla="*/ 500 w 658"/>
                <a:gd name="T83" fmla="*/ 336 h 870"/>
                <a:gd name="T84" fmla="*/ 508 w 658"/>
                <a:gd name="T85" fmla="*/ 373 h 870"/>
                <a:gd name="T86" fmla="*/ 541 w 658"/>
                <a:gd name="T87" fmla="*/ 387 h 870"/>
                <a:gd name="T88" fmla="*/ 565 w 658"/>
                <a:gd name="T89" fmla="*/ 400 h 870"/>
                <a:gd name="T90" fmla="*/ 579 w 658"/>
                <a:gd name="T91" fmla="*/ 409 h 870"/>
                <a:gd name="T92" fmla="*/ 595 w 658"/>
                <a:gd name="T93" fmla="*/ 421 h 870"/>
                <a:gd name="T94" fmla="*/ 606 w 658"/>
                <a:gd name="T95" fmla="*/ 431 h 870"/>
                <a:gd name="T96" fmla="*/ 617 w 658"/>
                <a:gd name="T97" fmla="*/ 442 h 870"/>
                <a:gd name="T98" fmla="*/ 628 w 658"/>
                <a:gd name="T99" fmla="*/ 455 h 870"/>
                <a:gd name="T100" fmla="*/ 639 w 658"/>
                <a:gd name="T101" fmla="*/ 470 h 870"/>
                <a:gd name="T102" fmla="*/ 643 w 658"/>
                <a:gd name="T103" fmla="*/ 479 h 870"/>
                <a:gd name="T104" fmla="*/ 649 w 658"/>
                <a:gd name="T105" fmla="*/ 491 h 870"/>
                <a:gd name="T106" fmla="*/ 652 w 658"/>
                <a:gd name="T107" fmla="*/ 502 h 870"/>
                <a:gd name="T108" fmla="*/ 654 w 658"/>
                <a:gd name="T109" fmla="*/ 511 h 870"/>
                <a:gd name="T110" fmla="*/ 656 w 658"/>
                <a:gd name="T111" fmla="*/ 525 h 870"/>
                <a:gd name="T112" fmla="*/ 657 w 658"/>
                <a:gd name="T113" fmla="*/ 861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8" h="870">
                  <a:moveTo>
                    <a:pt x="656" y="856"/>
                  </a:moveTo>
                  <a:lnTo>
                    <a:pt x="656" y="856"/>
                  </a:lnTo>
                  <a:cubicBezTo>
                    <a:pt x="656" y="855"/>
                    <a:pt x="656" y="854"/>
                    <a:pt x="656" y="852"/>
                  </a:cubicBezTo>
                  <a:lnTo>
                    <a:pt x="656" y="852"/>
                  </a:lnTo>
                  <a:cubicBezTo>
                    <a:pt x="656" y="850"/>
                    <a:pt x="655" y="849"/>
                    <a:pt x="655" y="847"/>
                  </a:cubicBezTo>
                  <a:lnTo>
                    <a:pt x="655" y="847"/>
                  </a:lnTo>
                  <a:cubicBezTo>
                    <a:pt x="655" y="846"/>
                    <a:pt x="655" y="845"/>
                    <a:pt x="654" y="843"/>
                  </a:cubicBezTo>
                  <a:lnTo>
                    <a:pt x="654" y="843"/>
                  </a:lnTo>
                  <a:cubicBezTo>
                    <a:pt x="654" y="841"/>
                    <a:pt x="653" y="840"/>
                    <a:pt x="653" y="838"/>
                  </a:cubicBezTo>
                  <a:lnTo>
                    <a:pt x="653" y="838"/>
                  </a:lnTo>
                  <a:cubicBezTo>
                    <a:pt x="653" y="837"/>
                    <a:pt x="652" y="835"/>
                    <a:pt x="652" y="834"/>
                  </a:cubicBezTo>
                  <a:lnTo>
                    <a:pt x="652" y="834"/>
                  </a:lnTo>
                  <a:cubicBezTo>
                    <a:pt x="651" y="832"/>
                    <a:pt x="651" y="830"/>
                    <a:pt x="650" y="829"/>
                  </a:cubicBezTo>
                  <a:lnTo>
                    <a:pt x="650" y="829"/>
                  </a:lnTo>
                  <a:cubicBezTo>
                    <a:pt x="650" y="827"/>
                    <a:pt x="649" y="826"/>
                    <a:pt x="649" y="825"/>
                  </a:cubicBezTo>
                  <a:lnTo>
                    <a:pt x="649" y="825"/>
                  </a:lnTo>
                  <a:cubicBezTo>
                    <a:pt x="648" y="823"/>
                    <a:pt x="647" y="821"/>
                    <a:pt x="646" y="820"/>
                  </a:cubicBezTo>
                  <a:lnTo>
                    <a:pt x="646" y="820"/>
                  </a:lnTo>
                  <a:cubicBezTo>
                    <a:pt x="646" y="819"/>
                    <a:pt x="645" y="817"/>
                    <a:pt x="645" y="816"/>
                  </a:cubicBezTo>
                  <a:lnTo>
                    <a:pt x="645" y="816"/>
                  </a:lnTo>
                  <a:cubicBezTo>
                    <a:pt x="644" y="814"/>
                    <a:pt x="643" y="812"/>
                    <a:pt x="642" y="811"/>
                  </a:cubicBezTo>
                  <a:lnTo>
                    <a:pt x="642" y="811"/>
                  </a:lnTo>
                  <a:cubicBezTo>
                    <a:pt x="641" y="809"/>
                    <a:pt x="640" y="808"/>
                    <a:pt x="640" y="807"/>
                  </a:cubicBezTo>
                  <a:lnTo>
                    <a:pt x="640" y="807"/>
                  </a:lnTo>
                  <a:cubicBezTo>
                    <a:pt x="639" y="805"/>
                    <a:pt x="637" y="803"/>
                    <a:pt x="636" y="801"/>
                  </a:cubicBezTo>
                  <a:lnTo>
                    <a:pt x="636" y="801"/>
                  </a:lnTo>
                  <a:cubicBezTo>
                    <a:pt x="635" y="800"/>
                    <a:pt x="635" y="799"/>
                    <a:pt x="634" y="798"/>
                  </a:cubicBezTo>
                  <a:lnTo>
                    <a:pt x="634" y="798"/>
                  </a:lnTo>
                  <a:cubicBezTo>
                    <a:pt x="632" y="795"/>
                    <a:pt x="631" y="793"/>
                    <a:pt x="629" y="791"/>
                  </a:cubicBezTo>
                  <a:lnTo>
                    <a:pt x="629" y="791"/>
                  </a:lnTo>
                  <a:cubicBezTo>
                    <a:pt x="629" y="790"/>
                    <a:pt x="628" y="789"/>
                    <a:pt x="627" y="788"/>
                  </a:cubicBezTo>
                  <a:lnTo>
                    <a:pt x="627" y="788"/>
                  </a:lnTo>
                  <a:cubicBezTo>
                    <a:pt x="625" y="785"/>
                    <a:pt x="622" y="782"/>
                    <a:pt x="619" y="778"/>
                  </a:cubicBezTo>
                  <a:lnTo>
                    <a:pt x="619" y="778"/>
                  </a:lnTo>
                  <a:cubicBezTo>
                    <a:pt x="618" y="778"/>
                    <a:pt x="617" y="777"/>
                    <a:pt x="616" y="776"/>
                  </a:cubicBezTo>
                  <a:lnTo>
                    <a:pt x="616" y="776"/>
                  </a:lnTo>
                  <a:cubicBezTo>
                    <a:pt x="614" y="773"/>
                    <a:pt x="612" y="771"/>
                    <a:pt x="609" y="769"/>
                  </a:cubicBezTo>
                  <a:lnTo>
                    <a:pt x="609" y="769"/>
                  </a:lnTo>
                  <a:cubicBezTo>
                    <a:pt x="607" y="768"/>
                    <a:pt x="606" y="766"/>
                    <a:pt x="605" y="765"/>
                  </a:cubicBezTo>
                  <a:lnTo>
                    <a:pt x="605" y="765"/>
                  </a:lnTo>
                  <a:cubicBezTo>
                    <a:pt x="604" y="764"/>
                    <a:pt x="602" y="762"/>
                    <a:pt x="600" y="761"/>
                  </a:cubicBezTo>
                  <a:lnTo>
                    <a:pt x="600" y="761"/>
                  </a:lnTo>
                  <a:cubicBezTo>
                    <a:pt x="599" y="760"/>
                    <a:pt x="597" y="759"/>
                    <a:pt x="596" y="758"/>
                  </a:cubicBezTo>
                  <a:lnTo>
                    <a:pt x="596" y="758"/>
                  </a:lnTo>
                  <a:cubicBezTo>
                    <a:pt x="595" y="756"/>
                    <a:pt x="593" y="755"/>
                    <a:pt x="591" y="753"/>
                  </a:cubicBezTo>
                  <a:lnTo>
                    <a:pt x="591" y="753"/>
                  </a:lnTo>
                  <a:cubicBezTo>
                    <a:pt x="589" y="752"/>
                    <a:pt x="587" y="751"/>
                    <a:pt x="586" y="749"/>
                  </a:cubicBezTo>
                  <a:lnTo>
                    <a:pt x="586" y="749"/>
                  </a:lnTo>
                  <a:cubicBezTo>
                    <a:pt x="584" y="748"/>
                    <a:pt x="582" y="747"/>
                    <a:pt x="580" y="746"/>
                  </a:cubicBezTo>
                  <a:lnTo>
                    <a:pt x="580" y="746"/>
                  </a:lnTo>
                  <a:cubicBezTo>
                    <a:pt x="579" y="745"/>
                    <a:pt x="577" y="743"/>
                    <a:pt x="575" y="742"/>
                  </a:cubicBezTo>
                  <a:lnTo>
                    <a:pt x="575" y="742"/>
                  </a:lnTo>
                  <a:cubicBezTo>
                    <a:pt x="574" y="741"/>
                    <a:pt x="571" y="739"/>
                    <a:pt x="569" y="739"/>
                  </a:cubicBezTo>
                  <a:lnTo>
                    <a:pt x="569" y="739"/>
                  </a:lnTo>
                  <a:cubicBezTo>
                    <a:pt x="567" y="737"/>
                    <a:pt x="564" y="735"/>
                    <a:pt x="562" y="734"/>
                  </a:cubicBezTo>
                  <a:lnTo>
                    <a:pt x="562" y="734"/>
                  </a:lnTo>
                  <a:cubicBezTo>
                    <a:pt x="557" y="731"/>
                    <a:pt x="552" y="728"/>
                    <a:pt x="546" y="726"/>
                  </a:cubicBezTo>
                  <a:lnTo>
                    <a:pt x="546" y="726"/>
                  </a:lnTo>
                  <a:cubicBezTo>
                    <a:pt x="545" y="725"/>
                    <a:pt x="544" y="724"/>
                    <a:pt x="542" y="724"/>
                  </a:cubicBezTo>
                  <a:lnTo>
                    <a:pt x="542" y="724"/>
                  </a:lnTo>
                  <a:cubicBezTo>
                    <a:pt x="538" y="721"/>
                    <a:pt x="534" y="719"/>
                    <a:pt x="530" y="718"/>
                  </a:cubicBezTo>
                  <a:lnTo>
                    <a:pt x="530" y="718"/>
                  </a:lnTo>
                  <a:cubicBezTo>
                    <a:pt x="529" y="717"/>
                    <a:pt x="527" y="716"/>
                    <a:pt x="526" y="716"/>
                  </a:cubicBezTo>
                  <a:lnTo>
                    <a:pt x="526" y="716"/>
                  </a:lnTo>
                  <a:cubicBezTo>
                    <a:pt x="521" y="714"/>
                    <a:pt x="515" y="711"/>
                    <a:pt x="509" y="709"/>
                  </a:cubicBezTo>
                  <a:lnTo>
                    <a:pt x="509" y="709"/>
                  </a:lnTo>
                  <a:cubicBezTo>
                    <a:pt x="508" y="709"/>
                    <a:pt x="508" y="708"/>
                    <a:pt x="506" y="708"/>
                  </a:cubicBezTo>
                  <a:lnTo>
                    <a:pt x="506" y="708"/>
                  </a:lnTo>
                  <a:cubicBezTo>
                    <a:pt x="502" y="706"/>
                    <a:pt x="497" y="705"/>
                    <a:pt x="493" y="703"/>
                  </a:cubicBezTo>
                  <a:lnTo>
                    <a:pt x="493" y="703"/>
                  </a:lnTo>
                  <a:cubicBezTo>
                    <a:pt x="490" y="702"/>
                    <a:pt x="488" y="702"/>
                    <a:pt x="486" y="701"/>
                  </a:cubicBezTo>
                  <a:lnTo>
                    <a:pt x="486" y="701"/>
                  </a:lnTo>
                  <a:cubicBezTo>
                    <a:pt x="484" y="700"/>
                    <a:pt x="481" y="699"/>
                    <a:pt x="478" y="699"/>
                  </a:cubicBezTo>
                  <a:lnTo>
                    <a:pt x="478" y="699"/>
                  </a:lnTo>
                  <a:cubicBezTo>
                    <a:pt x="476" y="698"/>
                    <a:pt x="474" y="698"/>
                    <a:pt x="472" y="697"/>
                  </a:cubicBezTo>
                  <a:lnTo>
                    <a:pt x="472" y="697"/>
                  </a:lnTo>
                  <a:cubicBezTo>
                    <a:pt x="469" y="696"/>
                    <a:pt x="466" y="695"/>
                    <a:pt x="464" y="695"/>
                  </a:cubicBezTo>
                  <a:lnTo>
                    <a:pt x="464" y="695"/>
                  </a:lnTo>
                  <a:cubicBezTo>
                    <a:pt x="461" y="694"/>
                    <a:pt x="459" y="694"/>
                    <a:pt x="456" y="693"/>
                  </a:cubicBezTo>
                  <a:lnTo>
                    <a:pt x="456" y="693"/>
                  </a:lnTo>
                  <a:cubicBezTo>
                    <a:pt x="454" y="692"/>
                    <a:pt x="451" y="692"/>
                    <a:pt x="448" y="691"/>
                  </a:cubicBezTo>
                  <a:lnTo>
                    <a:pt x="448" y="691"/>
                  </a:lnTo>
                  <a:cubicBezTo>
                    <a:pt x="446" y="691"/>
                    <a:pt x="444" y="690"/>
                    <a:pt x="441" y="689"/>
                  </a:cubicBezTo>
                  <a:lnTo>
                    <a:pt x="441" y="689"/>
                  </a:lnTo>
                  <a:cubicBezTo>
                    <a:pt x="438" y="689"/>
                    <a:pt x="435" y="688"/>
                    <a:pt x="433" y="688"/>
                  </a:cubicBezTo>
                  <a:lnTo>
                    <a:pt x="433" y="688"/>
                  </a:lnTo>
                  <a:cubicBezTo>
                    <a:pt x="430" y="688"/>
                    <a:pt x="428" y="687"/>
                    <a:pt x="426" y="686"/>
                  </a:cubicBezTo>
                  <a:lnTo>
                    <a:pt x="426" y="686"/>
                  </a:lnTo>
                  <a:cubicBezTo>
                    <a:pt x="420" y="685"/>
                    <a:pt x="414" y="685"/>
                    <a:pt x="407" y="684"/>
                  </a:cubicBezTo>
                  <a:lnTo>
                    <a:pt x="407" y="684"/>
                  </a:lnTo>
                  <a:cubicBezTo>
                    <a:pt x="407" y="684"/>
                    <a:pt x="405" y="684"/>
                    <a:pt x="405" y="683"/>
                  </a:cubicBezTo>
                  <a:lnTo>
                    <a:pt x="405" y="683"/>
                  </a:lnTo>
                  <a:cubicBezTo>
                    <a:pt x="400" y="682"/>
                    <a:pt x="394" y="682"/>
                    <a:pt x="388" y="681"/>
                  </a:cubicBezTo>
                  <a:lnTo>
                    <a:pt x="388" y="681"/>
                  </a:lnTo>
                  <a:cubicBezTo>
                    <a:pt x="387" y="681"/>
                    <a:pt x="384" y="681"/>
                    <a:pt x="382" y="681"/>
                  </a:cubicBezTo>
                  <a:lnTo>
                    <a:pt x="382" y="681"/>
                  </a:lnTo>
                  <a:cubicBezTo>
                    <a:pt x="378" y="681"/>
                    <a:pt x="375" y="680"/>
                    <a:pt x="372" y="680"/>
                  </a:cubicBezTo>
                  <a:lnTo>
                    <a:pt x="372" y="680"/>
                  </a:lnTo>
                  <a:cubicBezTo>
                    <a:pt x="370" y="679"/>
                    <a:pt x="367" y="679"/>
                    <a:pt x="365" y="679"/>
                  </a:cubicBezTo>
                  <a:lnTo>
                    <a:pt x="365" y="679"/>
                  </a:lnTo>
                  <a:cubicBezTo>
                    <a:pt x="362" y="679"/>
                    <a:pt x="358" y="679"/>
                    <a:pt x="354" y="679"/>
                  </a:cubicBezTo>
                  <a:lnTo>
                    <a:pt x="354" y="679"/>
                  </a:lnTo>
                  <a:cubicBezTo>
                    <a:pt x="352" y="679"/>
                    <a:pt x="350" y="678"/>
                    <a:pt x="348" y="678"/>
                  </a:cubicBezTo>
                  <a:lnTo>
                    <a:pt x="348" y="678"/>
                  </a:lnTo>
                  <a:cubicBezTo>
                    <a:pt x="344" y="678"/>
                    <a:pt x="342" y="678"/>
                    <a:pt x="338" y="678"/>
                  </a:cubicBezTo>
                  <a:lnTo>
                    <a:pt x="338" y="678"/>
                  </a:lnTo>
                  <a:cubicBezTo>
                    <a:pt x="336" y="678"/>
                    <a:pt x="334" y="678"/>
                    <a:pt x="332" y="678"/>
                  </a:cubicBezTo>
                  <a:lnTo>
                    <a:pt x="332" y="678"/>
                  </a:lnTo>
                  <a:cubicBezTo>
                    <a:pt x="328" y="678"/>
                    <a:pt x="324" y="678"/>
                    <a:pt x="322" y="678"/>
                  </a:cubicBezTo>
                  <a:lnTo>
                    <a:pt x="315" y="678"/>
                  </a:lnTo>
                  <a:lnTo>
                    <a:pt x="315" y="678"/>
                  </a:lnTo>
                  <a:cubicBezTo>
                    <a:pt x="305" y="679"/>
                    <a:pt x="294" y="679"/>
                    <a:pt x="284" y="680"/>
                  </a:cubicBezTo>
                  <a:lnTo>
                    <a:pt x="284" y="680"/>
                  </a:lnTo>
                  <a:cubicBezTo>
                    <a:pt x="284" y="680"/>
                    <a:pt x="284" y="680"/>
                    <a:pt x="283" y="680"/>
                  </a:cubicBezTo>
                  <a:lnTo>
                    <a:pt x="283" y="680"/>
                  </a:lnTo>
                  <a:cubicBezTo>
                    <a:pt x="273" y="681"/>
                    <a:pt x="262" y="682"/>
                    <a:pt x="252" y="684"/>
                  </a:cubicBezTo>
                  <a:lnTo>
                    <a:pt x="252" y="684"/>
                  </a:lnTo>
                  <a:cubicBezTo>
                    <a:pt x="251" y="684"/>
                    <a:pt x="251" y="684"/>
                    <a:pt x="249" y="684"/>
                  </a:cubicBezTo>
                  <a:lnTo>
                    <a:pt x="249" y="684"/>
                  </a:lnTo>
                  <a:cubicBezTo>
                    <a:pt x="245" y="685"/>
                    <a:pt x="241" y="685"/>
                    <a:pt x="236" y="686"/>
                  </a:cubicBezTo>
                  <a:lnTo>
                    <a:pt x="236" y="686"/>
                  </a:lnTo>
                  <a:cubicBezTo>
                    <a:pt x="234" y="686"/>
                    <a:pt x="232" y="687"/>
                    <a:pt x="231" y="687"/>
                  </a:cubicBezTo>
                  <a:lnTo>
                    <a:pt x="231" y="687"/>
                  </a:lnTo>
                  <a:cubicBezTo>
                    <a:pt x="227" y="688"/>
                    <a:pt x="224" y="688"/>
                    <a:pt x="221" y="689"/>
                  </a:cubicBezTo>
                  <a:lnTo>
                    <a:pt x="221" y="689"/>
                  </a:lnTo>
                  <a:cubicBezTo>
                    <a:pt x="219" y="689"/>
                    <a:pt x="217" y="690"/>
                    <a:pt x="215" y="690"/>
                  </a:cubicBezTo>
                  <a:lnTo>
                    <a:pt x="215" y="690"/>
                  </a:lnTo>
                  <a:cubicBezTo>
                    <a:pt x="212" y="691"/>
                    <a:pt x="208" y="692"/>
                    <a:pt x="204" y="693"/>
                  </a:cubicBezTo>
                  <a:lnTo>
                    <a:pt x="204" y="693"/>
                  </a:lnTo>
                  <a:cubicBezTo>
                    <a:pt x="202" y="694"/>
                    <a:pt x="200" y="694"/>
                    <a:pt x="198" y="694"/>
                  </a:cubicBezTo>
                  <a:lnTo>
                    <a:pt x="198" y="694"/>
                  </a:lnTo>
                  <a:cubicBezTo>
                    <a:pt x="194" y="695"/>
                    <a:pt x="191" y="696"/>
                    <a:pt x="188" y="697"/>
                  </a:cubicBezTo>
                  <a:lnTo>
                    <a:pt x="188" y="697"/>
                  </a:lnTo>
                  <a:cubicBezTo>
                    <a:pt x="186" y="698"/>
                    <a:pt x="184" y="698"/>
                    <a:pt x="182" y="698"/>
                  </a:cubicBezTo>
                  <a:lnTo>
                    <a:pt x="182" y="698"/>
                  </a:lnTo>
                  <a:cubicBezTo>
                    <a:pt x="177" y="700"/>
                    <a:pt x="172" y="702"/>
                    <a:pt x="167" y="704"/>
                  </a:cubicBezTo>
                  <a:lnTo>
                    <a:pt x="167" y="704"/>
                  </a:lnTo>
                  <a:cubicBezTo>
                    <a:pt x="166" y="704"/>
                    <a:pt x="165" y="704"/>
                    <a:pt x="164" y="704"/>
                  </a:cubicBezTo>
                  <a:lnTo>
                    <a:pt x="164" y="704"/>
                  </a:lnTo>
                  <a:cubicBezTo>
                    <a:pt x="158" y="706"/>
                    <a:pt x="152" y="708"/>
                    <a:pt x="147" y="710"/>
                  </a:cubicBezTo>
                  <a:lnTo>
                    <a:pt x="147" y="710"/>
                  </a:lnTo>
                  <a:cubicBezTo>
                    <a:pt x="146" y="711"/>
                    <a:pt x="145" y="712"/>
                    <a:pt x="143" y="712"/>
                  </a:cubicBezTo>
                  <a:lnTo>
                    <a:pt x="143" y="712"/>
                  </a:lnTo>
                  <a:cubicBezTo>
                    <a:pt x="136" y="715"/>
                    <a:pt x="129" y="718"/>
                    <a:pt x="122" y="721"/>
                  </a:cubicBezTo>
                  <a:lnTo>
                    <a:pt x="122" y="721"/>
                  </a:lnTo>
                  <a:cubicBezTo>
                    <a:pt x="121" y="722"/>
                    <a:pt x="120" y="722"/>
                    <a:pt x="120" y="722"/>
                  </a:cubicBezTo>
                  <a:lnTo>
                    <a:pt x="120" y="722"/>
                  </a:lnTo>
                  <a:cubicBezTo>
                    <a:pt x="112" y="726"/>
                    <a:pt x="105" y="730"/>
                    <a:pt x="98" y="734"/>
                  </a:cubicBezTo>
                  <a:lnTo>
                    <a:pt x="98" y="734"/>
                  </a:lnTo>
                  <a:cubicBezTo>
                    <a:pt x="33" y="771"/>
                    <a:pt x="1" y="820"/>
                    <a:pt x="1" y="869"/>
                  </a:cubicBezTo>
                  <a:lnTo>
                    <a:pt x="0" y="533"/>
                  </a:lnTo>
                  <a:lnTo>
                    <a:pt x="0" y="533"/>
                  </a:lnTo>
                  <a:cubicBezTo>
                    <a:pt x="0" y="484"/>
                    <a:pt x="32" y="435"/>
                    <a:pt x="97" y="397"/>
                  </a:cubicBezTo>
                  <a:lnTo>
                    <a:pt x="97" y="397"/>
                  </a:lnTo>
                  <a:cubicBezTo>
                    <a:pt x="104" y="393"/>
                    <a:pt x="111" y="390"/>
                    <a:pt x="118" y="386"/>
                  </a:cubicBezTo>
                  <a:lnTo>
                    <a:pt x="118" y="386"/>
                  </a:lnTo>
                  <a:cubicBezTo>
                    <a:pt x="120" y="386"/>
                    <a:pt x="120" y="386"/>
                    <a:pt x="121" y="385"/>
                  </a:cubicBezTo>
                  <a:lnTo>
                    <a:pt x="121" y="385"/>
                  </a:lnTo>
                  <a:cubicBezTo>
                    <a:pt x="128" y="382"/>
                    <a:pt x="135" y="379"/>
                    <a:pt x="142" y="376"/>
                  </a:cubicBezTo>
                  <a:lnTo>
                    <a:pt x="142" y="376"/>
                  </a:lnTo>
                  <a:cubicBezTo>
                    <a:pt x="143" y="376"/>
                    <a:pt x="143" y="375"/>
                    <a:pt x="144" y="375"/>
                  </a:cubicBezTo>
                  <a:lnTo>
                    <a:pt x="144" y="375"/>
                  </a:lnTo>
                  <a:cubicBezTo>
                    <a:pt x="145" y="375"/>
                    <a:pt x="145" y="375"/>
                    <a:pt x="146" y="374"/>
                  </a:cubicBezTo>
                  <a:lnTo>
                    <a:pt x="146" y="374"/>
                  </a:lnTo>
                  <a:cubicBezTo>
                    <a:pt x="152" y="372"/>
                    <a:pt x="158" y="370"/>
                    <a:pt x="163" y="368"/>
                  </a:cubicBezTo>
                  <a:lnTo>
                    <a:pt x="163" y="368"/>
                  </a:lnTo>
                  <a:cubicBezTo>
                    <a:pt x="164" y="368"/>
                    <a:pt x="165" y="368"/>
                    <a:pt x="166" y="367"/>
                  </a:cubicBezTo>
                  <a:lnTo>
                    <a:pt x="166" y="367"/>
                  </a:lnTo>
                  <a:cubicBezTo>
                    <a:pt x="171" y="365"/>
                    <a:pt x="176" y="364"/>
                    <a:pt x="182" y="362"/>
                  </a:cubicBezTo>
                  <a:lnTo>
                    <a:pt x="182" y="362"/>
                  </a:lnTo>
                  <a:cubicBezTo>
                    <a:pt x="182" y="362"/>
                    <a:pt x="183" y="362"/>
                    <a:pt x="184" y="362"/>
                  </a:cubicBezTo>
                  <a:lnTo>
                    <a:pt x="184" y="362"/>
                  </a:lnTo>
                  <a:cubicBezTo>
                    <a:pt x="185" y="361"/>
                    <a:pt x="186" y="361"/>
                    <a:pt x="187" y="361"/>
                  </a:cubicBezTo>
                  <a:lnTo>
                    <a:pt x="187" y="361"/>
                  </a:lnTo>
                  <a:cubicBezTo>
                    <a:pt x="191" y="360"/>
                    <a:pt x="193" y="359"/>
                    <a:pt x="197" y="358"/>
                  </a:cubicBezTo>
                  <a:lnTo>
                    <a:pt x="197" y="358"/>
                  </a:lnTo>
                  <a:cubicBezTo>
                    <a:pt x="199" y="358"/>
                    <a:pt x="201" y="357"/>
                    <a:pt x="203" y="356"/>
                  </a:cubicBezTo>
                  <a:lnTo>
                    <a:pt x="203" y="356"/>
                  </a:lnTo>
                  <a:cubicBezTo>
                    <a:pt x="207" y="356"/>
                    <a:pt x="211" y="355"/>
                    <a:pt x="214" y="354"/>
                  </a:cubicBezTo>
                  <a:lnTo>
                    <a:pt x="214" y="354"/>
                  </a:lnTo>
                  <a:cubicBezTo>
                    <a:pt x="216" y="354"/>
                    <a:pt x="217" y="353"/>
                    <a:pt x="218" y="353"/>
                  </a:cubicBezTo>
                  <a:lnTo>
                    <a:pt x="218" y="353"/>
                  </a:lnTo>
                  <a:cubicBezTo>
                    <a:pt x="219" y="353"/>
                    <a:pt x="219" y="353"/>
                    <a:pt x="219" y="353"/>
                  </a:cubicBezTo>
                  <a:lnTo>
                    <a:pt x="219" y="353"/>
                  </a:lnTo>
                  <a:cubicBezTo>
                    <a:pt x="223" y="352"/>
                    <a:pt x="226" y="352"/>
                    <a:pt x="229" y="351"/>
                  </a:cubicBezTo>
                  <a:lnTo>
                    <a:pt x="229" y="351"/>
                  </a:lnTo>
                  <a:cubicBezTo>
                    <a:pt x="232" y="351"/>
                    <a:pt x="233" y="351"/>
                    <a:pt x="235" y="350"/>
                  </a:cubicBezTo>
                  <a:lnTo>
                    <a:pt x="235" y="350"/>
                  </a:lnTo>
                  <a:cubicBezTo>
                    <a:pt x="239" y="349"/>
                    <a:pt x="244" y="348"/>
                    <a:pt x="248" y="348"/>
                  </a:cubicBezTo>
                  <a:lnTo>
                    <a:pt x="248" y="348"/>
                  </a:lnTo>
                  <a:cubicBezTo>
                    <a:pt x="249" y="348"/>
                    <a:pt x="250" y="348"/>
                    <a:pt x="251" y="348"/>
                  </a:cubicBezTo>
                  <a:lnTo>
                    <a:pt x="251" y="348"/>
                  </a:lnTo>
                  <a:lnTo>
                    <a:pt x="251" y="348"/>
                  </a:lnTo>
                  <a:cubicBezTo>
                    <a:pt x="262" y="346"/>
                    <a:pt x="272" y="345"/>
                    <a:pt x="283" y="344"/>
                  </a:cubicBezTo>
                  <a:lnTo>
                    <a:pt x="283" y="344"/>
                  </a:lnTo>
                  <a:lnTo>
                    <a:pt x="283" y="344"/>
                  </a:lnTo>
                  <a:lnTo>
                    <a:pt x="283" y="344"/>
                  </a:lnTo>
                  <a:cubicBezTo>
                    <a:pt x="294" y="343"/>
                    <a:pt x="304" y="342"/>
                    <a:pt x="314" y="342"/>
                  </a:cubicBezTo>
                  <a:lnTo>
                    <a:pt x="315" y="342"/>
                  </a:lnTo>
                  <a:lnTo>
                    <a:pt x="320" y="342"/>
                  </a:lnTo>
                  <a:lnTo>
                    <a:pt x="320" y="342"/>
                  </a:lnTo>
                  <a:cubicBezTo>
                    <a:pt x="324" y="342"/>
                    <a:pt x="327" y="342"/>
                    <a:pt x="330" y="342"/>
                  </a:cubicBezTo>
                  <a:lnTo>
                    <a:pt x="330" y="342"/>
                  </a:lnTo>
                  <a:cubicBezTo>
                    <a:pt x="333" y="342"/>
                    <a:pt x="335" y="342"/>
                    <a:pt x="337" y="342"/>
                  </a:cubicBezTo>
                  <a:lnTo>
                    <a:pt x="337" y="342"/>
                  </a:lnTo>
                  <a:cubicBezTo>
                    <a:pt x="340" y="342"/>
                    <a:pt x="344" y="342"/>
                    <a:pt x="347" y="342"/>
                  </a:cubicBezTo>
                  <a:lnTo>
                    <a:pt x="348" y="342"/>
                  </a:lnTo>
                  <a:lnTo>
                    <a:pt x="348" y="342"/>
                  </a:lnTo>
                  <a:cubicBezTo>
                    <a:pt x="350" y="342"/>
                    <a:pt x="352" y="342"/>
                    <a:pt x="353" y="342"/>
                  </a:cubicBezTo>
                  <a:lnTo>
                    <a:pt x="353" y="342"/>
                  </a:lnTo>
                  <a:cubicBezTo>
                    <a:pt x="357" y="343"/>
                    <a:pt x="360" y="343"/>
                    <a:pt x="364" y="343"/>
                  </a:cubicBezTo>
                  <a:lnTo>
                    <a:pt x="364" y="343"/>
                  </a:lnTo>
                  <a:cubicBezTo>
                    <a:pt x="366" y="343"/>
                    <a:pt x="368" y="343"/>
                    <a:pt x="371" y="343"/>
                  </a:cubicBezTo>
                  <a:lnTo>
                    <a:pt x="371" y="343"/>
                  </a:lnTo>
                  <a:cubicBezTo>
                    <a:pt x="374" y="344"/>
                    <a:pt x="378" y="344"/>
                    <a:pt x="382" y="345"/>
                  </a:cubicBezTo>
                  <a:lnTo>
                    <a:pt x="382" y="345"/>
                  </a:lnTo>
                  <a:cubicBezTo>
                    <a:pt x="383" y="345"/>
                    <a:pt x="384" y="345"/>
                    <a:pt x="385" y="345"/>
                  </a:cubicBezTo>
                  <a:lnTo>
                    <a:pt x="385" y="345"/>
                  </a:lnTo>
                  <a:cubicBezTo>
                    <a:pt x="386" y="345"/>
                    <a:pt x="387" y="345"/>
                    <a:pt x="387" y="345"/>
                  </a:cubicBezTo>
                  <a:lnTo>
                    <a:pt x="387" y="345"/>
                  </a:lnTo>
                  <a:cubicBezTo>
                    <a:pt x="393" y="346"/>
                    <a:pt x="398" y="346"/>
                    <a:pt x="404" y="347"/>
                  </a:cubicBezTo>
                  <a:lnTo>
                    <a:pt x="404" y="347"/>
                  </a:lnTo>
                  <a:cubicBezTo>
                    <a:pt x="405" y="347"/>
                    <a:pt x="405" y="347"/>
                    <a:pt x="407" y="348"/>
                  </a:cubicBezTo>
                  <a:lnTo>
                    <a:pt x="407" y="348"/>
                  </a:lnTo>
                  <a:cubicBezTo>
                    <a:pt x="413" y="348"/>
                    <a:pt x="419" y="349"/>
                    <a:pt x="425" y="351"/>
                  </a:cubicBezTo>
                  <a:lnTo>
                    <a:pt x="425" y="351"/>
                  </a:lnTo>
                  <a:cubicBezTo>
                    <a:pt x="425" y="351"/>
                    <a:pt x="426" y="351"/>
                    <a:pt x="427" y="351"/>
                  </a:cubicBezTo>
                  <a:lnTo>
                    <a:pt x="427" y="351"/>
                  </a:lnTo>
                  <a:cubicBezTo>
                    <a:pt x="428" y="351"/>
                    <a:pt x="430" y="351"/>
                    <a:pt x="432" y="352"/>
                  </a:cubicBezTo>
                  <a:lnTo>
                    <a:pt x="432" y="352"/>
                  </a:lnTo>
                  <a:cubicBezTo>
                    <a:pt x="434" y="352"/>
                    <a:pt x="437" y="353"/>
                    <a:pt x="440" y="353"/>
                  </a:cubicBezTo>
                  <a:lnTo>
                    <a:pt x="440" y="353"/>
                  </a:lnTo>
                  <a:cubicBezTo>
                    <a:pt x="443" y="354"/>
                    <a:pt x="445" y="354"/>
                    <a:pt x="447" y="355"/>
                  </a:cubicBezTo>
                  <a:lnTo>
                    <a:pt x="447" y="355"/>
                  </a:lnTo>
                  <a:cubicBezTo>
                    <a:pt x="450" y="355"/>
                    <a:pt x="453" y="356"/>
                    <a:pt x="455" y="357"/>
                  </a:cubicBezTo>
                  <a:lnTo>
                    <a:pt x="455" y="357"/>
                  </a:lnTo>
                  <a:cubicBezTo>
                    <a:pt x="458" y="358"/>
                    <a:pt x="460" y="358"/>
                    <a:pt x="463" y="358"/>
                  </a:cubicBezTo>
                  <a:lnTo>
                    <a:pt x="463" y="358"/>
                  </a:lnTo>
                  <a:cubicBezTo>
                    <a:pt x="465" y="359"/>
                    <a:pt x="468" y="360"/>
                    <a:pt x="471" y="361"/>
                  </a:cubicBezTo>
                  <a:lnTo>
                    <a:pt x="471" y="361"/>
                  </a:lnTo>
                  <a:cubicBezTo>
                    <a:pt x="473" y="361"/>
                    <a:pt x="475" y="362"/>
                    <a:pt x="477" y="362"/>
                  </a:cubicBezTo>
                  <a:lnTo>
                    <a:pt x="477" y="362"/>
                  </a:lnTo>
                  <a:cubicBezTo>
                    <a:pt x="480" y="363"/>
                    <a:pt x="483" y="364"/>
                    <a:pt x="485" y="365"/>
                  </a:cubicBezTo>
                  <a:lnTo>
                    <a:pt x="485" y="365"/>
                  </a:lnTo>
                  <a:cubicBezTo>
                    <a:pt x="486" y="365"/>
                    <a:pt x="488" y="366"/>
                    <a:pt x="489" y="366"/>
                  </a:cubicBezTo>
                  <a:lnTo>
                    <a:pt x="489" y="366"/>
                  </a:lnTo>
                  <a:cubicBezTo>
                    <a:pt x="489" y="366"/>
                    <a:pt x="491" y="366"/>
                    <a:pt x="491" y="367"/>
                  </a:cubicBezTo>
                  <a:lnTo>
                    <a:pt x="491" y="367"/>
                  </a:lnTo>
                  <a:cubicBezTo>
                    <a:pt x="494" y="368"/>
                    <a:pt x="496" y="369"/>
                    <a:pt x="499" y="370"/>
                  </a:cubicBezTo>
                  <a:lnTo>
                    <a:pt x="498" y="93"/>
                  </a:lnTo>
                  <a:lnTo>
                    <a:pt x="499" y="0"/>
                  </a:lnTo>
                  <a:lnTo>
                    <a:pt x="500" y="336"/>
                  </a:lnTo>
                  <a:lnTo>
                    <a:pt x="499" y="370"/>
                  </a:lnTo>
                  <a:lnTo>
                    <a:pt x="499" y="370"/>
                  </a:lnTo>
                  <a:cubicBezTo>
                    <a:pt x="502" y="371"/>
                    <a:pt x="504" y="371"/>
                    <a:pt x="505" y="372"/>
                  </a:cubicBezTo>
                  <a:lnTo>
                    <a:pt x="505" y="372"/>
                  </a:lnTo>
                  <a:cubicBezTo>
                    <a:pt x="506" y="372"/>
                    <a:pt x="508" y="373"/>
                    <a:pt x="508" y="373"/>
                  </a:cubicBezTo>
                  <a:lnTo>
                    <a:pt x="508" y="373"/>
                  </a:lnTo>
                  <a:cubicBezTo>
                    <a:pt x="514" y="375"/>
                    <a:pt x="519" y="377"/>
                    <a:pt x="525" y="380"/>
                  </a:cubicBezTo>
                  <a:lnTo>
                    <a:pt x="525" y="380"/>
                  </a:lnTo>
                  <a:cubicBezTo>
                    <a:pt x="526" y="380"/>
                    <a:pt x="528" y="381"/>
                    <a:pt x="529" y="382"/>
                  </a:cubicBezTo>
                  <a:lnTo>
                    <a:pt x="529" y="382"/>
                  </a:lnTo>
                  <a:cubicBezTo>
                    <a:pt x="533" y="383"/>
                    <a:pt x="537" y="385"/>
                    <a:pt x="541" y="387"/>
                  </a:cubicBezTo>
                  <a:lnTo>
                    <a:pt x="541" y="387"/>
                  </a:lnTo>
                  <a:cubicBezTo>
                    <a:pt x="543" y="388"/>
                    <a:pt x="544" y="389"/>
                    <a:pt x="546" y="389"/>
                  </a:cubicBezTo>
                  <a:lnTo>
                    <a:pt x="546" y="389"/>
                  </a:lnTo>
                  <a:cubicBezTo>
                    <a:pt x="551" y="392"/>
                    <a:pt x="556" y="394"/>
                    <a:pt x="560" y="397"/>
                  </a:cubicBezTo>
                  <a:lnTo>
                    <a:pt x="560" y="397"/>
                  </a:lnTo>
                  <a:cubicBezTo>
                    <a:pt x="562" y="399"/>
                    <a:pt x="564" y="399"/>
                    <a:pt x="565" y="400"/>
                  </a:cubicBezTo>
                  <a:lnTo>
                    <a:pt x="565" y="400"/>
                  </a:lnTo>
                  <a:cubicBezTo>
                    <a:pt x="566" y="401"/>
                    <a:pt x="567" y="402"/>
                    <a:pt x="568" y="402"/>
                  </a:cubicBezTo>
                  <a:lnTo>
                    <a:pt x="568" y="402"/>
                  </a:lnTo>
                  <a:cubicBezTo>
                    <a:pt x="570" y="403"/>
                    <a:pt x="572" y="404"/>
                    <a:pt x="574" y="406"/>
                  </a:cubicBezTo>
                  <a:lnTo>
                    <a:pt x="574" y="406"/>
                  </a:lnTo>
                  <a:cubicBezTo>
                    <a:pt x="576" y="407"/>
                    <a:pt x="577" y="409"/>
                    <a:pt x="579" y="409"/>
                  </a:cubicBezTo>
                  <a:lnTo>
                    <a:pt x="579" y="409"/>
                  </a:lnTo>
                  <a:cubicBezTo>
                    <a:pt x="581" y="411"/>
                    <a:pt x="584" y="412"/>
                    <a:pt x="585" y="413"/>
                  </a:cubicBezTo>
                  <a:lnTo>
                    <a:pt x="585" y="413"/>
                  </a:lnTo>
                  <a:cubicBezTo>
                    <a:pt x="587" y="414"/>
                    <a:pt x="588" y="416"/>
                    <a:pt x="590" y="417"/>
                  </a:cubicBezTo>
                  <a:lnTo>
                    <a:pt x="590" y="417"/>
                  </a:lnTo>
                  <a:cubicBezTo>
                    <a:pt x="592" y="419"/>
                    <a:pt x="594" y="420"/>
                    <a:pt x="595" y="421"/>
                  </a:cubicBezTo>
                  <a:lnTo>
                    <a:pt x="595" y="421"/>
                  </a:lnTo>
                  <a:cubicBezTo>
                    <a:pt x="596" y="422"/>
                    <a:pt x="598" y="424"/>
                    <a:pt x="599" y="425"/>
                  </a:cubicBezTo>
                  <a:lnTo>
                    <a:pt x="599" y="425"/>
                  </a:lnTo>
                  <a:cubicBezTo>
                    <a:pt x="601" y="426"/>
                    <a:pt x="603" y="427"/>
                    <a:pt x="605" y="429"/>
                  </a:cubicBezTo>
                  <a:lnTo>
                    <a:pt x="605" y="429"/>
                  </a:lnTo>
                  <a:cubicBezTo>
                    <a:pt x="605" y="430"/>
                    <a:pt x="606" y="431"/>
                    <a:pt x="606" y="431"/>
                  </a:cubicBezTo>
                  <a:lnTo>
                    <a:pt x="606" y="431"/>
                  </a:lnTo>
                  <a:cubicBezTo>
                    <a:pt x="607" y="431"/>
                    <a:pt x="607" y="432"/>
                    <a:pt x="608" y="432"/>
                  </a:cubicBezTo>
                  <a:lnTo>
                    <a:pt x="608" y="432"/>
                  </a:lnTo>
                  <a:cubicBezTo>
                    <a:pt x="610" y="434"/>
                    <a:pt x="613" y="437"/>
                    <a:pt x="615" y="440"/>
                  </a:cubicBezTo>
                  <a:lnTo>
                    <a:pt x="615" y="440"/>
                  </a:lnTo>
                  <a:cubicBezTo>
                    <a:pt x="616" y="440"/>
                    <a:pt x="617" y="442"/>
                    <a:pt x="617" y="442"/>
                  </a:cubicBezTo>
                  <a:lnTo>
                    <a:pt x="617" y="442"/>
                  </a:lnTo>
                  <a:cubicBezTo>
                    <a:pt x="620" y="446"/>
                    <a:pt x="623" y="449"/>
                    <a:pt x="626" y="452"/>
                  </a:cubicBezTo>
                  <a:lnTo>
                    <a:pt x="626" y="452"/>
                  </a:lnTo>
                  <a:lnTo>
                    <a:pt x="626" y="453"/>
                  </a:lnTo>
                  <a:lnTo>
                    <a:pt x="626" y="453"/>
                  </a:lnTo>
                  <a:cubicBezTo>
                    <a:pt x="627" y="453"/>
                    <a:pt x="627" y="454"/>
                    <a:pt x="628" y="455"/>
                  </a:cubicBezTo>
                  <a:lnTo>
                    <a:pt x="628" y="455"/>
                  </a:lnTo>
                  <a:cubicBezTo>
                    <a:pt x="630" y="457"/>
                    <a:pt x="632" y="459"/>
                    <a:pt x="633" y="462"/>
                  </a:cubicBezTo>
                  <a:lnTo>
                    <a:pt x="633" y="462"/>
                  </a:lnTo>
                  <a:cubicBezTo>
                    <a:pt x="634" y="463"/>
                    <a:pt x="635" y="463"/>
                    <a:pt x="635" y="465"/>
                  </a:cubicBezTo>
                  <a:lnTo>
                    <a:pt x="635" y="465"/>
                  </a:lnTo>
                  <a:cubicBezTo>
                    <a:pt x="636" y="467"/>
                    <a:pt x="637" y="469"/>
                    <a:pt x="639" y="470"/>
                  </a:cubicBezTo>
                  <a:lnTo>
                    <a:pt x="639" y="470"/>
                  </a:lnTo>
                  <a:cubicBezTo>
                    <a:pt x="639" y="471"/>
                    <a:pt x="639" y="472"/>
                    <a:pt x="640" y="472"/>
                  </a:cubicBezTo>
                  <a:lnTo>
                    <a:pt x="640" y="472"/>
                  </a:lnTo>
                  <a:cubicBezTo>
                    <a:pt x="640" y="473"/>
                    <a:pt x="640" y="474"/>
                    <a:pt x="641" y="474"/>
                  </a:cubicBezTo>
                  <a:lnTo>
                    <a:pt x="641" y="474"/>
                  </a:lnTo>
                  <a:cubicBezTo>
                    <a:pt x="642" y="476"/>
                    <a:pt x="643" y="478"/>
                    <a:pt x="643" y="479"/>
                  </a:cubicBezTo>
                  <a:lnTo>
                    <a:pt x="643" y="479"/>
                  </a:lnTo>
                  <a:cubicBezTo>
                    <a:pt x="644" y="481"/>
                    <a:pt x="645" y="482"/>
                    <a:pt x="646" y="484"/>
                  </a:cubicBezTo>
                  <a:lnTo>
                    <a:pt x="646" y="484"/>
                  </a:lnTo>
                  <a:cubicBezTo>
                    <a:pt x="646" y="486"/>
                    <a:pt x="647" y="487"/>
                    <a:pt x="647" y="488"/>
                  </a:cubicBezTo>
                  <a:lnTo>
                    <a:pt x="647" y="488"/>
                  </a:lnTo>
                  <a:cubicBezTo>
                    <a:pt x="648" y="489"/>
                    <a:pt x="648" y="490"/>
                    <a:pt x="649" y="491"/>
                  </a:cubicBezTo>
                  <a:lnTo>
                    <a:pt x="649" y="491"/>
                  </a:lnTo>
                  <a:cubicBezTo>
                    <a:pt x="649" y="492"/>
                    <a:pt x="649" y="492"/>
                    <a:pt x="649" y="493"/>
                  </a:cubicBezTo>
                  <a:lnTo>
                    <a:pt x="649" y="493"/>
                  </a:lnTo>
                  <a:cubicBezTo>
                    <a:pt x="650" y="494"/>
                    <a:pt x="650" y="496"/>
                    <a:pt x="651" y="497"/>
                  </a:cubicBezTo>
                  <a:lnTo>
                    <a:pt x="651" y="497"/>
                  </a:lnTo>
                  <a:cubicBezTo>
                    <a:pt x="651" y="499"/>
                    <a:pt x="652" y="500"/>
                    <a:pt x="652" y="502"/>
                  </a:cubicBezTo>
                  <a:lnTo>
                    <a:pt x="652" y="502"/>
                  </a:lnTo>
                  <a:cubicBezTo>
                    <a:pt x="652" y="503"/>
                    <a:pt x="653" y="505"/>
                    <a:pt x="653" y="507"/>
                  </a:cubicBezTo>
                  <a:lnTo>
                    <a:pt x="653" y="507"/>
                  </a:lnTo>
                  <a:cubicBezTo>
                    <a:pt x="653" y="507"/>
                    <a:pt x="654" y="508"/>
                    <a:pt x="654" y="509"/>
                  </a:cubicBezTo>
                  <a:lnTo>
                    <a:pt x="654" y="509"/>
                  </a:lnTo>
                  <a:cubicBezTo>
                    <a:pt x="654" y="510"/>
                    <a:pt x="654" y="510"/>
                    <a:pt x="654" y="511"/>
                  </a:cubicBezTo>
                  <a:lnTo>
                    <a:pt x="654" y="511"/>
                  </a:lnTo>
                  <a:cubicBezTo>
                    <a:pt x="655" y="513"/>
                    <a:pt x="655" y="514"/>
                    <a:pt x="655" y="516"/>
                  </a:cubicBezTo>
                  <a:lnTo>
                    <a:pt x="655" y="516"/>
                  </a:lnTo>
                  <a:cubicBezTo>
                    <a:pt x="655" y="517"/>
                    <a:pt x="655" y="518"/>
                    <a:pt x="655" y="520"/>
                  </a:cubicBezTo>
                  <a:lnTo>
                    <a:pt x="655" y="520"/>
                  </a:lnTo>
                  <a:cubicBezTo>
                    <a:pt x="656" y="522"/>
                    <a:pt x="656" y="524"/>
                    <a:pt x="656" y="525"/>
                  </a:cubicBezTo>
                  <a:lnTo>
                    <a:pt x="656" y="525"/>
                  </a:lnTo>
                  <a:cubicBezTo>
                    <a:pt x="656" y="526"/>
                    <a:pt x="656" y="527"/>
                    <a:pt x="656" y="528"/>
                  </a:cubicBezTo>
                  <a:lnTo>
                    <a:pt x="656" y="528"/>
                  </a:lnTo>
                  <a:cubicBezTo>
                    <a:pt x="656" y="529"/>
                    <a:pt x="656" y="530"/>
                    <a:pt x="656" y="531"/>
                  </a:cubicBezTo>
                  <a:lnTo>
                    <a:pt x="657" y="867"/>
                  </a:lnTo>
                  <a:lnTo>
                    <a:pt x="657" y="867"/>
                  </a:lnTo>
                  <a:cubicBezTo>
                    <a:pt x="657" y="865"/>
                    <a:pt x="657" y="863"/>
                    <a:pt x="657" y="861"/>
                  </a:cubicBezTo>
                  <a:lnTo>
                    <a:pt x="657" y="861"/>
                  </a:lnTo>
                  <a:cubicBezTo>
                    <a:pt x="657" y="860"/>
                    <a:pt x="656" y="858"/>
                    <a:pt x="656" y="856"/>
                  </a:cubicBezTo>
                </a:path>
              </a:pathLst>
            </a:custGeom>
            <a:solidFill>
              <a:schemeClr val="accent4">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82" name="Freeform 92">
              <a:extLst>
                <a:ext uri="{FF2B5EF4-FFF2-40B4-BE49-F238E27FC236}">
                  <a16:creationId xmlns:a16="http://schemas.microsoft.com/office/drawing/2014/main" id="{C3E5F418-25E2-DE49-ADF6-CF1F5A381CC2}"/>
                </a:ext>
              </a:extLst>
            </p:cNvPr>
            <p:cNvSpPr>
              <a:spLocks noChangeArrowheads="1"/>
            </p:cNvSpPr>
            <p:nvPr/>
          </p:nvSpPr>
          <p:spPr bwMode="auto">
            <a:xfrm>
              <a:off x="14000536" y="8254949"/>
              <a:ext cx="1201087" cy="630787"/>
            </a:xfrm>
            <a:custGeom>
              <a:avLst/>
              <a:gdLst>
                <a:gd name="T0" fmla="*/ 160 w 1838"/>
                <a:gd name="T1" fmla="*/ 195 h 967"/>
                <a:gd name="T2" fmla="*/ 168 w 1838"/>
                <a:gd name="T3" fmla="*/ 215 h 967"/>
                <a:gd name="T4" fmla="*/ 177 w 1838"/>
                <a:gd name="T5" fmla="*/ 231 h 967"/>
                <a:gd name="T6" fmla="*/ 188 w 1838"/>
                <a:gd name="T7" fmla="*/ 251 h 967"/>
                <a:gd name="T8" fmla="*/ 188 w 1838"/>
                <a:gd name="T9" fmla="*/ 251 h 967"/>
                <a:gd name="T10" fmla="*/ 202 w 1838"/>
                <a:gd name="T11" fmla="*/ 271 h 967"/>
                <a:gd name="T12" fmla="*/ 213 w 1838"/>
                <a:gd name="T13" fmla="*/ 286 h 967"/>
                <a:gd name="T14" fmla="*/ 226 w 1838"/>
                <a:gd name="T15" fmla="*/ 302 h 967"/>
                <a:gd name="T16" fmla="*/ 231 w 1838"/>
                <a:gd name="T17" fmla="*/ 307 h 967"/>
                <a:gd name="T18" fmla="*/ 245 w 1838"/>
                <a:gd name="T19" fmla="*/ 323 h 967"/>
                <a:gd name="T20" fmla="*/ 263 w 1838"/>
                <a:gd name="T21" fmla="*/ 472 h 967"/>
                <a:gd name="T22" fmla="*/ 499 w 1838"/>
                <a:gd name="T23" fmla="*/ 477 h 967"/>
                <a:gd name="T24" fmla="*/ 549 w 1838"/>
                <a:gd name="T25" fmla="*/ 494 h 967"/>
                <a:gd name="T26" fmla="*/ 569 w 1838"/>
                <a:gd name="T27" fmla="*/ 500 h 967"/>
                <a:gd name="T28" fmla="*/ 603 w 1838"/>
                <a:gd name="T29" fmla="*/ 509 h 967"/>
                <a:gd name="T30" fmla="*/ 616 w 1838"/>
                <a:gd name="T31" fmla="*/ 512 h 967"/>
                <a:gd name="T32" fmla="*/ 650 w 1838"/>
                <a:gd name="T33" fmla="*/ 520 h 967"/>
                <a:gd name="T34" fmla="*/ 684 w 1838"/>
                <a:gd name="T35" fmla="*/ 527 h 967"/>
                <a:gd name="T36" fmla="*/ 716 w 1838"/>
                <a:gd name="T37" fmla="*/ 532 h 967"/>
                <a:gd name="T38" fmla="*/ 748 w 1838"/>
                <a:gd name="T39" fmla="*/ 629 h 967"/>
                <a:gd name="T40" fmla="*/ 1084 w 1838"/>
                <a:gd name="T41" fmla="*/ 537 h 967"/>
                <a:gd name="T42" fmla="*/ 1131 w 1838"/>
                <a:gd name="T43" fmla="*/ 530 h 967"/>
                <a:gd name="T44" fmla="*/ 1144 w 1838"/>
                <a:gd name="T45" fmla="*/ 527 h 967"/>
                <a:gd name="T46" fmla="*/ 1179 w 1838"/>
                <a:gd name="T47" fmla="*/ 520 h 967"/>
                <a:gd name="T48" fmla="*/ 1216 w 1838"/>
                <a:gd name="T49" fmla="*/ 512 h 967"/>
                <a:gd name="T50" fmla="*/ 1252 w 1838"/>
                <a:gd name="T51" fmla="*/ 503 h 967"/>
                <a:gd name="T52" fmla="*/ 1265 w 1838"/>
                <a:gd name="T53" fmla="*/ 499 h 967"/>
                <a:gd name="T54" fmla="*/ 1299 w 1838"/>
                <a:gd name="T55" fmla="*/ 488 h 967"/>
                <a:gd name="T56" fmla="*/ 1446 w 1838"/>
                <a:gd name="T57" fmla="*/ 543 h 967"/>
                <a:gd name="T58" fmla="*/ 1571 w 1838"/>
                <a:gd name="T59" fmla="*/ 339 h 967"/>
                <a:gd name="T60" fmla="*/ 1675 w 1838"/>
                <a:gd name="T61" fmla="*/ 195 h 967"/>
                <a:gd name="T62" fmla="*/ 1837 w 1838"/>
                <a:gd name="T63" fmla="*/ 337 h 967"/>
                <a:gd name="T64" fmla="*/ 1685 w 1838"/>
                <a:gd name="T65" fmla="*/ 741 h 967"/>
                <a:gd name="T66" fmla="*/ 1334 w 1838"/>
                <a:gd name="T67" fmla="*/ 813 h 967"/>
                <a:gd name="T68" fmla="*/ 1289 w 1838"/>
                <a:gd name="T69" fmla="*/ 828 h 967"/>
                <a:gd name="T70" fmla="*/ 1265 w 1838"/>
                <a:gd name="T71" fmla="*/ 836 h 967"/>
                <a:gd name="T72" fmla="*/ 1253 w 1838"/>
                <a:gd name="T73" fmla="*/ 839 h 967"/>
                <a:gd name="T74" fmla="*/ 1226 w 1838"/>
                <a:gd name="T75" fmla="*/ 846 h 967"/>
                <a:gd name="T76" fmla="*/ 1179 w 1838"/>
                <a:gd name="T77" fmla="*/ 857 h 967"/>
                <a:gd name="T78" fmla="*/ 1178 w 1838"/>
                <a:gd name="T79" fmla="*/ 858 h 967"/>
                <a:gd name="T80" fmla="*/ 1144 w 1838"/>
                <a:gd name="T81" fmla="*/ 864 h 967"/>
                <a:gd name="T82" fmla="*/ 1132 w 1838"/>
                <a:gd name="T83" fmla="*/ 866 h 967"/>
                <a:gd name="T84" fmla="*/ 1102 w 1838"/>
                <a:gd name="T85" fmla="*/ 870 h 967"/>
                <a:gd name="T86" fmla="*/ 1084 w 1838"/>
                <a:gd name="T87" fmla="*/ 966 h 967"/>
                <a:gd name="T88" fmla="*/ 748 w 1838"/>
                <a:gd name="T89" fmla="*/ 873 h 967"/>
                <a:gd name="T90" fmla="*/ 706 w 1838"/>
                <a:gd name="T91" fmla="*/ 867 h 967"/>
                <a:gd name="T92" fmla="*/ 686 w 1838"/>
                <a:gd name="T93" fmla="*/ 863 h 967"/>
                <a:gd name="T94" fmla="*/ 651 w 1838"/>
                <a:gd name="T95" fmla="*/ 856 h 967"/>
                <a:gd name="T96" fmla="*/ 641 w 1838"/>
                <a:gd name="T97" fmla="*/ 854 h 967"/>
                <a:gd name="T98" fmla="*/ 604 w 1838"/>
                <a:gd name="T99" fmla="*/ 845 h 967"/>
                <a:gd name="T100" fmla="*/ 582 w 1838"/>
                <a:gd name="T101" fmla="*/ 840 h 967"/>
                <a:gd name="T102" fmla="*/ 549 w 1838"/>
                <a:gd name="T103" fmla="*/ 830 h 967"/>
                <a:gd name="T104" fmla="*/ 542 w 1838"/>
                <a:gd name="T105" fmla="*/ 828 h 967"/>
                <a:gd name="T106" fmla="*/ 500 w 1838"/>
                <a:gd name="T107" fmla="*/ 813 h 967"/>
                <a:gd name="T108" fmla="*/ 149 w 1838"/>
                <a:gd name="T109" fmla="*/ 531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8" h="967">
                  <a:moveTo>
                    <a:pt x="0" y="195"/>
                  </a:moveTo>
                  <a:lnTo>
                    <a:pt x="160" y="195"/>
                  </a:lnTo>
                  <a:lnTo>
                    <a:pt x="160" y="195"/>
                  </a:lnTo>
                  <a:cubicBezTo>
                    <a:pt x="163" y="201"/>
                    <a:pt x="165" y="207"/>
                    <a:pt x="167" y="213"/>
                  </a:cubicBezTo>
                  <a:lnTo>
                    <a:pt x="167" y="213"/>
                  </a:lnTo>
                  <a:cubicBezTo>
                    <a:pt x="168" y="213"/>
                    <a:pt x="168" y="214"/>
                    <a:pt x="168" y="215"/>
                  </a:cubicBezTo>
                  <a:lnTo>
                    <a:pt x="168" y="215"/>
                  </a:lnTo>
                  <a:cubicBezTo>
                    <a:pt x="171" y="221"/>
                    <a:pt x="174" y="226"/>
                    <a:pt x="177" y="231"/>
                  </a:cubicBezTo>
                  <a:lnTo>
                    <a:pt x="177" y="231"/>
                  </a:lnTo>
                  <a:cubicBezTo>
                    <a:pt x="177" y="233"/>
                    <a:pt x="178" y="233"/>
                    <a:pt x="178" y="234"/>
                  </a:cubicBezTo>
                  <a:lnTo>
                    <a:pt x="178" y="234"/>
                  </a:lnTo>
                  <a:cubicBezTo>
                    <a:pt x="182" y="240"/>
                    <a:pt x="184" y="245"/>
                    <a:pt x="188" y="251"/>
                  </a:cubicBezTo>
                  <a:lnTo>
                    <a:pt x="188" y="251"/>
                  </a:lnTo>
                  <a:lnTo>
                    <a:pt x="188" y="251"/>
                  </a:lnTo>
                  <a:lnTo>
                    <a:pt x="188" y="251"/>
                  </a:lnTo>
                  <a:cubicBezTo>
                    <a:pt x="192" y="257"/>
                    <a:pt x="195" y="262"/>
                    <a:pt x="198" y="267"/>
                  </a:cubicBezTo>
                  <a:lnTo>
                    <a:pt x="198" y="267"/>
                  </a:lnTo>
                  <a:cubicBezTo>
                    <a:pt x="200" y="268"/>
                    <a:pt x="200" y="270"/>
                    <a:pt x="202" y="271"/>
                  </a:cubicBezTo>
                  <a:lnTo>
                    <a:pt x="202" y="271"/>
                  </a:lnTo>
                  <a:cubicBezTo>
                    <a:pt x="205" y="276"/>
                    <a:pt x="208" y="281"/>
                    <a:pt x="213" y="286"/>
                  </a:cubicBezTo>
                  <a:lnTo>
                    <a:pt x="213" y="286"/>
                  </a:lnTo>
                  <a:cubicBezTo>
                    <a:pt x="214" y="288"/>
                    <a:pt x="215" y="289"/>
                    <a:pt x="215" y="290"/>
                  </a:cubicBezTo>
                  <a:lnTo>
                    <a:pt x="215" y="290"/>
                  </a:lnTo>
                  <a:cubicBezTo>
                    <a:pt x="219" y="294"/>
                    <a:pt x="223" y="298"/>
                    <a:pt x="226" y="302"/>
                  </a:cubicBezTo>
                  <a:lnTo>
                    <a:pt x="226" y="302"/>
                  </a:lnTo>
                  <a:cubicBezTo>
                    <a:pt x="228" y="304"/>
                    <a:pt x="229" y="306"/>
                    <a:pt x="231" y="307"/>
                  </a:cubicBezTo>
                  <a:lnTo>
                    <a:pt x="231" y="307"/>
                  </a:lnTo>
                  <a:cubicBezTo>
                    <a:pt x="234" y="312"/>
                    <a:pt x="238" y="316"/>
                    <a:pt x="243" y="320"/>
                  </a:cubicBezTo>
                  <a:lnTo>
                    <a:pt x="243" y="320"/>
                  </a:lnTo>
                  <a:cubicBezTo>
                    <a:pt x="244" y="321"/>
                    <a:pt x="244" y="322"/>
                    <a:pt x="245" y="323"/>
                  </a:cubicBezTo>
                  <a:lnTo>
                    <a:pt x="245" y="323"/>
                  </a:lnTo>
                  <a:cubicBezTo>
                    <a:pt x="251" y="328"/>
                    <a:pt x="257" y="334"/>
                    <a:pt x="263" y="339"/>
                  </a:cubicBezTo>
                  <a:lnTo>
                    <a:pt x="263" y="472"/>
                  </a:lnTo>
                  <a:lnTo>
                    <a:pt x="385" y="543"/>
                  </a:lnTo>
                  <a:lnTo>
                    <a:pt x="499" y="477"/>
                  </a:lnTo>
                  <a:lnTo>
                    <a:pt x="499" y="477"/>
                  </a:lnTo>
                  <a:cubicBezTo>
                    <a:pt x="511" y="482"/>
                    <a:pt x="524" y="486"/>
                    <a:pt x="537" y="490"/>
                  </a:cubicBezTo>
                  <a:lnTo>
                    <a:pt x="537" y="490"/>
                  </a:lnTo>
                  <a:cubicBezTo>
                    <a:pt x="540" y="491"/>
                    <a:pt x="544" y="492"/>
                    <a:pt x="549" y="494"/>
                  </a:cubicBezTo>
                  <a:lnTo>
                    <a:pt x="549" y="494"/>
                  </a:lnTo>
                  <a:cubicBezTo>
                    <a:pt x="555" y="496"/>
                    <a:pt x="562" y="498"/>
                    <a:pt x="569" y="500"/>
                  </a:cubicBezTo>
                  <a:lnTo>
                    <a:pt x="569" y="500"/>
                  </a:lnTo>
                  <a:cubicBezTo>
                    <a:pt x="573" y="501"/>
                    <a:pt x="577" y="502"/>
                    <a:pt x="581" y="503"/>
                  </a:cubicBezTo>
                  <a:lnTo>
                    <a:pt x="581" y="503"/>
                  </a:lnTo>
                  <a:cubicBezTo>
                    <a:pt x="589" y="505"/>
                    <a:pt x="596" y="507"/>
                    <a:pt x="603" y="509"/>
                  </a:cubicBezTo>
                  <a:lnTo>
                    <a:pt x="603" y="509"/>
                  </a:lnTo>
                  <a:cubicBezTo>
                    <a:pt x="607" y="510"/>
                    <a:pt x="611" y="511"/>
                    <a:pt x="616" y="512"/>
                  </a:cubicBezTo>
                  <a:lnTo>
                    <a:pt x="616" y="512"/>
                  </a:lnTo>
                  <a:cubicBezTo>
                    <a:pt x="624" y="514"/>
                    <a:pt x="632" y="516"/>
                    <a:pt x="640" y="518"/>
                  </a:cubicBezTo>
                  <a:lnTo>
                    <a:pt x="640" y="518"/>
                  </a:lnTo>
                  <a:cubicBezTo>
                    <a:pt x="643" y="518"/>
                    <a:pt x="646" y="519"/>
                    <a:pt x="650" y="520"/>
                  </a:cubicBezTo>
                  <a:lnTo>
                    <a:pt x="650" y="520"/>
                  </a:lnTo>
                  <a:cubicBezTo>
                    <a:pt x="661" y="523"/>
                    <a:pt x="672" y="524"/>
                    <a:pt x="684" y="527"/>
                  </a:cubicBezTo>
                  <a:lnTo>
                    <a:pt x="684" y="527"/>
                  </a:lnTo>
                  <a:cubicBezTo>
                    <a:pt x="691" y="528"/>
                    <a:pt x="698" y="529"/>
                    <a:pt x="705" y="530"/>
                  </a:cubicBezTo>
                  <a:lnTo>
                    <a:pt x="705" y="530"/>
                  </a:lnTo>
                  <a:cubicBezTo>
                    <a:pt x="709" y="531"/>
                    <a:pt x="712" y="531"/>
                    <a:pt x="716" y="532"/>
                  </a:cubicBezTo>
                  <a:lnTo>
                    <a:pt x="716" y="532"/>
                  </a:lnTo>
                  <a:cubicBezTo>
                    <a:pt x="727" y="534"/>
                    <a:pt x="737" y="535"/>
                    <a:pt x="748" y="537"/>
                  </a:cubicBezTo>
                  <a:lnTo>
                    <a:pt x="748" y="629"/>
                  </a:lnTo>
                  <a:lnTo>
                    <a:pt x="1083" y="629"/>
                  </a:lnTo>
                  <a:lnTo>
                    <a:pt x="1084" y="537"/>
                  </a:lnTo>
                  <a:lnTo>
                    <a:pt x="1084" y="537"/>
                  </a:lnTo>
                  <a:cubicBezTo>
                    <a:pt x="1092" y="536"/>
                    <a:pt x="1099" y="534"/>
                    <a:pt x="1108" y="533"/>
                  </a:cubicBezTo>
                  <a:lnTo>
                    <a:pt x="1108" y="533"/>
                  </a:lnTo>
                  <a:cubicBezTo>
                    <a:pt x="1115" y="532"/>
                    <a:pt x="1123" y="531"/>
                    <a:pt x="1131" y="530"/>
                  </a:cubicBezTo>
                  <a:lnTo>
                    <a:pt x="1131" y="530"/>
                  </a:lnTo>
                  <a:cubicBezTo>
                    <a:pt x="1135" y="529"/>
                    <a:pt x="1139" y="528"/>
                    <a:pt x="1144" y="527"/>
                  </a:cubicBezTo>
                  <a:lnTo>
                    <a:pt x="1144" y="527"/>
                  </a:lnTo>
                  <a:cubicBezTo>
                    <a:pt x="1152" y="526"/>
                    <a:pt x="1161" y="524"/>
                    <a:pt x="1170" y="522"/>
                  </a:cubicBezTo>
                  <a:lnTo>
                    <a:pt x="1170" y="522"/>
                  </a:lnTo>
                  <a:cubicBezTo>
                    <a:pt x="1173" y="521"/>
                    <a:pt x="1176" y="521"/>
                    <a:pt x="1179" y="520"/>
                  </a:cubicBezTo>
                  <a:lnTo>
                    <a:pt x="1179" y="520"/>
                  </a:lnTo>
                  <a:cubicBezTo>
                    <a:pt x="1191" y="518"/>
                    <a:pt x="1203" y="515"/>
                    <a:pt x="1216" y="512"/>
                  </a:cubicBezTo>
                  <a:lnTo>
                    <a:pt x="1216" y="512"/>
                  </a:lnTo>
                  <a:cubicBezTo>
                    <a:pt x="1219" y="512"/>
                    <a:pt x="1222" y="510"/>
                    <a:pt x="1226" y="510"/>
                  </a:cubicBezTo>
                  <a:lnTo>
                    <a:pt x="1226" y="510"/>
                  </a:lnTo>
                  <a:cubicBezTo>
                    <a:pt x="1235" y="507"/>
                    <a:pt x="1243" y="505"/>
                    <a:pt x="1252" y="503"/>
                  </a:cubicBezTo>
                  <a:lnTo>
                    <a:pt x="1252" y="503"/>
                  </a:lnTo>
                  <a:cubicBezTo>
                    <a:pt x="1256" y="502"/>
                    <a:pt x="1260" y="500"/>
                    <a:pt x="1265" y="499"/>
                  </a:cubicBezTo>
                  <a:lnTo>
                    <a:pt x="1265" y="499"/>
                  </a:lnTo>
                  <a:cubicBezTo>
                    <a:pt x="1273" y="497"/>
                    <a:pt x="1280" y="495"/>
                    <a:pt x="1288" y="492"/>
                  </a:cubicBezTo>
                  <a:lnTo>
                    <a:pt x="1288" y="492"/>
                  </a:lnTo>
                  <a:cubicBezTo>
                    <a:pt x="1292" y="491"/>
                    <a:pt x="1296" y="490"/>
                    <a:pt x="1299" y="488"/>
                  </a:cubicBezTo>
                  <a:lnTo>
                    <a:pt x="1299" y="488"/>
                  </a:lnTo>
                  <a:cubicBezTo>
                    <a:pt x="1310" y="485"/>
                    <a:pt x="1321" y="481"/>
                    <a:pt x="1333" y="477"/>
                  </a:cubicBezTo>
                  <a:lnTo>
                    <a:pt x="1446" y="543"/>
                  </a:lnTo>
                  <a:lnTo>
                    <a:pt x="1571" y="470"/>
                  </a:lnTo>
                  <a:lnTo>
                    <a:pt x="1571" y="339"/>
                  </a:lnTo>
                  <a:lnTo>
                    <a:pt x="1571" y="339"/>
                  </a:lnTo>
                  <a:cubicBezTo>
                    <a:pt x="1608" y="305"/>
                    <a:pt x="1637" y="270"/>
                    <a:pt x="1657" y="233"/>
                  </a:cubicBezTo>
                  <a:lnTo>
                    <a:pt x="1657" y="233"/>
                  </a:lnTo>
                  <a:cubicBezTo>
                    <a:pt x="1664" y="220"/>
                    <a:pt x="1670" y="208"/>
                    <a:pt x="1675" y="195"/>
                  </a:cubicBezTo>
                  <a:lnTo>
                    <a:pt x="1835" y="195"/>
                  </a:lnTo>
                  <a:lnTo>
                    <a:pt x="1836" y="0"/>
                  </a:lnTo>
                  <a:lnTo>
                    <a:pt x="1837" y="337"/>
                  </a:lnTo>
                  <a:lnTo>
                    <a:pt x="1836" y="531"/>
                  </a:lnTo>
                  <a:lnTo>
                    <a:pt x="1684" y="531"/>
                  </a:lnTo>
                  <a:lnTo>
                    <a:pt x="1685" y="741"/>
                  </a:lnTo>
                  <a:lnTo>
                    <a:pt x="1447" y="879"/>
                  </a:lnTo>
                  <a:lnTo>
                    <a:pt x="1334" y="813"/>
                  </a:lnTo>
                  <a:lnTo>
                    <a:pt x="1334" y="813"/>
                  </a:lnTo>
                  <a:cubicBezTo>
                    <a:pt x="1323" y="817"/>
                    <a:pt x="1311" y="821"/>
                    <a:pt x="1300" y="825"/>
                  </a:cubicBezTo>
                  <a:lnTo>
                    <a:pt x="1300" y="825"/>
                  </a:lnTo>
                  <a:cubicBezTo>
                    <a:pt x="1297" y="826"/>
                    <a:pt x="1293" y="827"/>
                    <a:pt x="1289" y="828"/>
                  </a:cubicBezTo>
                  <a:lnTo>
                    <a:pt x="1289" y="828"/>
                  </a:lnTo>
                  <a:cubicBezTo>
                    <a:pt x="1281" y="831"/>
                    <a:pt x="1273" y="833"/>
                    <a:pt x="1265" y="836"/>
                  </a:cubicBezTo>
                  <a:lnTo>
                    <a:pt x="1265" y="836"/>
                  </a:lnTo>
                  <a:cubicBezTo>
                    <a:pt x="1263" y="836"/>
                    <a:pt x="1261" y="837"/>
                    <a:pt x="1259" y="838"/>
                  </a:cubicBezTo>
                  <a:lnTo>
                    <a:pt x="1259" y="838"/>
                  </a:lnTo>
                  <a:cubicBezTo>
                    <a:pt x="1257" y="838"/>
                    <a:pt x="1256" y="838"/>
                    <a:pt x="1253" y="839"/>
                  </a:cubicBezTo>
                  <a:lnTo>
                    <a:pt x="1253" y="839"/>
                  </a:lnTo>
                  <a:cubicBezTo>
                    <a:pt x="1245" y="842"/>
                    <a:pt x="1236" y="844"/>
                    <a:pt x="1226" y="846"/>
                  </a:cubicBezTo>
                  <a:lnTo>
                    <a:pt x="1226" y="846"/>
                  </a:lnTo>
                  <a:cubicBezTo>
                    <a:pt x="1223" y="847"/>
                    <a:pt x="1220" y="848"/>
                    <a:pt x="1216" y="849"/>
                  </a:cubicBezTo>
                  <a:lnTo>
                    <a:pt x="1216" y="849"/>
                  </a:lnTo>
                  <a:cubicBezTo>
                    <a:pt x="1204" y="851"/>
                    <a:pt x="1192" y="854"/>
                    <a:pt x="1179" y="857"/>
                  </a:cubicBezTo>
                  <a:lnTo>
                    <a:pt x="1179" y="857"/>
                  </a:lnTo>
                  <a:cubicBezTo>
                    <a:pt x="1179" y="857"/>
                    <a:pt x="1179" y="858"/>
                    <a:pt x="1178" y="858"/>
                  </a:cubicBezTo>
                  <a:lnTo>
                    <a:pt x="1178" y="858"/>
                  </a:lnTo>
                  <a:cubicBezTo>
                    <a:pt x="1176" y="858"/>
                    <a:pt x="1174" y="858"/>
                    <a:pt x="1171" y="859"/>
                  </a:cubicBezTo>
                  <a:lnTo>
                    <a:pt x="1171" y="859"/>
                  </a:lnTo>
                  <a:cubicBezTo>
                    <a:pt x="1162" y="860"/>
                    <a:pt x="1154" y="862"/>
                    <a:pt x="1144" y="864"/>
                  </a:cubicBezTo>
                  <a:lnTo>
                    <a:pt x="1144" y="864"/>
                  </a:lnTo>
                  <a:cubicBezTo>
                    <a:pt x="1140" y="864"/>
                    <a:pt x="1136" y="865"/>
                    <a:pt x="1132" y="866"/>
                  </a:cubicBezTo>
                  <a:lnTo>
                    <a:pt x="1132" y="866"/>
                  </a:lnTo>
                  <a:cubicBezTo>
                    <a:pt x="1124" y="867"/>
                    <a:pt x="1116" y="868"/>
                    <a:pt x="1108" y="869"/>
                  </a:cubicBezTo>
                  <a:lnTo>
                    <a:pt x="1108" y="869"/>
                  </a:lnTo>
                  <a:cubicBezTo>
                    <a:pt x="1106" y="870"/>
                    <a:pt x="1104" y="870"/>
                    <a:pt x="1102" y="870"/>
                  </a:cubicBezTo>
                  <a:lnTo>
                    <a:pt x="1102" y="870"/>
                  </a:lnTo>
                  <a:cubicBezTo>
                    <a:pt x="1096" y="871"/>
                    <a:pt x="1091" y="872"/>
                    <a:pt x="1085" y="873"/>
                  </a:cubicBezTo>
                  <a:lnTo>
                    <a:pt x="1084" y="966"/>
                  </a:lnTo>
                  <a:lnTo>
                    <a:pt x="748" y="966"/>
                  </a:lnTo>
                  <a:lnTo>
                    <a:pt x="748" y="873"/>
                  </a:lnTo>
                  <a:lnTo>
                    <a:pt x="748" y="873"/>
                  </a:lnTo>
                  <a:cubicBezTo>
                    <a:pt x="738" y="871"/>
                    <a:pt x="727" y="870"/>
                    <a:pt x="717" y="868"/>
                  </a:cubicBezTo>
                  <a:lnTo>
                    <a:pt x="717" y="868"/>
                  </a:lnTo>
                  <a:cubicBezTo>
                    <a:pt x="713" y="868"/>
                    <a:pt x="710" y="867"/>
                    <a:pt x="706" y="867"/>
                  </a:cubicBezTo>
                  <a:lnTo>
                    <a:pt x="706" y="867"/>
                  </a:lnTo>
                  <a:cubicBezTo>
                    <a:pt x="700" y="866"/>
                    <a:pt x="692" y="864"/>
                    <a:pt x="686" y="863"/>
                  </a:cubicBezTo>
                  <a:lnTo>
                    <a:pt x="686" y="863"/>
                  </a:lnTo>
                  <a:cubicBezTo>
                    <a:pt x="685" y="863"/>
                    <a:pt x="685" y="863"/>
                    <a:pt x="685" y="863"/>
                  </a:cubicBezTo>
                  <a:lnTo>
                    <a:pt x="685" y="863"/>
                  </a:lnTo>
                  <a:cubicBezTo>
                    <a:pt x="674" y="861"/>
                    <a:pt x="662" y="859"/>
                    <a:pt x="651" y="856"/>
                  </a:cubicBezTo>
                  <a:lnTo>
                    <a:pt x="651" y="856"/>
                  </a:lnTo>
                  <a:cubicBezTo>
                    <a:pt x="647" y="856"/>
                    <a:pt x="644" y="854"/>
                    <a:pt x="641" y="854"/>
                  </a:cubicBezTo>
                  <a:lnTo>
                    <a:pt x="641" y="854"/>
                  </a:lnTo>
                  <a:cubicBezTo>
                    <a:pt x="632" y="852"/>
                    <a:pt x="624" y="850"/>
                    <a:pt x="616" y="849"/>
                  </a:cubicBezTo>
                  <a:lnTo>
                    <a:pt x="616" y="849"/>
                  </a:lnTo>
                  <a:cubicBezTo>
                    <a:pt x="612" y="848"/>
                    <a:pt x="608" y="846"/>
                    <a:pt x="604" y="845"/>
                  </a:cubicBezTo>
                  <a:lnTo>
                    <a:pt x="604" y="845"/>
                  </a:lnTo>
                  <a:cubicBezTo>
                    <a:pt x="597" y="843"/>
                    <a:pt x="590" y="842"/>
                    <a:pt x="582" y="840"/>
                  </a:cubicBezTo>
                  <a:lnTo>
                    <a:pt x="582" y="840"/>
                  </a:lnTo>
                  <a:cubicBezTo>
                    <a:pt x="579" y="838"/>
                    <a:pt x="574" y="838"/>
                    <a:pt x="570" y="836"/>
                  </a:cubicBezTo>
                  <a:lnTo>
                    <a:pt x="570" y="836"/>
                  </a:lnTo>
                  <a:cubicBezTo>
                    <a:pt x="563" y="834"/>
                    <a:pt x="556" y="832"/>
                    <a:pt x="549" y="830"/>
                  </a:cubicBezTo>
                  <a:lnTo>
                    <a:pt x="549" y="830"/>
                  </a:lnTo>
                  <a:cubicBezTo>
                    <a:pt x="547" y="829"/>
                    <a:pt x="544" y="828"/>
                    <a:pt x="542" y="828"/>
                  </a:cubicBezTo>
                  <a:lnTo>
                    <a:pt x="542" y="828"/>
                  </a:lnTo>
                  <a:cubicBezTo>
                    <a:pt x="540" y="827"/>
                    <a:pt x="539" y="826"/>
                    <a:pt x="537" y="826"/>
                  </a:cubicBezTo>
                  <a:lnTo>
                    <a:pt x="537" y="826"/>
                  </a:lnTo>
                  <a:cubicBezTo>
                    <a:pt x="525" y="822"/>
                    <a:pt x="512" y="818"/>
                    <a:pt x="500" y="813"/>
                  </a:cubicBezTo>
                  <a:lnTo>
                    <a:pt x="386" y="879"/>
                  </a:lnTo>
                  <a:lnTo>
                    <a:pt x="150" y="741"/>
                  </a:lnTo>
                  <a:lnTo>
                    <a:pt x="149" y="531"/>
                  </a:lnTo>
                  <a:lnTo>
                    <a:pt x="1" y="531"/>
                  </a:lnTo>
                  <a:lnTo>
                    <a:pt x="0" y="195"/>
                  </a:lnTo>
                </a:path>
              </a:pathLst>
            </a:custGeom>
            <a:solidFill>
              <a:schemeClr val="accent4">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83" name="Freeform 93">
              <a:extLst>
                <a:ext uri="{FF2B5EF4-FFF2-40B4-BE49-F238E27FC236}">
                  <a16:creationId xmlns:a16="http://schemas.microsoft.com/office/drawing/2014/main" id="{18C4CE30-5C86-AB41-B44A-173ACBEB4EC1}"/>
                </a:ext>
              </a:extLst>
            </p:cNvPr>
            <p:cNvSpPr>
              <a:spLocks noChangeArrowheads="1"/>
            </p:cNvSpPr>
            <p:nvPr/>
          </p:nvSpPr>
          <p:spPr bwMode="auto">
            <a:xfrm>
              <a:off x="14000536" y="7972678"/>
              <a:ext cx="1201087" cy="694154"/>
            </a:xfrm>
            <a:custGeom>
              <a:avLst/>
              <a:gdLst>
                <a:gd name="T0" fmla="*/ 685 w 1837"/>
                <a:gd name="T1" fmla="*/ 666 h 1064"/>
                <a:gd name="T2" fmla="*/ 685 w 1837"/>
                <a:gd name="T3" fmla="*/ 666 h 1064"/>
                <a:gd name="T4" fmla="*/ 1149 w 1837"/>
                <a:gd name="T5" fmla="*/ 666 h 1064"/>
                <a:gd name="T6" fmla="*/ 1149 w 1837"/>
                <a:gd name="T7" fmla="*/ 666 h 1064"/>
                <a:gd name="T8" fmla="*/ 1150 w 1837"/>
                <a:gd name="T9" fmla="*/ 397 h 1064"/>
                <a:gd name="T10" fmla="*/ 1150 w 1837"/>
                <a:gd name="T11" fmla="*/ 397 h 1064"/>
                <a:gd name="T12" fmla="*/ 687 w 1837"/>
                <a:gd name="T13" fmla="*/ 397 h 1064"/>
                <a:gd name="T14" fmla="*/ 687 w 1837"/>
                <a:gd name="T15" fmla="*/ 397 h 1064"/>
                <a:gd name="T16" fmla="*/ 685 w 1837"/>
                <a:gd name="T17" fmla="*/ 666 h 1064"/>
                <a:gd name="T18" fmla="*/ 160 w 1837"/>
                <a:gd name="T19" fmla="*/ 629 h 1064"/>
                <a:gd name="T20" fmla="*/ 0 w 1837"/>
                <a:gd name="T21" fmla="*/ 629 h 1064"/>
                <a:gd name="T22" fmla="*/ 1 w 1837"/>
                <a:gd name="T23" fmla="*/ 434 h 1064"/>
                <a:gd name="T24" fmla="*/ 162 w 1837"/>
                <a:gd name="T25" fmla="*/ 434 h 1064"/>
                <a:gd name="T26" fmla="*/ 162 w 1837"/>
                <a:gd name="T27" fmla="*/ 434 h 1064"/>
                <a:gd name="T28" fmla="*/ 265 w 1837"/>
                <a:gd name="T29" fmla="*/ 291 h 1064"/>
                <a:gd name="T30" fmla="*/ 152 w 1837"/>
                <a:gd name="T31" fmla="*/ 225 h 1064"/>
                <a:gd name="T32" fmla="*/ 390 w 1837"/>
                <a:gd name="T33" fmla="*/ 87 h 1064"/>
                <a:gd name="T34" fmla="*/ 503 w 1837"/>
                <a:gd name="T35" fmla="*/ 153 h 1064"/>
                <a:gd name="T36" fmla="*/ 503 w 1837"/>
                <a:gd name="T37" fmla="*/ 153 h 1064"/>
                <a:gd name="T38" fmla="*/ 753 w 1837"/>
                <a:gd name="T39" fmla="*/ 93 h 1064"/>
                <a:gd name="T40" fmla="*/ 753 w 1837"/>
                <a:gd name="T41" fmla="*/ 0 h 1064"/>
                <a:gd name="T42" fmla="*/ 1089 w 1837"/>
                <a:gd name="T43" fmla="*/ 0 h 1064"/>
                <a:gd name="T44" fmla="*/ 1088 w 1837"/>
                <a:gd name="T45" fmla="*/ 93 h 1064"/>
                <a:gd name="T46" fmla="*/ 1088 w 1837"/>
                <a:gd name="T47" fmla="*/ 93 h 1064"/>
                <a:gd name="T48" fmla="*/ 1337 w 1837"/>
                <a:gd name="T49" fmla="*/ 153 h 1064"/>
                <a:gd name="T50" fmla="*/ 1451 w 1837"/>
                <a:gd name="T51" fmla="*/ 87 h 1064"/>
                <a:gd name="T52" fmla="*/ 1687 w 1837"/>
                <a:gd name="T53" fmla="*/ 225 h 1064"/>
                <a:gd name="T54" fmla="*/ 1573 w 1837"/>
                <a:gd name="T55" fmla="*/ 291 h 1064"/>
                <a:gd name="T56" fmla="*/ 1573 w 1837"/>
                <a:gd name="T57" fmla="*/ 291 h 1064"/>
                <a:gd name="T58" fmla="*/ 1676 w 1837"/>
                <a:gd name="T59" fmla="*/ 434 h 1064"/>
                <a:gd name="T60" fmla="*/ 1836 w 1837"/>
                <a:gd name="T61" fmla="*/ 434 h 1064"/>
                <a:gd name="T62" fmla="*/ 1835 w 1837"/>
                <a:gd name="T63" fmla="*/ 629 h 1064"/>
                <a:gd name="T64" fmla="*/ 1675 w 1837"/>
                <a:gd name="T65" fmla="*/ 629 h 1064"/>
                <a:gd name="T66" fmla="*/ 1675 w 1837"/>
                <a:gd name="T67" fmla="*/ 629 h 1064"/>
                <a:gd name="T68" fmla="*/ 1571 w 1837"/>
                <a:gd name="T69" fmla="*/ 773 h 1064"/>
                <a:gd name="T70" fmla="*/ 1684 w 1837"/>
                <a:gd name="T71" fmla="*/ 839 h 1064"/>
                <a:gd name="T72" fmla="*/ 1446 w 1837"/>
                <a:gd name="T73" fmla="*/ 977 h 1064"/>
                <a:gd name="T74" fmla="*/ 1333 w 1837"/>
                <a:gd name="T75" fmla="*/ 911 h 1064"/>
                <a:gd name="T76" fmla="*/ 1333 w 1837"/>
                <a:gd name="T77" fmla="*/ 911 h 1064"/>
                <a:gd name="T78" fmla="*/ 1084 w 1837"/>
                <a:gd name="T79" fmla="*/ 971 h 1064"/>
                <a:gd name="T80" fmla="*/ 1083 w 1837"/>
                <a:gd name="T81" fmla="*/ 1063 h 1064"/>
                <a:gd name="T82" fmla="*/ 747 w 1837"/>
                <a:gd name="T83" fmla="*/ 1063 h 1064"/>
                <a:gd name="T84" fmla="*/ 748 w 1837"/>
                <a:gd name="T85" fmla="*/ 971 h 1064"/>
                <a:gd name="T86" fmla="*/ 748 w 1837"/>
                <a:gd name="T87" fmla="*/ 971 h 1064"/>
                <a:gd name="T88" fmla="*/ 499 w 1837"/>
                <a:gd name="T89" fmla="*/ 911 h 1064"/>
                <a:gd name="T90" fmla="*/ 385 w 1837"/>
                <a:gd name="T91" fmla="*/ 977 h 1064"/>
                <a:gd name="T92" fmla="*/ 149 w 1837"/>
                <a:gd name="T93" fmla="*/ 839 h 1064"/>
                <a:gd name="T94" fmla="*/ 263 w 1837"/>
                <a:gd name="T95" fmla="*/ 773 h 1064"/>
                <a:gd name="T96" fmla="*/ 263 w 1837"/>
                <a:gd name="T97" fmla="*/ 773 h 1064"/>
                <a:gd name="T98" fmla="*/ 160 w 1837"/>
                <a:gd name="T99" fmla="*/ 629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7" h="1064">
                  <a:moveTo>
                    <a:pt x="685" y="666"/>
                  </a:moveTo>
                  <a:lnTo>
                    <a:pt x="685" y="666"/>
                  </a:lnTo>
                  <a:cubicBezTo>
                    <a:pt x="813" y="740"/>
                    <a:pt x="1021" y="740"/>
                    <a:pt x="1149" y="666"/>
                  </a:cubicBezTo>
                  <a:lnTo>
                    <a:pt x="1149" y="666"/>
                  </a:lnTo>
                  <a:cubicBezTo>
                    <a:pt x="1277" y="592"/>
                    <a:pt x="1279" y="472"/>
                    <a:pt x="1150" y="397"/>
                  </a:cubicBezTo>
                  <a:lnTo>
                    <a:pt x="1150" y="397"/>
                  </a:lnTo>
                  <a:cubicBezTo>
                    <a:pt x="1023" y="323"/>
                    <a:pt x="815" y="323"/>
                    <a:pt x="687" y="397"/>
                  </a:cubicBezTo>
                  <a:lnTo>
                    <a:pt x="687" y="397"/>
                  </a:lnTo>
                  <a:cubicBezTo>
                    <a:pt x="559" y="472"/>
                    <a:pt x="558" y="592"/>
                    <a:pt x="685" y="666"/>
                  </a:cubicBezTo>
                  <a:close/>
                  <a:moveTo>
                    <a:pt x="160" y="629"/>
                  </a:moveTo>
                  <a:lnTo>
                    <a:pt x="0" y="629"/>
                  </a:lnTo>
                  <a:lnTo>
                    <a:pt x="1" y="434"/>
                  </a:lnTo>
                  <a:lnTo>
                    <a:pt x="162" y="434"/>
                  </a:lnTo>
                  <a:lnTo>
                    <a:pt x="162" y="434"/>
                  </a:lnTo>
                  <a:cubicBezTo>
                    <a:pt x="181" y="384"/>
                    <a:pt x="215" y="335"/>
                    <a:pt x="265" y="291"/>
                  </a:cubicBezTo>
                  <a:lnTo>
                    <a:pt x="152" y="225"/>
                  </a:lnTo>
                  <a:lnTo>
                    <a:pt x="390" y="87"/>
                  </a:lnTo>
                  <a:lnTo>
                    <a:pt x="503" y="153"/>
                  </a:lnTo>
                  <a:lnTo>
                    <a:pt x="503" y="153"/>
                  </a:lnTo>
                  <a:cubicBezTo>
                    <a:pt x="581" y="124"/>
                    <a:pt x="665" y="104"/>
                    <a:pt x="753" y="93"/>
                  </a:cubicBezTo>
                  <a:lnTo>
                    <a:pt x="753" y="0"/>
                  </a:lnTo>
                  <a:lnTo>
                    <a:pt x="1089" y="0"/>
                  </a:lnTo>
                  <a:lnTo>
                    <a:pt x="1088" y="93"/>
                  </a:lnTo>
                  <a:lnTo>
                    <a:pt x="1088" y="93"/>
                  </a:lnTo>
                  <a:cubicBezTo>
                    <a:pt x="1175" y="104"/>
                    <a:pt x="1260" y="124"/>
                    <a:pt x="1337" y="153"/>
                  </a:cubicBezTo>
                  <a:lnTo>
                    <a:pt x="1451" y="87"/>
                  </a:lnTo>
                  <a:lnTo>
                    <a:pt x="1687" y="225"/>
                  </a:lnTo>
                  <a:lnTo>
                    <a:pt x="1573" y="291"/>
                  </a:lnTo>
                  <a:lnTo>
                    <a:pt x="1573" y="291"/>
                  </a:lnTo>
                  <a:cubicBezTo>
                    <a:pt x="1623" y="335"/>
                    <a:pt x="1657" y="384"/>
                    <a:pt x="1676" y="434"/>
                  </a:cubicBezTo>
                  <a:lnTo>
                    <a:pt x="1836" y="434"/>
                  </a:lnTo>
                  <a:lnTo>
                    <a:pt x="1835" y="629"/>
                  </a:lnTo>
                  <a:lnTo>
                    <a:pt x="1675" y="629"/>
                  </a:lnTo>
                  <a:lnTo>
                    <a:pt x="1675" y="629"/>
                  </a:lnTo>
                  <a:cubicBezTo>
                    <a:pt x="1656" y="679"/>
                    <a:pt x="1621" y="729"/>
                    <a:pt x="1571" y="773"/>
                  </a:cubicBezTo>
                  <a:lnTo>
                    <a:pt x="1684" y="839"/>
                  </a:lnTo>
                  <a:lnTo>
                    <a:pt x="1446" y="977"/>
                  </a:lnTo>
                  <a:lnTo>
                    <a:pt x="1333" y="911"/>
                  </a:lnTo>
                  <a:lnTo>
                    <a:pt x="1333" y="911"/>
                  </a:lnTo>
                  <a:cubicBezTo>
                    <a:pt x="1255" y="940"/>
                    <a:pt x="1170" y="960"/>
                    <a:pt x="1084" y="971"/>
                  </a:cubicBezTo>
                  <a:lnTo>
                    <a:pt x="1083" y="1063"/>
                  </a:lnTo>
                  <a:lnTo>
                    <a:pt x="747" y="1063"/>
                  </a:lnTo>
                  <a:lnTo>
                    <a:pt x="748" y="971"/>
                  </a:lnTo>
                  <a:lnTo>
                    <a:pt x="748" y="971"/>
                  </a:lnTo>
                  <a:cubicBezTo>
                    <a:pt x="661" y="960"/>
                    <a:pt x="577" y="940"/>
                    <a:pt x="499" y="911"/>
                  </a:cubicBezTo>
                  <a:lnTo>
                    <a:pt x="385" y="977"/>
                  </a:lnTo>
                  <a:lnTo>
                    <a:pt x="149" y="839"/>
                  </a:lnTo>
                  <a:lnTo>
                    <a:pt x="263" y="773"/>
                  </a:lnTo>
                  <a:lnTo>
                    <a:pt x="263" y="773"/>
                  </a:lnTo>
                  <a:cubicBezTo>
                    <a:pt x="213" y="729"/>
                    <a:pt x="179" y="679"/>
                    <a:pt x="160" y="629"/>
                  </a:cubicBezTo>
                  <a:close/>
                </a:path>
              </a:pathLst>
            </a:custGeom>
            <a:solidFill>
              <a:schemeClr val="accent4"/>
            </a:solidFill>
            <a:ln>
              <a:noFill/>
            </a:ln>
            <a:effectLst/>
          </p:spPr>
          <p:txBody>
            <a:bodyPr wrap="none" anchor="ctr"/>
            <a:lstStyle/>
            <a:p>
              <a:endParaRPr lang="en-US" sz="3266" dirty="0">
                <a:latin typeface="Lato Light" panose="020F0502020204030203" pitchFamily="34" charset="0"/>
              </a:endParaRPr>
            </a:p>
          </p:txBody>
        </p:sp>
        <p:sp>
          <p:nvSpPr>
            <p:cNvPr id="84" name="Freeform 352">
              <a:extLst>
                <a:ext uri="{FF2B5EF4-FFF2-40B4-BE49-F238E27FC236}">
                  <a16:creationId xmlns:a16="http://schemas.microsoft.com/office/drawing/2014/main" id="{CD9E5BC3-0CD2-1947-86F1-57BF058B4838}"/>
                </a:ext>
              </a:extLst>
            </p:cNvPr>
            <p:cNvSpPr>
              <a:spLocks noChangeArrowheads="1"/>
            </p:cNvSpPr>
            <p:nvPr/>
          </p:nvSpPr>
          <p:spPr bwMode="auto">
            <a:xfrm>
              <a:off x="8021029" y="4311816"/>
              <a:ext cx="2390651" cy="3681026"/>
            </a:xfrm>
            <a:custGeom>
              <a:avLst/>
              <a:gdLst>
                <a:gd name="T0" fmla="*/ 3658 w 3659"/>
                <a:gd name="T1" fmla="*/ 0 h 5634"/>
                <a:gd name="T2" fmla="*/ 3658 w 3659"/>
                <a:gd name="T3" fmla="*/ 0 h 5634"/>
                <a:gd name="T4" fmla="*/ 3266 w 3659"/>
                <a:gd name="T5" fmla="*/ 2701 h 5634"/>
                <a:gd name="T6" fmla="*/ 3266 w 3659"/>
                <a:gd name="T7" fmla="*/ 2701 h 5634"/>
                <a:gd name="T8" fmla="*/ 2124 w 3659"/>
                <a:gd name="T9" fmla="*/ 5178 h 5634"/>
                <a:gd name="T10" fmla="*/ 1829 w 3659"/>
                <a:gd name="T11" fmla="*/ 5633 h 5634"/>
                <a:gd name="T12" fmla="*/ 1829 w 3659"/>
                <a:gd name="T13" fmla="*/ 5633 h 5634"/>
                <a:gd name="T14" fmla="*/ 1131 w 3659"/>
                <a:gd name="T15" fmla="*/ 5245 h 5634"/>
                <a:gd name="T16" fmla="*/ 1131 w 3659"/>
                <a:gd name="T17" fmla="*/ 5245 h 5634"/>
                <a:gd name="T18" fmla="*/ 501 w 3659"/>
                <a:gd name="T19" fmla="*/ 4584 h 5634"/>
                <a:gd name="T20" fmla="*/ 501 w 3659"/>
                <a:gd name="T21" fmla="*/ 4584 h 5634"/>
                <a:gd name="T22" fmla="*/ 0 w 3659"/>
                <a:gd name="T23" fmla="*/ 2969 h 5634"/>
                <a:gd name="T24" fmla="*/ 0 w 3659"/>
                <a:gd name="T25" fmla="*/ 2113 h 5634"/>
                <a:gd name="T26" fmla="*/ 0 w 3659"/>
                <a:gd name="T27" fmla="*/ 2113 h 5634"/>
                <a:gd name="T28" fmla="*/ 1380 w 3659"/>
                <a:gd name="T29" fmla="*/ 1482 h 5634"/>
                <a:gd name="T30" fmla="*/ 1829 w 3659"/>
                <a:gd name="T31" fmla="*/ 705 h 5634"/>
                <a:gd name="T32" fmla="*/ 1829 w 3659"/>
                <a:gd name="T33" fmla="*/ 705 h 5634"/>
                <a:gd name="T34" fmla="*/ 2429 w 3659"/>
                <a:gd name="T35" fmla="*/ 866 h 5634"/>
                <a:gd name="T36" fmla="*/ 2429 w 3659"/>
                <a:gd name="T37" fmla="*/ 866 h 5634"/>
                <a:gd name="T38" fmla="*/ 3421 w 3659"/>
                <a:gd name="T39" fmla="*/ 345 h 5634"/>
                <a:gd name="T40" fmla="*/ 3658 w 3659"/>
                <a:gd name="T41" fmla="*/ 0 h 5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9" h="5634">
                  <a:moveTo>
                    <a:pt x="3658" y="0"/>
                  </a:moveTo>
                  <a:lnTo>
                    <a:pt x="3658" y="0"/>
                  </a:lnTo>
                  <a:cubicBezTo>
                    <a:pt x="3658" y="919"/>
                    <a:pt x="3525" y="1829"/>
                    <a:pt x="3266" y="2701"/>
                  </a:cubicBezTo>
                  <a:lnTo>
                    <a:pt x="3266" y="2701"/>
                  </a:lnTo>
                  <a:cubicBezTo>
                    <a:pt x="3008" y="3574"/>
                    <a:pt x="2624" y="4407"/>
                    <a:pt x="2124" y="5178"/>
                  </a:cubicBezTo>
                  <a:lnTo>
                    <a:pt x="1829" y="5633"/>
                  </a:lnTo>
                  <a:lnTo>
                    <a:pt x="1829" y="5633"/>
                  </a:lnTo>
                  <a:cubicBezTo>
                    <a:pt x="1575" y="5536"/>
                    <a:pt x="1341" y="5404"/>
                    <a:pt x="1131" y="5245"/>
                  </a:cubicBezTo>
                  <a:lnTo>
                    <a:pt x="1131" y="5245"/>
                  </a:lnTo>
                  <a:cubicBezTo>
                    <a:pt x="886" y="5059"/>
                    <a:pt x="673" y="4835"/>
                    <a:pt x="501" y="4584"/>
                  </a:cubicBezTo>
                  <a:lnTo>
                    <a:pt x="501" y="4584"/>
                  </a:lnTo>
                  <a:cubicBezTo>
                    <a:pt x="181" y="4119"/>
                    <a:pt x="0" y="3560"/>
                    <a:pt x="0" y="2969"/>
                  </a:cubicBezTo>
                  <a:lnTo>
                    <a:pt x="0" y="2113"/>
                  </a:lnTo>
                  <a:lnTo>
                    <a:pt x="0" y="2113"/>
                  </a:lnTo>
                  <a:cubicBezTo>
                    <a:pt x="548" y="2218"/>
                    <a:pt x="1101" y="1965"/>
                    <a:pt x="1380" y="1482"/>
                  </a:cubicBezTo>
                  <a:lnTo>
                    <a:pt x="1829" y="705"/>
                  </a:lnTo>
                  <a:lnTo>
                    <a:pt x="1829" y="705"/>
                  </a:lnTo>
                  <a:cubicBezTo>
                    <a:pt x="2018" y="813"/>
                    <a:pt x="2224" y="866"/>
                    <a:pt x="2429" y="866"/>
                  </a:cubicBezTo>
                  <a:lnTo>
                    <a:pt x="2429" y="866"/>
                  </a:lnTo>
                  <a:cubicBezTo>
                    <a:pt x="2813" y="866"/>
                    <a:pt x="3189" y="682"/>
                    <a:pt x="3421" y="345"/>
                  </a:cubicBezTo>
                  <a:lnTo>
                    <a:pt x="3658" y="0"/>
                  </a:lnTo>
                </a:path>
              </a:pathLst>
            </a:custGeom>
            <a:solidFill>
              <a:schemeClr val="accent3"/>
            </a:solidFill>
            <a:ln>
              <a:noFill/>
            </a:ln>
            <a:effectLst/>
          </p:spPr>
          <p:txBody>
            <a:bodyPr wrap="none" anchor="ctr"/>
            <a:lstStyle/>
            <a:p>
              <a:endParaRPr lang="en-US" sz="3266" dirty="0">
                <a:latin typeface="Lato Light" panose="020F0502020204030203" pitchFamily="34" charset="0"/>
              </a:endParaRPr>
            </a:p>
          </p:txBody>
        </p:sp>
        <p:sp>
          <p:nvSpPr>
            <p:cNvPr id="85" name="Freeform 353">
              <a:extLst>
                <a:ext uri="{FF2B5EF4-FFF2-40B4-BE49-F238E27FC236}">
                  <a16:creationId xmlns:a16="http://schemas.microsoft.com/office/drawing/2014/main" id="{928F2470-8D84-934C-B530-151322FFDE11}"/>
                </a:ext>
              </a:extLst>
            </p:cNvPr>
            <p:cNvSpPr>
              <a:spLocks noChangeArrowheads="1"/>
            </p:cNvSpPr>
            <p:nvPr/>
          </p:nvSpPr>
          <p:spPr bwMode="auto">
            <a:xfrm>
              <a:off x="7620667" y="4084270"/>
              <a:ext cx="2788133" cy="3655105"/>
            </a:xfrm>
            <a:custGeom>
              <a:avLst/>
              <a:gdLst>
                <a:gd name="T0" fmla="*/ 4268 w 4269"/>
                <a:gd name="T1" fmla="*/ 352 h 5597"/>
                <a:gd name="T2" fmla="*/ 4031 w 4269"/>
                <a:gd name="T3" fmla="*/ 697 h 5597"/>
                <a:gd name="T4" fmla="*/ 4031 w 4269"/>
                <a:gd name="T5" fmla="*/ 697 h 5597"/>
                <a:gd name="T6" fmla="*/ 3039 w 4269"/>
                <a:gd name="T7" fmla="*/ 1217 h 5597"/>
                <a:gd name="T8" fmla="*/ 3039 w 4269"/>
                <a:gd name="T9" fmla="*/ 1217 h 5597"/>
                <a:gd name="T10" fmla="*/ 2439 w 4269"/>
                <a:gd name="T11" fmla="*/ 1056 h 5597"/>
                <a:gd name="T12" fmla="*/ 1990 w 4269"/>
                <a:gd name="T13" fmla="*/ 1834 h 5597"/>
                <a:gd name="T14" fmla="*/ 1990 w 4269"/>
                <a:gd name="T15" fmla="*/ 1834 h 5597"/>
                <a:gd name="T16" fmla="*/ 609 w 4269"/>
                <a:gd name="T17" fmla="*/ 2464 h 5597"/>
                <a:gd name="T18" fmla="*/ 610 w 4269"/>
                <a:gd name="T19" fmla="*/ 3320 h 5597"/>
                <a:gd name="T20" fmla="*/ 610 w 4269"/>
                <a:gd name="T21" fmla="*/ 3320 h 5597"/>
                <a:gd name="T22" fmla="*/ 1111 w 4269"/>
                <a:gd name="T23" fmla="*/ 4936 h 5597"/>
                <a:gd name="T24" fmla="*/ 1111 w 4269"/>
                <a:gd name="T25" fmla="*/ 4936 h 5597"/>
                <a:gd name="T26" fmla="*/ 1741 w 4269"/>
                <a:gd name="T27" fmla="*/ 5596 h 5597"/>
                <a:gd name="T28" fmla="*/ 1741 w 4269"/>
                <a:gd name="T29" fmla="*/ 5596 h 5597"/>
                <a:gd name="T30" fmla="*/ 0 w 4269"/>
                <a:gd name="T31" fmla="*/ 2969 h 5597"/>
                <a:gd name="T32" fmla="*/ 0 w 4269"/>
                <a:gd name="T33" fmla="*/ 2112 h 5597"/>
                <a:gd name="T34" fmla="*/ 0 w 4269"/>
                <a:gd name="T35" fmla="*/ 2112 h 5597"/>
                <a:gd name="T36" fmla="*/ 1380 w 4269"/>
                <a:gd name="T37" fmla="*/ 1482 h 5597"/>
                <a:gd name="T38" fmla="*/ 1829 w 4269"/>
                <a:gd name="T39" fmla="*/ 704 h 5597"/>
                <a:gd name="T40" fmla="*/ 1829 w 4269"/>
                <a:gd name="T41" fmla="*/ 704 h 5597"/>
                <a:gd name="T42" fmla="*/ 3422 w 4269"/>
                <a:gd name="T43" fmla="*/ 344 h 5597"/>
                <a:gd name="T44" fmla="*/ 3658 w 4269"/>
                <a:gd name="T45" fmla="*/ 0 h 5597"/>
                <a:gd name="T46" fmla="*/ 4268 w 4269"/>
                <a:gd name="T47" fmla="*/ 352 h 5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9" h="5597">
                  <a:moveTo>
                    <a:pt x="4268" y="352"/>
                  </a:moveTo>
                  <a:lnTo>
                    <a:pt x="4031" y="697"/>
                  </a:lnTo>
                  <a:lnTo>
                    <a:pt x="4031" y="697"/>
                  </a:lnTo>
                  <a:cubicBezTo>
                    <a:pt x="3799" y="1033"/>
                    <a:pt x="3423" y="1217"/>
                    <a:pt x="3039" y="1217"/>
                  </a:cubicBezTo>
                  <a:lnTo>
                    <a:pt x="3039" y="1217"/>
                  </a:lnTo>
                  <a:cubicBezTo>
                    <a:pt x="2834" y="1217"/>
                    <a:pt x="2628" y="1165"/>
                    <a:pt x="2439" y="1056"/>
                  </a:cubicBezTo>
                  <a:lnTo>
                    <a:pt x="1990" y="1834"/>
                  </a:lnTo>
                  <a:lnTo>
                    <a:pt x="1990" y="1834"/>
                  </a:lnTo>
                  <a:cubicBezTo>
                    <a:pt x="1711" y="2316"/>
                    <a:pt x="1157" y="2569"/>
                    <a:pt x="609" y="2464"/>
                  </a:cubicBezTo>
                  <a:lnTo>
                    <a:pt x="610" y="3320"/>
                  </a:lnTo>
                  <a:lnTo>
                    <a:pt x="610" y="3320"/>
                  </a:lnTo>
                  <a:cubicBezTo>
                    <a:pt x="610" y="3911"/>
                    <a:pt x="791" y="4471"/>
                    <a:pt x="1111" y="4936"/>
                  </a:cubicBezTo>
                  <a:lnTo>
                    <a:pt x="1111" y="4936"/>
                  </a:lnTo>
                  <a:cubicBezTo>
                    <a:pt x="1283" y="5187"/>
                    <a:pt x="1496" y="5410"/>
                    <a:pt x="1741" y="5596"/>
                  </a:cubicBezTo>
                  <a:lnTo>
                    <a:pt x="1741" y="5596"/>
                  </a:lnTo>
                  <a:cubicBezTo>
                    <a:pt x="689" y="5150"/>
                    <a:pt x="0" y="4118"/>
                    <a:pt x="0" y="2969"/>
                  </a:cubicBezTo>
                  <a:lnTo>
                    <a:pt x="0" y="2112"/>
                  </a:lnTo>
                  <a:lnTo>
                    <a:pt x="0" y="2112"/>
                  </a:lnTo>
                  <a:cubicBezTo>
                    <a:pt x="548" y="2217"/>
                    <a:pt x="1102" y="1964"/>
                    <a:pt x="1380" y="1482"/>
                  </a:cubicBezTo>
                  <a:lnTo>
                    <a:pt x="1829" y="704"/>
                  </a:lnTo>
                  <a:lnTo>
                    <a:pt x="1829" y="704"/>
                  </a:lnTo>
                  <a:cubicBezTo>
                    <a:pt x="2373" y="1018"/>
                    <a:pt x="3066" y="861"/>
                    <a:pt x="3422" y="344"/>
                  </a:cubicBezTo>
                  <a:lnTo>
                    <a:pt x="3658" y="0"/>
                  </a:lnTo>
                  <a:lnTo>
                    <a:pt x="4268" y="352"/>
                  </a:lnTo>
                </a:path>
              </a:pathLst>
            </a:custGeom>
            <a:solidFill>
              <a:schemeClr val="accent3">
                <a:lumMod val="75000"/>
              </a:schemeClr>
            </a:solidFill>
            <a:ln>
              <a:noFill/>
            </a:ln>
            <a:effectLst/>
          </p:spPr>
          <p:txBody>
            <a:bodyPr wrap="none" anchor="ctr"/>
            <a:lstStyle/>
            <a:p>
              <a:endParaRPr lang="en-US" sz="3266" dirty="0">
                <a:latin typeface="Lato Light" panose="020F0502020204030203" pitchFamily="34" charset="0"/>
              </a:endParaRPr>
            </a:p>
          </p:txBody>
        </p:sp>
        <p:sp>
          <p:nvSpPr>
            <p:cNvPr id="86" name="Freeform 354">
              <a:extLst>
                <a:ext uri="{FF2B5EF4-FFF2-40B4-BE49-F238E27FC236}">
                  <a16:creationId xmlns:a16="http://schemas.microsoft.com/office/drawing/2014/main" id="{29A9A20B-E892-9743-A3D1-ECB61F46F8E0}"/>
                </a:ext>
              </a:extLst>
            </p:cNvPr>
            <p:cNvSpPr>
              <a:spLocks noChangeArrowheads="1"/>
            </p:cNvSpPr>
            <p:nvPr/>
          </p:nvSpPr>
          <p:spPr bwMode="auto">
            <a:xfrm>
              <a:off x="8666217" y="4968523"/>
              <a:ext cx="1610090" cy="2027733"/>
            </a:xfrm>
            <a:custGeom>
              <a:avLst/>
              <a:gdLst>
                <a:gd name="T0" fmla="*/ 526 w 2463"/>
                <a:gd name="T1" fmla="*/ 3105 h 3106"/>
                <a:gd name="T2" fmla="*/ 526 w 2463"/>
                <a:gd name="T3" fmla="*/ 3105 h 3106"/>
                <a:gd name="T4" fmla="*/ 0 w 2463"/>
                <a:gd name="T5" fmla="*/ 2649 h 3106"/>
                <a:gd name="T6" fmla="*/ 0 w 2463"/>
                <a:gd name="T7" fmla="*/ 2649 h 3106"/>
                <a:gd name="T8" fmla="*/ 3 w 2463"/>
                <a:gd name="T9" fmla="*/ 2644 h 3106"/>
                <a:gd name="T10" fmla="*/ 3 w 2463"/>
                <a:gd name="T11" fmla="*/ 2644 h 3106"/>
                <a:gd name="T12" fmla="*/ 526 w 2463"/>
                <a:gd name="T13" fmla="*/ 3105 h 3106"/>
                <a:gd name="T14" fmla="*/ 842 w 2463"/>
                <a:gd name="T15" fmla="*/ 2465 h 3106"/>
                <a:gd name="T16" fmla="*/ 842 w 2463"/>
                <a:gd name="T17" fmla="*/ 2465 h 3106"/>
                <a:gd name="T18" fmla="*/ 842 w 2463"/>
                <a:gd name="T19" fmla="*/ 2464 h 3106"/>
                <a:gd name="T20" fmla="*/ 842 w 2463"/>
                <a:gd name="T21" fmla="*/ 2464 h 3106"/>
                <a:gd name="T22" fmla="*/ 2062 w 2463"/>
                <a:gd name="T23" fmla="*/ 0 h 3106"/>
                <a:gd name="T24" fmla="*/ 2462 w 2463"/>
                <a:gd name="T25" fmla="*/ 231 h 3106"/>
                <a:gd name="T26" fmla="*/ 2062 w 2463"/>
                <a:gd name="T27" fmla="*/ 0 h 3106"/>
                <a:gd name="T28" fmla="*/ 2062 w 2463"/>
                <a:gd name="T29" fmla="*/ 0 h 3106"/>
                <a:gd name="T30" fmla="*/ 842 w 2463"/>
                <a:gd name="T31" fmla="*/ 2465 h 3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3" h="3106">
                  <a:moveTo>
                    <a:pt x="526" y="3105"/>
                  </a:moveTo>
                  <a:lnTo>
                    <a:pt x="526" y="3105"/>
                  </a:lnTo>
                  <a:cubicBezTo>
                    <a:pt x="370" y="2918"/>
                    <a:pt x="194" y="2769"/>
                    <a:pt x="0" y="2649"/>
                  </a:cubicBezTo>
                  <a:lnTo>
                    <a:pt x="0" y="2649"/>
                  </a:lnTo>
                  <a:cubicBezTo>
                    <a:pt x="1" y="2648"/>
                    <a:pt x="2" y="2646"/>
                    <a:pt x="3" y="2644"/>
                  </a:cubicBezTo>
                  <a:lnTo>
                    <a:pt x="3" y="2644"/>
                  </a:lnTo>
                  <a:cubicBezTo>
                    <a:pt x="200" y="2765"/>
                    <a:pt x="376" y="2922"/>
                    <a:pt x="526" y="3105"/>
                  </a:cubicBezTo>
                  <a:close/>
                  <a:moveTo>
                    <a:pt x="842" y="2465"/>
                  </a:moveTo>
                  <a:lnTo>
                    <a:pt x="842" y="2465"/>
                  </a:lnTo>
                  <a:lnTo>
                    <a:pt x="842" y="2464"/>
                  </a:lnTo>
                  <a:lnTo>
                    <a:pt x="842" y="2464"/>
                  </a:lnTo>
                  <a:cubicBezTo>
                    <a:pt x="849" y="2426"/>
                    <a:pt x="1156" y="498"/>
                    <a:pt x="2062" y="0"/>
                  </a:cubicBezTo>
                  <a:lnTo>
                    <a:pt x="2462" y="231"/>
                  </a:lnTo>
                  <a:lnTo>
                    <a:pt x="2062" y="0"/>
                  </a:lnTo>
                  <a:lnTo>
                    <a:pt x="2062" y="0"/>
                  </a:lnTo>
                  <a:cubicBezTo>
                    <a:pt x="1147" y="504"/>
                    <a:pt x="842" y="2465"/>
                    <a:pt x="842" y="2465"/>
                  </a:cubicBezTo>
                  <a:close/>
                </a:path>
              </a:pathLst>
            </a:custGeom>
            <a:solidFill>
              <a:srgbClr val="94C86A"/>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87" name="Freeform 358">
              <a:extLst>
                <a:ext uri="{FF2B5EF4-FFF2-40B4-BE49-F238E27FC236}">
                  <a16:creationId xmlns:a16="http://schemas.microsoft.com/office/drawing/2014/main" id="{15A4BB08-0D68-1D46-B7B5-EAFA7A00B4F4}"/>
                </a:ext>
              </a:extLst>
            </p:cNvPr>
            <p:cNvSpPr>
              <a:spLocks noChangeArrowheads="1"/>
            </p:cNvSpPr>
            <p:nvPr/>
          </p:nvSpPr>
          <p:spPr bwMode="auto">
            <a:xfrm>
              <a:off x="8971529" y="4795705"/>
              <a:ext cx="1342221" cy="1356622"/>
            </a:xfrm>
            <a:custGeom>
              <a:avLst/>
              <a:gdLst>
                <a:gd name="T0" fmla="*/ 0 w 2056"/>
                <a:gd name="T1" fmla="*/ 2077 h 2078"/>
                <a:gd name="T2" fmla="*/ 0 w 2056"/>
                <a:gd name="T3" fmla="*/ 2077 h 2078"/>
                <a:gd name="T4" fmla="*/ 490 w 2056"/>
                <a:gd name="T5" fmla="*/ 725 h 2078"/>
                <a:gd name="T6" fmla="*/ 490 w 2056"/>
                <a:gd name="T7" fmla="*/ 725 h 2078"/>
                <a:gd name="T8" fmla="*/ 0 w 2056"/>
                <a:gd name="T9" fmla="*/ 2077 h 2078"/>
                <a:gd name="T10" fmla="*/ 491 w 2056"/>
                <a:gd name="T11" fmla="*/ 724 h 2078"/>
                <a:gd name="T12" fmla="*/ 491 w 2056"/>
                <a:gd name="T13" fmla="*/ 724 h 2078"/>
                <a:gd name="T14" fmla="*/ 492 w 2056"/>
                <a:gd name="T15" fmla="*/ 722 h 2078"/>
                <a:gd name="T16" fmla="*/ 492 w 2056"/>
                <a:gd name="T17" fmla="*/ 722 h 2078"/>
                <a:gd name="T18" fmla="*/ 491 w 2056"/>
                <a:gd name="T19" fmla="*/ 724 h 2078"/>
                <a:gd name="T20" fmla="*/ 2055 w 2056"/>
                <a:gd name="T21" fmla="*/ 529 h 2078"/>
                <a:gd name="T22" fmla="*/ 1140 w 2056"/>
                <a:gd name="T23" fmla="*/ 0 h 2078"/>
                <a:gd name="T24" fmla="*/ 1141 w 2056"/>
                <a:gd name="T25" fmla="*/ 0 h 2078"/>
                <a:gd name="T26" fmla="*/ 2055 w 2056"/>
                <a:gd name="T27" fmla="*/ 529 h 2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6" h="2078">
                  <a:moveTo>
                    <a:pt x="0" y="2077"/>
                  </a:moveTo>
                  <a:lnTo>
                    <a:pt x="0" y="2077"/>
                  </a:lnTo>
                  <a:cubicBezTo>
                    <a:pt x="83" y="1721"/>
                    <a:pt x="239" y="1180"/>
                    <a:pt x="490" y="725"/>
                  </a:cubicBezTo>
                  <a:lnTo>
                    <a:pt x="490" y="725"/>
                  </a:lnTo>
                  <a:cubicBezTo>
                    <a:pt x="239" y="1180"/>
                    <a:pt x="83" y="1720"/>
                    <a:pt x="0" y="2077"/>
                  </a:cubicBezTo>
                  <a:close/>
                  <a:moveTo>
                    <a:pt x="491" y="724"/>
                  </a:moveTo>
                  <a:lnTo>
                    <a:pt x="491" y="724"/>
                  </a:lnTo>
                  <a:cubicBezTo>
                    <a:pt x="491" y="724"/>
                    <a:pt x="491" y="723"/>
                    <a:pt x="492" y="722"/>
                  </a:cubicBezTo>
                  <a:lnTo>
                    <a:pt x="492" y="722"/>
                  </a:lnTo>
                  <a:cubicBezTo>
                    <a:pt x="491" y="723"/>
                    <a:pt x="491" y="724"/>
                    <a:pt x="491" y="724"/>
                  </a:cubicBezTo>
                  <a:close/>
                  <a:moveTo>
                    <a:pt x="2055" y="529"/>
                  </a:moveTo>
                  <a:lnTo>
                    <a:pt x="1140" y="0"/>
                  </a:lnTo>
                  <a:lnTo>
                    <a:pt x="1141" y="0"/>
                  </a:lnTo>
                  <a:lnTo>
                    <a:pt x="2055" y="529"/>
                  </a:lnTo>
                  <a:close/>
                </a:path>
              </a:pathLst>
            </a:custGeom>
            <a:solidFill>
              <a:srgbClr val="94C86A"/>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88" name="Freeform 359">
              <a:extLst>
                <a:ext uri="{FF2B5EF4-FFF2-40B4-BE49-F238E27FC236}">
                  <a16:creationId xmlns:a16="http://schemas.microsoft.com/office/drawing/2014/main" id="{D6BD5613-5335-3E4D-A277-2F937B319607}"/>
                </a:ext>
              </a:extLst>
            </p:cNvPr>
            <p:cNvSpPr>
              <a:spLocks noChangeArrowheads="1"/>
            </p:cNvSpPr>
            <p:nvPr/>
          </p:nvSpPr>
          <p:spPr bwMode="auto">
            <a:xfrm>
              <a:off x="8954246" y="4795705"/>
              <a:ext cx="1359503" cy="1428630"/>
            </a:xfrm>
            <a:custGeom>
              <a:avLst/>
              <a:gdLst>
                <a:gd name="T0" fmla="*/ 0 w 2081"/>
                <a:gd name="T1" fmla="*/ 2188 h 2189"/>
                <a:gd name="T2" fmla="*/ 0 w 2081"/>
                <a:gd name="T3" fmla="*/ 2188 h 2189"/>
                <a:gd name="T4" fmla="*/ 0 w 2081"/>
                <a:gd name="T5" fmla="*/ 2188 h 2189"/>
                <a:gd name="T6" fmla="*/ 25 w 2081"/>
                <a:gd name="T7" fmla="*/ 2077 h 2189"/>
                <a:gd name="T8" fmla="*/ 25 w 2081"/>
                <a:gd name="T9" fmla="*/ 2077 h 2189"/>
                <a:gd name="T10" fmla="*/ 0 w 2081"/>
                <a:gd name="T11" fmla="*/ 2188 h 2189"/>
                <a:gd name="T12" fmla="*/ 515 w 2081"/>
                <a:gd name="T13" fmla="*/ 725 h 2189"/>
                <a:gd name="T14" fmla="*/ 515 w 2081"/>
                <a:gd name="T15" fmla="*/ 725 h 2189"/>
                <a:gd name="T16" fmla="*/ 516 w 2081"/>
                <a:gd name="T17" fmla="*/ 724 h 2189"/>
                <a:gd name="T18" fmla="*/ 516 w 2081"/>
                <a:gd name="T19" fmla="*/ 724 h 2189"/>
                <a:gd name="T20" fmla="*/ 515 w 2081"/>
                <a:gd name="T21" fmla="*/ 725 h 2189"/>
                <a:gd name="T22" fmla="*/ 517 w 2081"/>
                <a:gd name="T23" fmla="*/ 722 h 2189"/>
                <a:gd name="T24" fmla="*/ 517 w 2081"/>
                <a:gd name="T25" fmla="*/ 722 h 2189"/>
                <a:gd name="T26" fmla="*/ 1165 w 2081"/>
                <a:gd name="T27" fmla="*/ 0 h 2189"/>
                <a:gd name="T28" fmla="*/ 1165 w 2081"/>
                <a:gd name="T29" fmla="*/ 0 h 2189"/>
                <a:gd name="T30" fmla="*/ 1165 w 2081"/>
                <a:gd name="T31" fmla="*/ 0 h 2189"/>
                <a:gd name="T32" fmla="*/ 517 w 2081"/>
                <a:gd name="T33" fmla="*/ 722 h 2189"/>
                <a:gd name="T34" fmla="*/ 2080 w 2081"/>
                <a:gd name="T35" fmla="*/ 530 h 2189"/>
                <a:gd name="T36" fmla="*/ 2079 w 2081"/>
                <a:gd name="T37" fmla="*/ 529 h 2189"/>
                <a:gd name="T38" fmla="*/ 2079 w 2081"/>
                <a:gd name="T39" fmla="*/ 529 h 2189"/>
                <a:gd name="T40" fmla="*/ 2080 w 2081"/>
                <a:gd name="T41" fmla="*/ 529 h 2189"/>
                <a:gd name="T42" fmla="*/ 2080 w 2081"/>
                <a:gd name="T43" fmla="*/ 529 h 2189"/>
                <a:gd name="T44" fmla="*/ 2080 w 2081"/>
                <a:gd name="T45" fmla="*/ 530 h 2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81" h="2189">
                  <a:moveTo>
                    <a:pt x="0" y="2188"/>
                  </a:moveTo>
                  <a:lnTo>
                    <a:pt x="0" y="2188"/>
                  </a:lnTo>
                  <a:lnTo>
                    <a:pt x="0" y="2188"/>
                  </a:lnTo>
                  <a:cubicBezTo>
                    <a:pt x="7" y="2153"/>
                    <a:pt x="16" y="2116"/>
                    <a:pt x="25" y="2077"/>
                  </a:cubicBezTo>
                  <a:lnTo>
                    <a:pt x="25" y="2077"/>
                  </a:lnTo>
                  <a:cubicBezTo>
                    <a:pt x="16" y="2116"/>
                    <a:pt x="7" y="2154"/>
                    <a:pt x="0" y="2188"/>
                  </a:cubicBezTo>
                  <a:close/>
                  <a:moveTo>
                    <a:pt x="515" y="725"/>
                  </a:moveTo>
                  <a:lnTo>
                    <a:pt x="515" y="725"/>
                  </a:lnTo>
                  <a:lnTo>
                    <a:pt x="516" y="724"/>
                  </a:lnTo>
                  <a:lnTo>
                    <a:pt x="516" y="724"/>
                  </a:lnTo>
                  <a:lnTo>
                    <a:pt x="515" y="725"/>
                  </a:lnTo>
                  <a:close/>
                  <a:moveTo>
                    <a:pt x="517" y="722"/>
                  </a:moveTo>
                  <a:lnTo>
                    <a:pt x="517" y="722"/>
                  </a:lnTo>
                  <a:cubicBezTo>
                    <a:pt x="686" y="415"/>
                    <a:pt x="900" y="147"/>
                    <a:pt x="1165" y="0"/>
                  </a:cubicBezTo>
                  <a:lnTo>
                    <a:pt x="1165" y="0"/>
                  </a:lnTo>
                  <a:lnTo>
                    <a:pt x="1165" y="0"/>
                  </a:lnTo>
                  <a:cubicBezTo>
                    <a:pt x="900" y="147"/>
                    <a:pt x="686" y="415"/>
                    <a:pt x="517" y="722"/>
                  </a:cubicBezTo>
                  <a:close/>
                  <a:moveTo>
                    <a:pt x="2080" y="530"/>
                  </a:moveTo>
                  <a:lnTo>
                    <a:pt x="2079" y="529"/>
                  </a:lnTo>
                  <a:lnTo>
                    <a:pt x="2079" y="529"/>
                  </a:lnTo>
                  <a:lnTo>
                    <a:pt x="2080" y="529"/>
                  </a:lnTo>
                  <a:lnTo>
                    <a:pt x="2080" y="529"/>
                  </a:lnTo>
                  <a:lnTo>
                    <a:pt x="2080" y="530"/>
                  </a:lnTo>
                  <a:close/>
                </a:path>
              </a:pathLst>
            </a:custGeom>
            <a:solidFill>
              <a:srgbClr val="00A83B"/>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89" name="Freeform 365">
              <a:extLst>
                <a:ext uri="{FF2B5EF4-FFF2-40B4-BE49-F238E27FC236}">
                  <a16:creationId xmlns:a16="http://schemas.microsoft.com/office/drawing/2014/main" id="{4D53AFA5-3585-AE4A-9BAC-754C35BA39FA}"/>
                </a:ext>
              </a:extLst>
            </p:cNvPr>
            <p:cNvSpPr>
              <a:spLocks noChangeArrowheads="1"/>
            </p:cNvSpPr>
            <p:nvPr/>
          </p:nvSpPr>
          <p:spPr bwMode="auto">
            <a:xfrm>
              <a:off x="8421392" y="4968524"/>
              <a:ext cx="2191909" cy="2494342"/>
            </a:xfrm>
            <a:custGeom>
              <a:avLst/>
              <a:gdLst>
                <a:gd name="T0" fmla="*/ 103 w 3354"/>
                <a:gd name="T1" fmla="*/ 2503 h 3818"/>
                <a:gd name="T2" fmla="*/ 103 w 3354"/>
                <a:gd name="T3" fmla="*/ 2503 h 3818"/>
                <a:gd name="T4" fmla="*/ 100 w 3354"/>
                <a:gd name="T5" fmla="*/ 2502 h 3818"/>
                <a:gd name="T6" fmla="*/ 100 w 3354"/>
                <a:gd name="T7" fmla="*/ 2502 h 3818"/>
                <a:gd name="T8" fmla="*/ 100 w 3354"/>
                <a:gd name="T9" fmla="*/ 2502 h 3818"/>
                <a:gd name="T10" fmla="*/ 100 w 3354"/>
                <a:gd name="T11" fmla="*/ 2502 h 3818"/>
                <a:gd name="T12" fmla="*/ 0 w 3354"/>
                <a:gd name="T13" fmla="*/ 2465 h 3818"/>
                <a:gd name="T14" fmla="*/ 0 w 3354"/>
                <a:gd name="T15" fmla="*/ 2465 h 3818"/>
                <a:gd name="T16" fmla="*/ 12 w 3354"/>
                <a:gd name="T17" fmla="*/ 2436 h 3818"/>
                <a:gd name="T18" fmla="*/ 12 w 3354"/>
                <a:gd name="T19" fmla="*/ 2436 h 3818"/>
                <a:gd name="T20" fmla="*/ 259 w 3354"/>
                <a:gd name="T21" fmla="*/ 2045 h 3818"/>
                <a:gd name="T22" fmla="*/ 259 w 3354"/>
                <a:gd name="T23" fmla="*/ 2045 h 3818"/>
                <a:gd name="T24" fmla="*/ 521 w 3354"/>
                <a:gd name="T25" fmla="*/ 1822 h 3818"/>
                <a:gd name="T26" fmla="*/ 521 w 3354"/>
                <a:gd name="T27" fmla="*/ 1822 h 3818"/>
                <a:gd name="T28" fmla="*/ 595 w 3354"/>
                <a:gd name="T29" fmla="*/ 1770 h 3818"/>
                <a:gd name="T30" fmla="*/ 595 w 3354"/>
                <a:gd name="T31" fmla="*/ 1770 h 3818"/>
                <a:gd name="T32" fmla="*/ 609 w 3354"/>
                <a:gd name="T33" fmla="*/ 1761 h 3818"/>
                <a:gd name="T34" fmla="*/ 609 w 3354"/>
                <a:gd name="T35" fmla="*/ 1761 h 3818"/>
                <a:gd name="T36" fmla="*/ 609 w 3354"/>
                <a:gd name="T37" fmla="*/ 1761 h 3818"/>
                <a:gd name="T38" fmla="*/ 609 w 3354"/>
                <a:gd name="T39" fmla="*/ 1761 h 3818"/>
                <a:gd name="T40" fmla="*/ 609 w 3354"/>
                <a:gd name="T41" fmla="*/ 1761 h 3818"/>
                <a:gd name="T42" fmla="*/ 720 w 3354"/>
                <a:gd name="T43" fmla="*/ 1840 h 3818"/>
                <a:gd name="T44" fmla="*/ 720 w 3354"/>
                <a:gd name="T45" fmla="*/ 1840 h 3818"/>
                <a:gd name="T46" fmla="*/ 818 w 3354"/>
                <a:gd name="T47" fmla="*/ 1923 h 3818"/>
                <a:gd name="T48" fmla="*/ 818 w 3354"/>
                <a:gd name="T49" fmla="*/ 1923 h 3818"/>
                <a:gd name="T50" fmla="*/ 817 w 3354"/>
                <a:gd name="T51" fmla="*/ 1924 h 3818"/>
                <a:gd name="T52" fmla="*/ 817 w 3354"/>
                <a:gd name="T53" fmla="*/ 1924 h 3818"/>
                <a:gd name="T54" fmla="*/ 818 w 3354"/>
                <a:gd name="T55" fmla="*/ 1924 h 3818"/>
                <a:gd name="T56" fmla="*/ 818 w 3354"/>
                <a:gd name="T57" fmla="*/ 1924 h 3818"/>
                <a:gd name="T58" fmla="*/ 1219 w 3354"/>
                <a:gd name="T59" fmla="*/ 2465 h 3818"/>
                <a:gd name="T60" fmla="*/ 1219 w 3354"/>
                <a:gd name="T61" fmla="*/ 2465 h 3818"/>
                <a:gd name="T62" fmla="*/ 1219 w 3354"/>
                <a:gd name="T63" fmla="*/ 2464 h 3818"/>
                <a:gd name="T64" fmla="*/ 1219 w 3354"/>
                <a:gd name="T65" fmla="*/ 2464 h 3818"/>
                <a:gd name="T66" fmla="*/ 1219 w 3354"/>
                <a:gd name="T67" fmla="*/ 2465 h 3818"/>
                <a:gd name="T68" fmla="*/ 1219 w 3354"/>
                <a:gd name="T69" fmla="*/ 2465 h 3818"/>
                <a:gd name="T70" fmla="*/ 2439 w 3354"/>
                <a:gd name="T71" fmla="*/ 0 h 3818"/>
                <a:gd name="T72" fmla="*/ 2839 w 3354"/>
                <a:gd name="T73" fmla="*/ 231 h 3818"/>
                <a:gd name="T74" fmla="*/ 2897 w 3354"/>
                <a:gd name="T75" fmla="*/ 264 h 3818"/>
                <a:gd name="T76" fmla="*/ 2898 w 3354"/>
                <a:gd name="T77" fmla="*/ 265 h 3818"/>
                <a:gd name="T78" fmla="*/ 2898 w 3354"/>
                <a:gd name="T79" fmla="*/ 265 h 3818"/>
                <a:gd name="T80" fmla="*/ 3353 w 3354"/>
                <a:gd name="T81" fmla="*/ 528 h 3818"/>
                <a:gd name="T82" fmla="*/ 3353 w 3354"/>
                <a:gd name="T83" fmla="*/ 528 h 3818"/>
                <a:gd name="T84" fmla="*/ 1315 w 3354"/>
                <a:gd name="T85" fmla="*/ 3817 h 3818"/>
                <a:gd name="T86" fmla="*/ 1315 w 3354"/>
                <a:gd name="T87" fmla="*/ 3817 h 3818"/>
                <a:gd name="T88" fmla="*/ 1315 w 3354"/>
                <a:gd name="T89" fmla="*/ 3817 h 3818"/>
                <a:gd name="T90" fmla="*/ 1227 w 3354"/>
                <a:gd name="T91" fmla="*/ 3617 h 3818"/>
                <a:gd name="T92" fmla="*/ 1227 w 3354"/>
                <a:gd name="T93" fmla="*/ 3617 h 3818"/>
                <a:gd name="T94" fmla="*/ 972 w 3354"/>
                <a:gd name="T95" fmla="*/ 3192 h 3818"/>
                <a:gd name="T96" fmla="*/ 972 w 3354"/>
                <a:gd name="T97" fmla="*/ 3192 h 3818"/>
                <a:gd name="T98" fmla="*/ 903 w 3354"/>
                <a:gd name="T99" fmla="*/ 3105 h 3818"/>
                <a:gd name="T100" fmla="*/ 903 w 3354"/>
                <a:gd name="T101" fmla="*/ 3105 h 3818"/>
                <a:gd name="T102" fmla="*/ 380 w 3354"/>
                <a:gd name="T103" fmla="*/ 2644 h 3818"/>
                <a:gd name="T104" fmla="*/ 380 w 3354"/>
                <a:gd name="T105" fmla="*/ 2644 h 3818"/>
                <a:gd name="T106" fmla="*/ 380 w 3354"/>
                <a:gd name="T107" fmla="*/ 2644 h 3818"/>
                <a:gd name="T108" fmla="*/ 103 w 3354"/>
                <a:gd name="T109" fmla="*/ 2503 h 3818"/>
                <a:gd name="T110" fmla="*/ 741 w 3354"/>
                <a:gd name="T111" fmla="*/ 2154 h 3818"/>
                <a:gd name="T112" fmla="*/ 741 w 3354"/>
                <a:gd name="T113" fmla="*/ 2154 h 3818"/>
                <a:gd name="T114" fmla="*/ 764 w 3354"/>
                <a:gd name="T115" fmla="*/ 2200 h 3818"/>
                <a:gd name="T116" fmla="*/ 764 w 3354"/>
                <a:gd name="T117" fmla="*/ 2200 h 3818"/>
                <a:gd name="T118" fmla="*/ 764 w 3354"/>
                <a:gd name="T119" fmla="*/ 2200 h 3818"/>
                <a:gd name="T120" fmla="*/ 741 w 3354"/>
                <a:gd name="T121" fmla="*/ 2154 h 3818"/>
                <a:gd name="T122" fmla="*/ 0 w 3354"/>
                <a:gd name="T123" fmla="*/ 2465 h 3818"/>
                <a:gd name="T124" fmla="*/ 0 w 3354"/>
                <a:gd name="T125" fmla="*/ 2465 h 3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4" h="3818">
                  <a:moveTo>
                    <a:pt x="103" y="2503"/>
                  </a:moveTo>
                  <a:lnTo>
                    <a:pt x="103" y="2503"/>
                  </a:lnTo>
                  <a:cubicBezTo>
                    <a:pt x="101" y="2502"/>
                    <a:pt x="101" y="2502"/>
                    <a:pt x="100" y="2502"/>
                  </a:cubicBezTo>
                  <a:lnTo>
                    <a:pt x="100" y="2502"/>
                  </a:lnTo>
                  <a:lnTo>
                    <a:pt x="100" y="2502"/>
                  </a:lnTo>
                  <a:lnTo>
                    <a:pt x="100" y="2502"/>
                  </a:lnTo>
                  <a:cubicBezTo>
                    <a:pt x="67" y="2489"/>
                    <a:pt x="34" y="2477"/>
                    <a:pt x="0" y="2465"/>
                  </a:cubicBezTo>
                  <a:lnTo>
                    <a:pt x="0" y="2465"/>
                  </a:lnTo>
                  <a:cubicBezTo>
                    <a:pt x="4" y="2455"/>
                    <a:pt x="7" y="2446"/>
                    <a:pt x="12" y="2436"/>
                  </a:cubicBezTo>
                  <a:lnTo>
                    <a:pt x="12" y="2436"/>
                  </a:lnTo>
                  <a:cubicBezTo>
                    <a:pt x="65" y="2301"/>
                    <a:pt x="144" y="2170"/>
                    <a:pt x="259" y="2045"/>
                  </a:cubicBezTo>
                  <a:lnTo>
                    <a:pt x="259" y="2045"/>
                  </a:lnTo>
                  <a:cubicBezTo>
                    <a:pt x="327" y="1976"/>
                    <a:pt x="413" y="1900"/>
                    <a:pt x="521" y="1822"/>
                  </a:cubicBezTo>
                  <a:lnTo>
                    <a:pt x="521" y="1822"/>
                  </a:lnTo>
                  <a:cubicBezTo>
                    <a:pt x="544" y="1805"/>
                    <a:pt x="569" y="1788"/>
                    <a:pt x="595" y="1770"/>
                  </a:cubicBezTo>
                  <a:lnTo>
                    <a:pt x="595" y="1770"/>
                  </a:lnTo>
                  <a:cubicBezTo>
                    <a:pt x="599" y="1767"/>
                    <a:pt x="605" y="1764"/>
                    <a:pt x="609" y="1761"/>
                  </a:cubicBezTo>
                  <a:lnTo>
                    <a:pt x="609" y="1761"/>
                  </a:lnTo>
                  <a:lnTo>
                    <a:pt x="609" y="1761"/>
                  </a:lnTo>
                  <a:lnTo>
                    <a:pt x="609" y="1761"/>
                  </a:lnTo>
                  <a:lnTo>
                    <a:pt x="609" y="1761"/>
                  </a:lnTo>
                  <a:cubicBezTo>
                    <a:pt x="648" y="1786"/>
                    <a:pt x="684" y="1813"/>
                    <a:pt x="720" y="1840"/>
                  </a:cubicBezTo>
                  <a:lnTo>
                    <a:pt x="720" y="1840"/>
                  </a:lnTo>
                  <a:cubicBezTo>
                    <a:pt x="754" y="1867"/>
                    <a:pt x="786" y="1894"/>
                    <a:pt x="818" y="1923"/>
                  </a:cubicBezTo>
                  <a:lnTo>
                    <a:pt x="818" y="1923"/>
                  </a:lnTo>
                  <a:cubicBezTo>
                    <a:pt x="818" y="1923"/>
                    <a:pt x="818" y="1923"/>
                    <a:pt x="817" y="1924"/>
                  </a:cubicBezTo>
                  <a:lnTo>
                    <a:pt x="817" y="1924"/>
                  </a:lnTo>
                  <a:lnTo>
                    <a:pt x="818" y="1924"/>
                  </a:lnTo>
                  <a:lnTo>
                    <a:pt x="818" y="1924"/>
                  </a:lnTo>
                  <a:cubicBezTo>
                    <a:pt x="985" y="2074"/>
                    <a:pt x="1118" y="2255"/>
                    <a:pt x="1219" y="2465"/>
                  </a:cubicBezTo>
                  <a:lnTo>
                    <a:pt x="1219" y="2465"/>
                  </a:lnTo>
                  <a:cubicBezTo>
                    <a:pt x="1219" y="2465"/>
                    <a:pt x="1219" y="2465"/>
                    <a:pt x="1219" y="2464"/>
                  </a:cubicBezTo>
                  <a:lnTo>
                    <a:pt x="1219" y="2464"/>
                  </a:lnTo>
                  <a:lnTo>
                    <a:pt x="1219" y="2465"/>
                  </a:lnTo>
                  <a:lnTo>
                    <a:pt x="1219" y="2465"/>
                  </a:lnTo>
                  <a:cubicBezTo>
                    <a:pt x="1219" y="2465"/>
                    <a:pt x="1524" y="504"/>
                    <a:pt x="2439" y="0"/>
                  </a:cubicBezTo>
                  <a:lnTo>
                    <a:pt x="2839" y="231"/>
                  </a:lnTo>
                  <a:lnTo>
                    <a:pt x="2897" y="264"/>
                  </a:lnTo>
                  <a:lnTo>
                    <a:pt x="2898" y="265"/>
                  </a:lnTo>
                  <a:lnTo>
                    <a:pt x="2898" y="265"/>
                  </a:lnTo>
                  <a:lnTo>
                    <a:pt x="3353" y="528"/>
                  </a:lnTo>
                  <a:lnTo>
                    <a:pt x="3353" y="528"/>
                  </a:lnTo>
                  <a:cubicBezTo>
                    <a:pt x="2591" y="823"/>
                    <a:pt x="1814" y="2122"/>
                    <a:pt x="1315" y="3817"/>
                  </a:cubicBezTo>
                  <a:lnTo>
                    <a:pt x="1315" y="3817"/>
                  </a:lnTo>
                  <a:lnTo>
                    <a:pt x="1315" y="3817"/>
                  </a:lnTo>
                  <a:cubicBezTo>
                    <a:pt x="1288" y="3749"/>
                    <a:pt x="1259" y="3682"/>
                    <a:pt x="1227" y="3617"/>
                  </a:cubicBezTo>
                  <a:lnTo>
                    <a:pt x="1227" y="3617"/>
                  </a:lnTo>
                  <a:cubicBezTo>
                    <a:pt x="1151" y="3458"/>
                    <a:pt x="1066" y="3317"/>
                    <a:pt x="972" y="3192"/>
                  </a:cubicBezTo>
                  <a:lnTo>
                    <a:pt x="972" y="3192"/>
                  </a:lnTo>
                  <a:cubicBezTo>
                    <a:pt x="949" y="3162"/>
                    <a:pt x="926" y="3133"/>
                    <a:pt x="903" y="3105"/>
                  </a:cubicBezTo>
                  <a:lnTo>
                    <a:pt x="903" y="3105"/>
                  </a:lnTo>
                  <a:cubicBezTo>
                    <a:pt x="753" y="2922"/>
                    <a:pt x="577" y="2765"/>
                    <a:pt x="380" y="2644"/>
                  </a:cubicBezTo>
                  <a:lnTo>
                    <a:pt x="380" y="2644"/>
                  </a:lnTo>
                  <a:lnTo>
                    <a:pt x="380" y="2644"/>
                  </a:lnTo>
                  <a:cubicBezTo>
                    <a:pt x="292" y="2589"/>
                    <a:pt x="199" y="2542"/>
                    <a:pt x="103" y="2503"/>
                  </a:cubicBezTo>
                  <a:close/>
                  <a:moveTo>
                    <a:pt x="741" y="2154"/>
                  </a:moveTo>
                  <a:lnTo>
                    <a:pt x="741" y="2154"/>
                  </a:lnTo>
                  <a:cubicBezTo>
                    <a:pt x="749" y="2169"/>
                    <a:pt x="756" y="2185"/>
                    <a:pt x="764" y="2200"/>
                  </a:cubicBezTo>
                  <a:lnTo>
                    <a:pt x="764" y="2200"/>
                  </a:lnTo>
                  <a:lnTo>
                    <a:pt x="764" y="2200"/>
                  </a:lnTo>
                  <a:cubicBezTo>
                    <a:pt x="756" y="2185"/>
                    <a:pt x="749" y="2169"/>
                    <a:pt x="741" y="2154"/>
                  </a:cubicBezTo>
                  <a:close/>
                  <a:moveTo>
                    <a:pt x="0" y="2465"/>
                  </a:moveTo>
                  <a:lnTo>
                    <a:pt x="0" y="2465"/>
                  </a:lnTo>
                  <a:close/>
                </a:path>
              </a:pathLst>
            </a:custGeom>
            <a:solidFill>
              <a:schemeClr val="accent2"/>
            </a:solidFill>
            <a:ln>
              <a:noFill/>
            </a:ln>
            <a:effectLst/>
          </p:spPr>
          <p:txBody>
            <a:bodyPr wrap="none" anchor="ctr"/>
            <a:lstStyle/>
            <a:p>
              <a:endParaRPr lang="en-US" sz="3266" dirty="0">
                <a:latin typeface="Lato Light" panose="020F0502020204030203" pitchFamily="34" charset="0"/>
              </a:endParaRPr>
            </a:p>
          </p:txBody>
        </p:sp>
        <p:sp>
          <p:nvSpPr>
            <p:cNvPr id="90" name="Freeform 366">
              <a:extLst>
                <a:ext uri="{FF2B5EF4-FFF2-40B4-BE49-F238E27FC236}">
                  <a16:creationId xmlns:a16="http://schemas.microsoft.com/office/drawing/2014/main" id="{287819D0-4E20-6247-8372-FB0C5C23E712}"/>
                </a:ext>
              </a:extLst>
            </p:cNvPr>
            <p:cNvSpPr>
              <a:spLocks noChangeArrowheads="1"/>
            </p:cNvSpPr>
            <p:nvPr/>
          </p:nvSpPr>
          <p:spPr bwMode="auto">
            <a:xfrm>
              <a:off x="8954246" y="5141343"/>
              <a:ext cx="1359503" cy="1085873"/>
            </a:xfrm>
            <a:custGeom>
              <a:avLst/>
              <a:gdLst>
                <a:gd name="T0" fmla="*/ 1 w 2082"/>
                <a:gd name="T1" fmla="*/ 1660 h 1661"/>
                <a:gd name="T2" fmla="*/ 1 w 2082"/>
                <a:gd name="T3" fmla="*/ 1660 h 1661"/>
                <a:gd name="T4" fmla="*/ 0 w 2082"/>
                <a:gd name="T5" fmla="*/ 1660 h 1661"/>
                <a:gd name="T6" fmla="*/ 0 w 2082"/>
                <a:gd name="T7" fmla="*/ 1660 h 1661"/>
                <a:gd name="T8" fmla="*/ 1 w 2082"/>
                <a:gd name="T9" fmla="*/ 1659 h 1661"/>
                <a:gd name="T10" fmla="*/ 1 w 2082"/>
                <a:gd name="T11" fmla="*/ 1659 h 1661"/>
                <a:gd name="T12" fmla="*/ 1 w 2082"/>
                <a:gd name="T13" fmla="*/ 1659 h 1661"/>
                <a:gd name="T14" fmla="*/ 1 w 2082"/>
                <a:gd name="T15" fmla="*/ 1660 h 1661"/>
                <a:gd name="T16" fmla="*/ 2081 w 2082"/>
                <a:gd name="T17" fmla="*/ 1 h 1661"/>
                <a:gd name="T18" fmla="*/ 2080 w 2082"/>
                <a:gd name="T19" fmla="*/ 0 h 1661"/>
                <a:gd name="T20" fmla="*/ 2081 w 2082"/>
                <a:gd name="T21" fmla="*/ 1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2" h="1661">
                  <a:moveTo>
                    <a:pt x="1" y="1660"/>
                  </a:moveTo>
                  <a:lnTo>
                    <a:pt x="1" y="1660"/>
                  </a:lnTo>
                  <a:lnTo>
                    <a:pt x="0" y="1660"/>
                  </a:lnTo>
                  <a:lnTo>
                    <a:pt x="0" y="1660"/>
                  </a:lnTo>
                  <a:cubicBezTo>
                    <a:pt x="1" y="1659"/>
                    <a:pt x="1" y="1659"/>
                    <a:pt x="1" y="1659"/>
                  </a:cubicBezTo>
                  <a:lnTo>
                    <a:pt x="1" y="1659"/>
                  </a:lnTo>
                  <a:lnTo>
                    <a:pt x="1" y="1659"/>
                  </a:lnTo>
                  <a:cubicBezTo>
                    <a:pt x="1" y="1659"/>
                    <a:pt x="1" y="1659"/>
                    <a:pt x="1" y="1660"/>
                  </a:cubicBezTo>
                  <a:close/>
                  <a:moveTo>
                    <a:pt x="2081" y="1"/>
                  </a:moveTo>
                  <a:lnTo>
                    <a:pt x="2080" y="0"/>
                  </a:lnTo>
                  <a:lnTo>
                    <a:pt x="2081" y="1"/>
                  </a:lnTo>
                  <a:close/>
                </a:path>
              </a:pathLst>
            </a:custGeom>
            <a:solidFill>
              <a:srgbClr val="75BB2A"/>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91" name="Freeform 367">
              <a:extLst>
                <a:ext uri="{FF2B5EF4-FFF2-40B4-BE49-F238E27FC236}">
                  <a16:creationId xmlns:a16="http://schemas.microsoft.com/office/drawing/2014/main" id="{7C6A2F69-F3D9-5542-99BB-A2C72421BF5B}"/>
                </a:ext>
              </a:extLst>
            </p:cNvPr>
            <p:cNvSpPr>
              <a:spLocks noChangeArrowheads="1"/>
            </p:cNvSpPr>
            <p:nvPr/>
          </p:nvSpPr>
          <p:spPr bwMode="auto">
            <a:xfrm>
              <a:off x="8954246" y="5121180"/>
              <a:ext cx="1359503" cy="1460314"/>
            </a:xfrm>
            <a:custGeom>
              <a:avLst/>
              <a:gdLst>
                <a:gd name="T0" fmla="*/ 401 w 2080"/>
                <a:gd name="T1" fmla="*/ 2234 h 2235"/>
                <a:gd name="T2" fmla="*/ 401 w 2080"/>
                <a:gd name="T3" fmla="*/ 2234 h 2235"/>
                <a:gd name="T4" fmla="*/ 0 w 2080"/>
                <a:gd name="T5" fmla="*/ 1693 h 2235"/>
                <a:gd name="T6" fmla="*/ 0 w 2080"/>
                <a:gd name="T7" fmla="*/ 1693 h 2235"/>
                <a:gd name="T8" fmla="*/ 0 w 2080"/>
                <a:gd name="T9" fmla="*/ 1692 h 2235"/>
                <a:gd name="T10" fmla="*/ 0 w 2080"/>
                <a:gd name="T11" fmla="*/ 1692 h 2235"/>
                <a:gd name="T12" fmla="*/ 401 w 2080"/>
                <a:gd name="T13" fmla="*/ 2233 h 2235"/>
                <a:gd name="T14" fmla="*/ 401 w 2080"/>
                <a:gd name="T15" fmla="*/ 2233 h 2235"/>
                <a:gd name="T16" fmla="*/ 401 w 2080"/>
                <a:gd name="T17" fmla="*/ 2234 h 2235"/>
                <a:gd name="T18" fmla="*/ 2079 w 2080"/>
                <a:gd name="T19" fmla="*/ 33 h 2235"/>
                <a:gd name="T20" fmla="*/ 2021 w 2080"/>
                <a:gd name="T21" fmla="*/ 0 h 2235"/>
                <a:gd name="T22" fmla="*/ 2079 w 2080"/>
                <a:gd name="T23" fmla="*/ 33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2235">
                  <a:moveTo>
                    <a:pt x="401" y="2234"/>
                  </a:moveTo>
                  <a:lnTo>
                    <a:pt x="401" y="2234"/>
                  </a:lnTo>
                  <a:cubicBezTo>
                    <a:pt x="300" y="2024"/>
                    <a:pt x="167" y="1843"/>
                    <a:pt x="0" y="1693"/>
                  </a:cubicBezTo>
                  <a:lnTo>
                    <a:pt x="0" y="1693"/>
                  </a:lnTo>
                  <a:cubicBezTo>
                    <a:pt x="0" y="1692"/>
                    <a:pt x="0" y="1692"/>
                    <a:pt x="0" y="1692"/>
                  </a:cubicBezTo>
                  <a:lnTo>
                    <a:pt x="0" y="1692"/>
                  </a:lnTo>
                  <a:cubicBezTo>
                    <a:pt x="167" y="1843"/>
                    <a:pt x="300" y="2024"/>
                    <a:pt x="401" y="2233"/>
                  </a:cubicBezTo>
                  <a:lnTo>
                    <a:pt x="401" y="2233"/>
                  </a:lnTo>
                  <a:cubicBezTo>
                    <a:pt x="401" y="2234"/>
                    <a:pt x="401" y="2234"/>
                    <a:pt x="401" y="2234"/>
                  </a:cubicBezTo>
                  <a:close/>
                  <a:moveTo>
                    <a:pt x="2079" y="33"/>
                  </a:moveTo>
                  <a:lnTo>
                    <a:pt x="2021" y="0"/>
                  </a:lnTo>
                  <a:lnTo>
                    <a:pt x="2079" y="33"/>
                  </a:lnTo>
                  <a:close/>
                </a:path>
              </a:pathLst>
            </a:custGeom>
            <a:solidFill>
              <a:srgbClr val="75BB2A"/>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Lato Light" panose="020F0502020204030203" pitchFamily="34" charset="0"/>
              </a:endParaRPr>
            </a:p>
          </p:txBody>
        </p:sp>
        <p:sp>
          <p:nvSpPr>
            <p:cNvPr id="92" name="Freeform 91">
              <a:extLst>
                <a:ext uri="{FF2B5EF4-FFF2-40B4-BE49-F238E27FC236}">
                  <a16:creationId xmlns:a16="http://schemas.microsoft.com/office/drawing/2014/main" id="{7A2D3B5C-D79B-A945-9508-4E3084B14245}"/>
                </a:ext>
              </a:extLst>
            </p:cNvPr>
            <p:cNvSpPr>
              <a:spLocks noChangeArrowheads="1"/>
            </p:cNvSpPr>
            <p:nvPr/>
          </p:nvSpPr>
          <p:spPr bwMode="auto">
            <a:xfrm>
              <a:off x="8121840" y="4795705"/>
              <a:ext cx="2191256" cy="2663626"/>
            </a:xfrm>
            <a:custGeom>
              <a:avLst/>
              <a:gdLst>
                <a:gd name="connsiteX0" fmla="*/ 747416 w 2191256"/>
                <a:gd name="connsiteY0" fmla="*/ 2248495 h 2663626"/>
                <a:gd name="connsiteX1" fmla="*/ 862996 w 2191256"/>
                <a:gd name="connsiteY1" fmla="*/ 2490655 h 2663626"/>
                <a:gd name="connsiteX2" fmla="*/ 863649 w 2191256"/>
                <a:gd name="connsiteY2" fmla="*/ 2490655 h 2663626"/>
                <a:gd name="connsiteX3" fmla="*/ 747416 w 2191256"/>
                <a:gd name="connsiteY3" fmla="*/ 2248495 h 2663626"/>
                <a:gd name="connsiteX4" fmla="*/ 362918 w 2191256"/>
                <a:gd name="connsiteY4" fmla="*/ 1808829 h 2663626"/>
                <a:gd name="connsiteX5" fmla="*/ 364856 w 2191256"/>
                <a:gd name="connsiteY5" fmla="*/ 1809483 h 2663626"/>
                <a:gd name="connsiteX6" fmla="*/ 468842 w 2191256"/>
                <a:gd name="connsiteY6" fmla="*/ 1900346 h 2663626"/>
                <a:gd name="connsiteX7" fmla="*/ 362923 w 2191256"/>
                <a:gd name="connsiteY7" fmla="*/ 1808834 h 2663626"/>
                <a:gd name="connsiteX8" fmla="*/ 368679 w 2191256"/>
                <a:gd name="connsiteY8" fmla="*/ 1805949 h 2663626"/>
                <a:gd name="connsiteX9" fmla="*/ 369332 w 2191256"/>
                <a:gd name="connsiteY9" fmla="*/ 1805949 h 2663626"/>
                <a:gd name="connsiteX10" fmla="*/ 527211 w 2191256"/>
                <a:gd name="connsiteY10" fmla="*/ 1890040 h 2663626"/>
                <a:gd name="connsiteX11" fmla="*/ 546693 w 2191256"/>
                <a:gd name="connsiteY11" fmla="*/ 1899959 h 2663626"/>
                <a:gd name="connsiteX12" fmla="*/ 546485 w 2191256"/>
                <a:gd name="connsiteY12" fmla="*/ 1900306 h 2663626"/>
                <a:gd name="connsiteX13" fmla="*/ 548252 w 2191256"/>
                <a:gd name="connsiteY13" fmla="*/ 1901247 h 2663626"/>
                <a:gd name="connsiteX14" fmla="*/ 891727 w 2191256"/>
                <a:gd name="connsiteY14" fmla="*/ 2198235 h 2663626"/>
                <a:gd name="connsiteX15" fmla="*/ 936131 w 2191256"/>
                <a:gd name="connsiteY15" fmla="*/ 2255675 h 2663626"/>
                <a:gd name="connsiteX16" fmla="*/ 1103298 w 2191256"/>
                <a:gd name="connsiteY16" fmla="*/ 2532429 h 2663626"/>
                <a:gd name="connsiteX17" fmla="*/ 1160108 w 2191256"/>
                <a:gd name="connsiteY17" fmla="*/ 2663626 h 2663626"/>
                <a:gd name="connsiteX18" fmla="*/ 862996 w 2191256"/>
                <a:gd name="connsiteY18" fmla="*/ 2491308 h 2663626"/>
                <a:gd name="connsiteX19" fmla="*/ 599839 w 2191256"/>
                <a:gd name="connsiteY19" fmla="*/ 2033097 h 2663626"/>
                <a:gd name="connsiteX20" fmla="*/ 526051 w 2191256"/>
                <a:gd name="connsiteY20" fmla="*/ 1948243 h 2663626"/>
                <a:gd name="connsiteX21" fmla="*/ 473811 w 2191256"/>
                <a:gd name="connsiteY21" fmla="*/ 1896678 h 2663626"/>
                <a:gd name="connsiteX22" fmla="*/ 379117 w 2191256"/>
                <a:gd name="connsiteY22" fmla="*/ 1814957 h 2663626"/>
                <a:gd name="connsiteX23" fmla="*/ 365797 w 2191256"/>
                <a:gd name="connsiteY23" fmla="*/ 1807858 h 2663626"/>
                <a:gd name="connsiteX24" fmla="*/ 378220 w 2191256"/>
                <a:gd name="connsiteY24" fmla="*/ 1814183 h 2663626"/>
                <a:gd name="connsiteX25" fmla="*/ 304112 w 2191256"/>
                <a:gd name="connsiteY25" fmla="*/ 1764215 h 2663626"/>
                <a:gd name="connsiteX26" fmla="*/ 307370 w 2191256"/>
                <a:gd name="connsiteY26" fmla="*/ 1766176 h 2663626"/>
                <a:gd name="connsiteX27" fmla="*/ 299551 w 2191256"/>
                <a:gd name="connsiteY27" fmla="*/ 1785133 h 2663626"/>
                <a:gd name="connsiteX28" fmla="*/ 304112 w 2191256"/>
                <a:gd name="connsiteY28" fmla="*/ 1764215 h 2663626"/>
                <a:gd name="connsiteX29" fmla="*/ 403168 w 2191256"/>
                <a:gd name="connsiteY29" fmla="*/ 1152121 h 2663626"/>
                <a:gd name="connsiteX30" fmla="*/ 696380 w 2191256"/>
                <a:gd name="connsiteY30" fmla="*/ 1322551 h 2663626"/>
                <a:gd name="connsiteX31" fmla="*/ 687217 w 2191256"/>
                <a:gd name="connsiteY31" fmla="*/ 1328428 h 2663626"/>
                <a:gd name="connsiteX32" fmla="*/ 637475 w 2191256"/>
                <a:gd name="connsiteY32" fmla="*/ 1361730 h 2663626"/>
                <a:gd name="connsiteX33" fmla="*/ 403168 w 2191256"/>
                <a:gd name="connsiteY33" fmla="*/ 1152121 h 2663626"/>
                <a:gd name="connsiteX34" fmla="*/ 397596 w 2191256"/>
                <a:gd name="connsiteY34" fmla="*/ 1152121 h 2663626"/>
                <a:gd name="connsiteX35" fmla="*/ 397743 w 2191256"/>
                <a:gd name="connsiteY35" fmla="*/ 1152205 h 2663626"/>
                <a:gd name="connsiteX36" fmla="*/ 397860 w 2191256"/>
                <a:gd name="connsiteY36" fmla="*/ 1152121 h 2663626"/>
                <a:gd name="connsiteX37" fmla="*/ 397744 w 2191256"/>
                <a:gd name="connsiteY37" fmla="*/ 1152205 h 2663626"/>
                <a:gd name="connsiteX38" fmla="*/ 402167 w 2191256"/>
                <a:gd name="connsiteY38" fmla="*/ 1154737 h 2663626"/>
                <a:gd name="connsiteX39" fmla="*/ 527354 w 2191256"/>
                <a:gd name="connsiteY39" fmla="*/ 1252600 h 2663626"/>
                <a:gd name="connsiteX40" fmla="*/ 635297 w 2191256"/>
                <a:gd name="connsiteY40" fmla="*/ 1364074 h 2663626"/>
                <a:gd name="connsiteX41" fmla="*/ 637468 w 2191256"/>
                <a:gd name="connsiteY41" fmla="*/ 1362381 h 2663626"/>
                <a:gd name="connsiteX42" fmla="*/ 638774 w 2191256"/>
                <a:gd name="connsiteY42" fmla="*/ 1363034 h 2663626"/>
                <a:gd name="connsiteX43" fmla="*/ 543428 w 2191256"/>
                <a:gd name="connsiteY43" fmla="*/ 1438069 h 2663626"/>
                <a:gd name="connsiteX44" fmla="*/ 504156 w 2191256"/>
                <a:gd name="connsiteY44" fmla="*/ 1474683 h 2663626"/>
                <a:gd name="connsiteX45" fmla="*/ 466148 w 2191256"/>
                <a:gd name="connsiteY45" fmla="*/ 1511197 h 2663626"/>
                <a:gd name="connsiteX46" fmla="*/ 413700 w 2191256"/>
                <a:gd name="connsiteY46" fmla="*/ 1572128 h 2663626"/>
                <a:gd name="connsiteX47" fmla="*/ 370730 w 2191256"/>
                <a:gd name="connsiteY47" fmla="*/ 1634672 h 2663626"/>
                <a:gd name="connsiteX48" fmla="*/ 305675 w 2191256"/>
                <a:gd name="connsiteY48" fmla="*/ 1764971 h 2663626"/>
                <a:gd name="connsiteX49" fmla="*/ 302430 w 2191256"/>
                <a:gd name="connsiteY49" fmla="*/ 1763009 h 2663626"/>
                <a:gd name="connsiteX50" fmla="*/ 316159 w 2191256"/>
                <a:gd name="connsiteY50" fmla="*/ 1725171 h 2663626"/>
                <a:gd name="connsiteX51" fmla="*/ 316131 w 2191256"/>
                <a:gd name="connsiteY51" fmla="*/ 1725227 h 2663626"/>
                <a:gd name="connsiteX52" fmla="*/ 301625 w 2191256"/>
                <a:gd name="connsiteY52" fmla="*/ 1764971 h 2663626"/>
                <a:gd name="connsiteX53" fmla="*/ 301545 w 2191256"/>
                <a:gd name="connsiteY53" fmla="*/ 1764924 h 2663626"/>
                <a:gd name="connsiteX54" fmla="*/ 298858 w 2191256"/>
                <a:gd name="connsiteY54" fmla="*/ 1776458 h 2663626"/>
                <a:gd name="connsiteX55" fmla="*/ 297794 w 2191256"/>
                <a:gd name="connsiteY55" fmla="*/ 1782253 h 2663626"/>
                <a:gd name="connsiteX56" fmla="*/ 20862 w 2191256"/>
                <a:gd name="connsiteY56" fmla="*/ 1621941 h 2663626"/>
                <a:gd name="connsiteX57" fmla="*/ 0 w 2191256"/>
                <a:gd name="connsiteY57" fmla="*/ 1613230 h 2663626"/>
                <a:gd name="connsiteX58" fmla="*/ 897 w 2191256"/>
                <a:gd name="connsiteY58" fmla="*/ 1610384 h 2663626"/>
                <a:gd name="connsiteX59" fmla="*/ 723 w 2191256"/>
                <a:gd name="connsiteY59" fmla="*/ 1610283 h 2663626"/>
                <a:gd name="connsiteX60" fmla="*/ 0 w 2191256"/>
                <a:gd name="connsiteY60" fmla="*/ 1612570 h 2663626"/>
                <a:gd name="connsiteX61" fmla="*/ 0 w 2191256"/>
                <a:gd name="connsiteY61" fmla="*/ 1611917 h 2663626"/>
                <a:gd name="connsiteX62" fmla="*/ 344 w 2191256"/>
                <a:gd name="connsiteY62" fmla="*/ 1610064 h 2663626"/>
                <a:gd name="connsiteX63" fmla="*/ 1 w 2191256"/>
                <a:gd name="connsiteY63" fmla="*/ 1609865 h 2663626"/>
                <a:gd name="connsiteX64" fmla="*/ 354 w 2191256"/>
                <a:gd name="connsiteY64" fmla="*/ 1610012 h 2663626"/>
                <a:gd name="connsiteX65" fmla="*/ 1429 w 2191256"/>
                <a:gd name="connsiteY65" fmla="*/ 1604212 h 2663626"/>
                <a:gd name="connsiteX66" fmla="*/ 44424 w 2191256"/>
                <a:gd name="connsiteY66" fmla="*/ 1500886 h 2663626"/>
                <a:gd name="connsiteX67" fmla="*/ 17558 w 2191256"/>
                <a:gd name="connsiteY67" fmla="*/ 1556973 h 2663626"/>
                <a:gd name="connsiteX68" fmla="*/ 755 w 2191256"/>
                <a:gd name="connsiteY68" fmla="*/ 1610179 h 2663626"/>
                <a:gd name="connsiteX69" fmla="*/ 938 w 2191256"/>
                <a:gd name="connsiteY69" fmla="*/ 1610255 h 2663626"/>
                <a:gd name="connsiteX70" fmla="*/ 17546 w 2191256"/>
                <a:gd name="connsiteY70" fmla="*/ 1557554 h 2663626"/>
                <a:gd name="connsiteX71" fmla="*/ 44395 w 2191256"/>
                <a:gd name="connsiteY71" fmla="*/ 1501386 h 2663626"/>
                <a:gd name="connsiteX72" fmla="*/ 61617 w 2191256"/>
                <a:gd name="connsiteY72" fmla="*/ 1473200 h 2663626"/>
                <a:gd name="connsiteX73" fmla="*/ 44506 w 2191256"/>
                <a:gd name="connsiteY73" fmla="*/ 1498204 h 2663626"/>
                <a:gd name="connsiteX74" fmla="*/ 109301 w 2191256"/>
                <a:gd name="connsiteY74" fmla="*/ 1403521 h 2663626"/>
                <a:gd name="connsiteX75" fmla="*/ 86514 w 2191256"/>
                <a:gd name="connsiteY75" fmla="*/ 1436820 h 2663626"/>
                <a:gd name="connsiteX76" fmla="*/ 109029 w 2191256"/>
                <a:gd name="connsiteY76" fmla="*/ 1406548 h 2663626"/>
                <a:gd name="connsiteX77" fmla="*/ 231523 w 2191256"/>
                <a:gd name="connsiteY77" fmla="*/ 1280806 h 2663626"/>
                <a:gd name="connsiteX78" fmla="*/ 265260 w 2191256"/>
                <a:gd name="connsiteY78" fmla="*/ 1253004 h 2663626"/>
                <a:gd name="connsiteX79" fmla="*/ 231676 w 2191256"/>
                <a:gd name="connsiteY79" fmla="*/ 1280622 h 2663626"/>
                <a:gd name="connsiteX80" fmla="*/ 109101 w 2191256"/>
                <a:gd name="connsiteY80" fmla="*/ 1406184 h 2663626"/>
                <a:gd name="connsiteX81" fmla="*/ 302305 w 2191256"/>
                <a:gd name="connsiteY81" fmla="*/ 1220566 h 2663626"/>
                <a:gd name="connsiteX82" fmla="*/ 385384 w 2191256"/>
                <a:gd name="connsiteY82" fmla="*/ 1161057 h 2663626"/>
                <a:gd name="connsiteX83" fmla="*/ 1593492 w 2191256"/>
                <a:gd name="connsiteY83" fmla="*/ 0 h 2663626"/>
                <a:gd name="connsiteX84" fmla="*/ 2191256 w 2191256"/>
                <a:gd name="connsiteY84" fmla="*/ 345479 h 2663626"/>
                <a:gd name="connsiteX85" fmla="*/ 2190602 w 2191256"/>
                <a:gd name="connsiteY85" fmla="*/ 345479 h 2663626"/>
                <a:gd name="connsiteX86" fmla="*/ 2152711 w 2191256"/>
                <a:gd name="connsiteY86" fmla="*/ 323927 h 2663626"/>
                <a:gd name="connsiteX87" fmla="*/ 1891394 w 2191256"/>
                <a:gd name="connsiteY87" fmla="*/ 173066 h 2663626"/>
                <a:gd name="connsiteX88" fmla="*/ 1094377 w 2191256"/>
                <a:gd name="connsiteY88" fmla="*/ 1782253 h 2663626"/>
                <a:gd name="connsiteX89" fmla="*/ 832406 w 2191256"/>
                <a:gd name="connsiteY89" fmla="*/ 1428937 h 2663626"/>
                <a:gd name="connsiteX90" fmla="*/ 848738 w 2191256"/>
                <a:gd name="connsiteY90" fmla="*/ 1356446 h 2663626"/>
                <a:gd name="connsiteX91" fmla="*/ 1168852 w 2191256"/>
                <a:gd name="connsiteY91" fmla="*/ 473483 h 2663626"/>
                <a:gd name="connsiteX92" fmla="*/ 1169505 w 2191256"/>
                <a:gd name="connsiteY92" fmla="*/ 472830 h 2663626"/>
                <a:gd name="connsiteX93" fmla="*/ 1170159 w 2191256"/>
                <a:gd name="connsiteY93" fmla="*/ 471523 h 2663626"/>
                <a:gd name="connsiteX94" fmla="*/ 1593492 w 2191256"/>
                <a:gd name="connsiteY94" fmla="*/ 0 h 266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191256" h="2663626">
                  <a:moveTo>
                    <a:pt x="747416" y="2248495"/>
                  </a:moveTo>
                  <a:cubicBezTo>
                    <a:pt x="791819" y="2325516"/>
                    <a:pt x="830346" y="2406454"/>
                    <a:pt x="862996" y="2490655"/>
                  </a:cubicBezTo>
                  <a:lnTo>
                    <a:pt x="863649" y="2490655"/>
                  </a:lnTo>
                  <a:cubicBezTo>
                    <a:pt x="830346" y="2406454"/>
                    <a:pt x="791819" y="2325516"/>
                    <a:pt x="747416" y="2248495"/>
                  </a:cubicBezTo>
                  <a:close/>
                  <a:moveTo>
                    <a:pt x="362918" y="1808829"/>
                  </a:moveTo>
                  <a:cubicBezTo>
                    <a:pt x="363564" y="1808829"/>
                    <a:pt x="364210" y="1808829"/>
                    <a:pt x="364856" y="1809483"/>
                  </a:cubicBezTo>
                  <a:cubicBezTo>
                    <a:pt x="400379" y="1838245"/>
                    <a:pt x="435256" y="1868315"/>
                    <a:pt x="468842" y="1900346"/>
                  </a:cubicBezTo>
                  <a:lnTo>
                    <a:pt x="362923" y="1808834"/>
                  </a:lnTo>
                  <a:close/>
                  <a:moveTo>
                    <a:pt x="368679" y="1805949"/>
                  </a:moveTo>
                  <a:lnTo>
                    <a:pt x="369332" y="1805949"/>
                  </a:lnTo>
                  <a:lnTo>
                    <a:pt x="527211" y="1890040"/>
                  </a:lnTo>
                  <a:lnTo>
                    <a:pt x="546693" y="1899959"/>
                  </a:lnTo>
                  <a:lnTo>
                    <a:pt x="546485" y="1900306"/>
                  </a:lnTo>
                  <a:lnTo>
                    <a:pt x="548252" y="1901247"/>
                  </a:lnTo>
                  <a:cubicBezTo>
                    <a:pt x="674933" y="1979573"/>
                    <a:pt x="789860" y="2076829"/>
                    <a:pt x="891727" y="2198235"/>
                  </a:cubicBezTo>
                  <a:cubicBezTo>
                    <a:pt x="907399" y="2217164"/>
                    <a:pt x="922418" y="2236093"/>
                    <a:pt x="936131" y="2255675"/>
                  </a:cubicBezTo>
                  <a:cubicBezTo>
                    <a:pt x="1000124" y="2341182"/>
                    <a:pt x="1055629" y="2433868"/>
                    <a:pt x="1103298" y="2532429"/>
                  </a:cubicBezTo>
                  <a:cubicBezTo>
                    <a:pt x="1123540" y="2574204"/>
                    <a:pt x="1142477" y="2617936"/>
                    <a:pt x="1160108" y="2663626"/>
                  </a:cubicBezTo>
                  <a:lnTo>
                    <a:pt x="862996" y="2491308"/>
                  </a:lnTo>
                  <a:cubicBezTo>
                    <a:pt x="785289" y="2302018"/>
                    <a:pt x="696482" y="2153198"/>
                    <a:pt x="599839" y="2033097"/>
                  </a:cubicBezTo>
                  <a:cubicBezTo>
                    <a:pt x="575678" y="2003071"/>
                    <a:pt x="550864" y="1975004"/>
                    <a:pt x="526051" y="1948243"/>
                  </a:cubicBezTo>
                  <a:cubicBezTo>
                    <a:pt x="508420" y="1930619"/>
                    <a:pt x="492095" y="1912996"/>
                    <a:pt x="473811" y="1896678"/>
                  </a:cubicBezTo>
                  <a:lnTo>
                    <a:pt x="379117" y="1814957"/>
                  </a:lnTo>
                  <a:lnTo>
                    <a:pt x="365797" y="1807858"/>
                  </a:lnTo>
                  <a:lnTo>
                    <a:pt x="378220" y="1814183"/>
                  </a:lnTo>
                  <a:close/>
                  <a:moveTo>
                    <a:pt x="304112" y="1764215"/>
                  </a:moveTo>
                  <a:cubicBezTo>
                    <a:pt x="305415" y="1764869"/>
                    <a:pt x="306067" y="1765523"/>
                    <a:pt x="307370" y="1766176"/>
                  </a:cubicBezTo>
                  <a:cubicBezTo>
                    <a:pt x="304112" y="1772713"/>
                    <a:pt x="302157" y="1779250"/>
                    <a:pt x="299551" y="1785133"/>
                  </a:cubicBezTo>
                  <a:cubicBezTo>
                    <a:pt x="299551" y="1784479"/>
                    <a:pt x="300854" y="1777289"/>
                    <a:pt x="304112" y="1764215"/>
                  </a:cubicBezTo>
                  <a:close/>
                  <a:moveTo>
                    <a:pt x="403168" y="1152121"/>
                  </a:moveTo>
                  <a:lnTo>
                    <a:pt x="696380" y="1322551"/>
                  </a:lnTo>
                  <a:cubicBezTo>
                    <a:pt x="693107" y="1324510"/>
                    <a:pt x="689835" y="1326469"/>
                    <a:pt x="687217" y="1328428"/>
                  </a:cubicBezTo>
                  <a:cubicBezTo>
                    <a:pt x="670200" y="1339528"/>
                    <a:pt x="653838" y="1349976"/>
                    <a:pt x="637475" y="1361730"/>
                  </a:cubicBezTo>
                  <a:cubicBezTo>
                    <a:pt x="570717" y="1282066"/>
                    <a:pt x="492178" y="1212849"/>
                    <a:pt x="403168" y="1152121"/>
                  </a:cubicBezTo>
                  <a:close/>
                  <a:moveTo>
                    <a:pt x="397596" y="1152121"/>
                  </a:moveTo>
                  <a:lnTo>
                    <a:pt x="397743" y="1152205"/>
                  </a:lnTo>
                  <a:lnTo>
                    <a:pt x="397860" y="1152121"/>
                  </a:lnTo>
                  <a:lnTo>
                    <a:pt x="397744" y="1152205"/>
                  </a:lnTo>
                  <a:lnTo>
                    <a:pt x="402167" y="1154737"/>
                  </a:lnTo>
                  <a:cubicBezTo>
                    <a:pt x="446562" y="1185151"/>
                    <a:pt x="488346" y="1217690"/>
                    <a:pt x="527354" y="1252600"/>
                  </a:cubicBezTo>
                  <a:lnTo>
                    <a:pt x="635297" y="1364074"/>
                  </a:lnTo>
                  <a:lnTo>
                    <a:pt x="637468" y="1362381"/>
                  </a:lnTo>
                  <a:cubicBezTo>
                    <a:pt x="637468" y="1362381"/>
                    <a:pt x="638121" y="1363034"/>
                    <a:pt x="638774" y="1363034"/>
                  </a:cubicBezTo>
                  <a:cubicBezTo>
                    <a:pt x="603509" y="1388508"/>
                    <a:pt x="571836" y="1413656"/>
                    <a:pt x="543428" y="1438069"/>
                  </a:cubicBezTo>
                  <a:lnTo>
                    <a:pt x="504156" y="1474683"/>
                  </a:lnTo>
                  <a:lnTo>
                    <a:pt x="466148" y="1511197"/>
                  </a:lnTo>
                  <a:lnTo>
                    <a:pt x="413700" y="1572128"/>
                  </a:lnTo>
                  <a:lnTo>
                    <a:pt x="370730" y="1634672"/>
                  </a:lnTo>
                  <a:cubicBezTo>
                    <a:pt x="344286" y="1677342"/>
                    <a:pt x="322872" y="1720830"/>
                    <a:pt x="305675" y="1764971"/>
                  </a:cubicBezTo>
                  <a:cubicBezTo>
                    <a:pt x="304377" y="1764317"/>
                    <a:pt x="303728" y="1763663"/>
                    <a:pt x="302430" y="1763009"/>
                  </a:cubicBezTo>
                  <a:lnTo>
                    <a:pt x="316159" y="1725171"/>
                  </a:lnTo>
                  <a:lnTo>
                    <a:pt x="316131" y="1725227"/>
                  </a:lnTo>
                  <a:cubicBezTo>
                    <a:pt x="309133" y="1741588"/>
                    <a:pt x="304563" y="1754996"/>
                    <a:pt x="301625" y="1764971"/>
                  </a:cubicBezTo>
                  <a:lnTo>
                    <a:pt x="301545" y="1764924"/>
                  </a:lnTo>
                  <a:lnTo>
                    <a:pt x="298858" y="1776458"/>
                  </a:lnTo>
                  <a:cubicBezTo>
                    <a:pt x="298121" y="1779968"/>
                    <a:pt x="297794" y="1781927"/>
                    <a:pt x="297794" y="1782253"/>
                  </a:cubicBezTo>
                  <a:lnTo>
                    <a:pt x="20862" y="1621941"/>
                  </a:lnTo>
                  <a:lnTo>
                    <a:pt x="0" y="1613230"/>
                  </a:lnTo>
                  <a:lnTo>
                    <a:pt x="897" y="1610384"/>
                  </a:lnTo>
                  <a:lnTo>
                    <a:pt x="723" y="1610283"/>
                  </a:lnTo>
                  <a:lnTo>
                    <a:pt x="0" y="1612570"/>
                  </a:lnTo>
                  <a:lnTo>
                    <a:pt x="0" y="1611917"/>
                  </a:lnTo>
                  <a:lnTo>
                    <a:pt x="344" y="1610064"/>
                  </a:lnTo>
                  <a:lnTo>
                    <a:pt x="1" y="1609865"/>
                  </a:lnTo>
                  <a:lnTo>
                    <a:pt x="354" y="1610012"/>
                  </a:lnTo>
                  <a:lnTo>
                    <a:pt x="1429" y="1604212"/>
                  </a:lnTo>
                  <a:cubicBezTo>
                    <a:pt x="4737" y="1589058"/>
                    <a:pt x="15026" y="1552320"/>
                    <a:pt x="44424" y="1500886"/>
                  </a:cubicBezTo>
                  <a:cubicBezTo>
                    <a:pt x="33972" y="1519827"/>
                    <a:pt x="24989" y="1538441"/>
                    <a:pt x="17558" y="1556973"/>
                  </a:cubicBezTo>
                  <a:lnTo>
                    <a:pt x="755" y="1610179"/>
                  </a:lnTo>
                  <a:lnTo>
                    <a:pt x="938" y="1610255"/>
                  </a:lnTo>
                  <a:lnTo>
                    <a:pt x="17546" y="1557554"/>
                  </a:lnTo>
                  <a:cubicBezTo>
                    <a:pt x="24972" y="1538995"/>
                    <a:pt x="33949" y="1520354"/>
                    <a:pt x="44395" y="1501386"/>
                  </a:cubicBezTo>
                  <a:lnTo>
                    <a:pt x="61617" y="1473200"/>
                  </a:lnTo>
                  <a:lnTo>
                    <a:pt x="44506" y="1498204"/>
                  </a:lnTo>
                  <a:cubicBezTo>
                    <a:pt x="59559" y="1470779"/>
                    <a:pt x="80503" y="1438782"/>
                    <a:pt x="109301" y="1403521"/>
                  </a:cubicBezTo>
                  <a:lnTo>
                    <a:pt x="86514" y="1436820"/>
                  </a:lnTo>
                  <a:lnTo>
                    <a:pt x="109029" y="1406548"/>
                  </a:lnTo>
                  <a:cubicBezTo>
                    <a:pt x="142652" y="1365016"/>
                    <a:pt x="183456" y="1323156"/>
                    <a:pt x="231523" y="1280806"/>
                  </a:cubicBezTo>
                  <a:lnTo>
                    <a:pt x="265260" y="1253004"/>
                  </a:lnTo>
                  <a:lnTo>
                    <a:pt x="231676" y="1280622"/>
                  </a:lnTo>
                  <a:cubicBezTo>
                    <a:pt x="183577" y="1322911"/>
                    <a:pt x="142746" y="1364711"/>
                    <a:pt x="109101" y="1406184"/>
                  </a:cubicBezTo>
                  <a:cubicBezTo>
                    <a:pt x="153199" y="1350832"/>
                    <a:pt x="215303" y="1287766"/>
                    <a:pt x="302305" y="1220566"/>
                  </a:cubicBezTo>
                  <a:lnTo>
                    <a:pt x="385384" y="1161057"/>
                  </a:lnTo>
                  <a:close/>
                  <a:moveTo>
                    <a:pt x="1593492" y="0"/>
                  </a:moveTo>
                  <a:lnTo>
                    <a:pt x="2191256" y="345479"/>
                  </a:lnTo>
                  <a:lnTo>
                    <a:pt x="2190602" y="345479"/>
                  </a:lnTo>
                  <a:lnTo>
                    <a:pt x="2152711" y="323927"/>
                  </a:lnTo>
                  <a:lnTo>
                    <a:pt x="1891394" y="173066"/>
                  </a:lnTo>
                  <a:cubicBezTo>
                    <a:pt x="1299511" y="498300"/>
                    <a:pt x="1098950" y="1757436"/>
                    <a:pt x="1094377" y="1782253"/>
                  </a:cubicBezTo>
                  <a:cubicBezTo>
                    <a:pt x="1028394" y="1645760"/>
                    <a:pt x="941506" y="1527552"/>
                    <a:pt x="832406" y="1428937"/>
                  </a:cubicBezTo>
                  <a:cubicBezTo>
                    <a:pt x="836979" y="1406733"/>
                    <a:pt x="842859" y="1381916"/>
                    <a:pt x="848738" y="1356446"/>
                  </a:cubicBezTo>
                  <a:cubicBezTo>
                    <a:pt x="902962" y="1123296"/>
                    <a:pt x="1004875" y="770634"/>
                    <a:pt x="1168852" y="473483"/>
                  </a:cubicBezTo>
                  <a:lnTo>
                    <a:pt x="1169505" y="472830"/>
                  </a:lnTo>
                  <a:cubicBezTo>
                    <a:pt x="1169505" y="472830"/>
                    <a:pt x="1169505" y="472176"/>
                    <a:pt x="1170159" y="471523"/>
                  </a:cubicBezTo>
                  <a:cubicBezTo>
                    <a:pt x="1280565" y="271028"/>
                    <a:pt x="1420370" y="96003"/>
                    <a:pt x="1593492" y="0"/>
                  </a:cubicBezTo>
                  <a:close/>
                </a:path>
              </a:pathLst>
            </a:custGeom>
            <a:solidFill>
              <a:schemeClr val="accent2">
                <a:lumMod val="75000"/>
              </a:schemeClr>
            </a:solidFill>
            <a:ln>
              <a:noFill/>
            </a:ln>
            <a:effectLst/>
          </p:spPr>
          <p:txBody>
            <a:bodyPr wrap="square" anchor="ctr">
              <a:noAutofit/>
            </a:bodyPr>
            <a:lstStyle/>
            <a:p>
              <a:endParaRPr lang="en-US" sz="3266" dirty="0">
                <a:latin typeface="Lato Light" panose="020F0502020204030203" pitchFamily="34" charset="0"/>
              </a:endParaRPr>
            </a:p>
          </p:txBody>
        </p:sp>
      </p:grpSp>
      <p:sp>
        <p:nvSpPr>
          <p:cNvPr id="93" name="TextBox 92">
            <a:extLst>
              <a:ext uri="{FF2B5EF4-FFF2-40B4-BE49-F238E27FC236}">
                <a16:creationId xmlns:a16="http://schemas.microsoft.com/office/drawing/2014/main" id="{BF3C5B53-0038-894B-912F-C4B4A7877A7D}"/>
              </a:ext>
            </a:extLst>
          </p:cNvPr>
          <p:cNvSpPr txBox="1"/>
          <p:nvPr/>
        </p:nvSpPr>
        <p:spPr>
          <a:xfrm>
            <a:off x="3787022" y="306186"/>
            <a:ext cx="4617995" cy="553998"/>
          </a:xfrm>
          <a:prstGeom prst="rect">
            <a:avLst/>
          </a:prstGeom>
          <a:noFill/>
        </p:spPr>
        <p:txBody>
          <a:bodyPr wrap="none" rtlCol="0">
            <a:spAutoFit/>
          </a:bodyPr>
          <a:lstStyle/>
          <a:p>
            <a:pPr algn="ctr"/>
            <a:r>
              <a:rPr lang="en-US" sz="3000" b="1" dirty="0">
                <a:solidFill>
                  <a:schemeClr val="tx2"/>
                </a:solidFill>
                <a:latin typeface="Poppins" pitchFamily="2" charset="77"/>
                <a:cs typeface="Poppins" pitchFamily="2" charset="77"/>
              </a:rPr>
              <a:t>PROJECT DATA PROTECTION</a:t>
            </a:r>
          </a:p>
        </p:txBody>
      </p:sp>
      <p:sp>
        <p:nvSpPr>
          <p:cNvPr id="94" name="TextBox 93">
            <a:extLst>
              <a:ext uri="{FF2B5EF4-FFF2-40B4-BE49-F238E27FC236}">
                <a16:creationId xmlns:a16="http://schemas.microsoft.com/office/drawing/2014/main" id="{58DD5CDC-B9DF-DE47-B8B5-BC319D169757}"/>
              </a:ext>
            </a:extLst>
          </p:cNvPr>
          <p:cNvSpPr txBox="1"/>
          <p:nvPr/>
        </p:nvSpPr>
        <p:spPr>
          <a:xfrm>
            <a:off x="4566865" y="787593"/>
            <a:ext cx="3058273" cy="276999"/>
          </a:xfrm>
          <a:prstGeom prst="rect">
            <a:avLst/>
          </a:prstGeom>
          <a:noFill/>
        </p:spPr>
        <p:txBody>
          <a:bodyPr wrap="none" rtlCol="0">
            <a:spAutoFit/>
          </a:bodyPr>
          <a:lstStyle/>
          <a:p>
            <a:pPr algn="ctr"/>
            <a:r>
              <a:rPr lang="es-CR" sz="1200" spc="150" dirty="0">
                <a:solidFill>
                  <a:schemeClr val="bg1">
                    <a:lumMod val="65000"/>
                  </a:schemeClr>
                </a:solidFill>
                <a:latin typeface="Poppins Light" pitchFamily="2" charset="77"/>
                <a:cs typeface="Poppins Light" pitchFamily="2" charset="77"/>
              </a:rPr>
              <a:t>STEP APPROACH TO M</a:t>
            </a:r>
            <a:r>
              <a:rPr lang="en-US" sz="1200" spc="150" dirty="0">
                <a:solidFill>
                  <a:schemeClr val="bg1">
                    <a:lumMod val="65000"/>
                  </a:schemeClr>
                </a:solidFill>
                <a:latin typeface="Poppins Light" pitchFamily="2" charset="77"/>
                <a:cs typeface="Poppins Light" pitchFamily="2" charset="77"/>
              </a:rPr>
              <a:t>ANAGE DATA</a:t>
            </a:r>
          </a:p>
        </p:txBody>
      </p:sp>
      <p:sp>
        <p:nvSpPr>
          <p:cNvPr id="95" name="TextBox 94">
            <a:extLst>
              <a:ext uri="{FF2B5EF4-FFF2-40B4-BE49-F238E27FC236}">
                <a16:creationId xmlns:a16="http://schemas.microsoft.com/office/drawing/2014/main" id="{22B26AB0-FC6D-604C-AFA0-1DC4C656C7BA}"/>
              </a:ext>
            </a:extLst>
          </p:cNvPr>
          <p:cNvSpPr txBox="1"/>
          <p:nvPr/>
        </p:nvSpPr>
        <p:spPr>
          <a:xfrm>
            <a:off x="6893960" y="2960894"/>
            <a:ext cx="3390672" cy="338554"/>
          </a:xfrm>
          <a:prstGeom prst="rect">
            <a:avLst/>
          </a:prstGeom>
          <a:noFill/>
        </p:spPr>
        <p:txBody>
          <a:bodyPr wrap="none" rtlCol="0" anchor="b" anchorCtr="0">
            <a:spAutoFit/>
          </a:bodyPr>
          <a:lstStyle/>
          <a:p>
            <a:r>
              <a:rPr lang="en-US" sz="1600" b="1" dirty="0">
                <a:solidFill>
                  <a:schemeClr val="tx2"/>
                </a:solidFill>
                <a:latin typeface="Poppins" pitchFamily="2" charset="77"/>
                <a:ea typeface="League Spartan" charset="0"/>
                <a:cs typeface="Poppins" pitchFamily="2" charset="77"/>
              </a:rPr>
              <a:t>NEED TO KNOW POLICY / EDUCATION</a:t>
            </a:r>
          </a:p>
        </p:txBody>
      </p:sp>
      <p:sp>
        <p:nvSpPr>
          <p:cNvPr id="96" name="Subtitle 2">
            <a:extLst>
              <a:ext uri="{FF2B5EF4-FFF2-40B4-BE49-F238E27FC236}">
                <a16:creationId xmlns:a16="http://schemas.microsoft.com/office/drawing/2014/main" id="{9046F80F-66D0-2149-AE47-8E42B19D66CC}"/>
              </a:ext>
            </a:extLst>
          </p:cNvPr>
          <p:cNvSpPr txBox="1">
            <a:spLocks/>
          </p:cNvSpPr>
          <p:nvPr/>
        </p:nvSpPr>
        <p:spPr>
          <a:xfrm>
            <a:off x="6893960" y="3349810"/>
            <a:ext cx="4142214" cy="715773"/>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Open Sans Light" panose="020B0306030504020204" pitchFamily="34" charset="0"/>
                <a:cs typeface="Open Sans Light" panose="020B0306030504020204" pitchFamily="34" charset="0"/>
              </a:rPr>
              <a:t>Create policies that limit access to particular data sets. Designate access based on airtight job descriptions. Build a security culture</a:t>
            </a:r>
          </a:p>
        </p:txBody>
      </p:sp>
      <p:sp>
        <p:nvSpPr>
          <p:cNvPr id="97" name="Oval 96">
            <a:extLst>
              <a:ext uri="{FF2B5EF4-FFF2-40B4-BE49-F238E27FC236}">
                <a16:creationId xmlns:a16="http://schemas.microsoft.com/office/drawing/2014/main" id="{FE69A5FB-B9B5-5848-BF8B-D884BB523177}"/>
              </a:ext>
            </a:extLst>
          </p:cNvPr>
          <p:cNvSpPr>
            <a:spLocks noChangeAspect="1"/>
          </p:cNvSpPr>
          <p:nvPr/>
        </p:nvSpPr>
        <p:spPr>
          <a:xfrm>
            <a:off x="5861073" y="3030901"/>
            <a:ext cx="786384" cy="7863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98" name="TextBox 97">
            <a:extLst>
              <a:ext uri="{FF2B5EF4-FFF2-40B4-BE49-F238E27FC236}">
                <a16:creationId xmlns:a16="http://schemas.microsoft.com/office/drawing/2014/main" id="{88CFC878-BAC2-324B-8AB2-C3B33C4654D8}"/>
              </a:ext>
            </a:extLst>
          </p:cNvPr>
          <p:cNvSpPr txBox="1"/>
          <p:nvPr/>
        </p:nvSpPr>
        <p:spPr>
          <a:xfrm>
            <a:off x="6093040" y="5559565"/>
            <a:ext cx="3774880" cy="338554"/>
          </a:xfrm>
          <a:prstGeom prst="rect">
            <a:avLst/>
          </a:prstGeom>
          <a:noFill/>
        </p:spPr>
        <p:txBody>
          <a:bodyPr wrap="none" rtlCol="0" anchor="b" anchorCtr="0">
            <a:spAutoFit/>
          </a:bodyPr>
          <a:lstStyle/>
          <a:p>
            <a:r>
              <a:rPr lang="es-CR" sz="1600" b="1" dirty="0">
                <a:solidFill>
                  <a:schemeClr val="tx2"/>
                </a:solidFill>
                <a:latin typeface="Poppins" pitchFamily="2" charset="77"/>
                <a:ea typeface="League Spartan" charset="0"/>
                <a:cs typeface="Poppins" pitchFamily="2" charset="77"/>
              </a:rPr>
              <a:t>M</a:t>
            </a:r>
            <a:r>
              <a:rPr lang="en-US" sz="1600" b="1" dirty="0">
                <a:solidFill>
                  <a:schemeClr val="tx2"/>
                </a:solidFill>
                <a:latin typeface="Poppins" pitchFamily="2" charset="77"/>
                <a:ea typeface="League Spartan" charset="0"/>
                <a:cs typeface="Poppins" pitchFamily="2" charset="77"/>
              </a:rPr>
              <a:t>ONITOR AND INFORM DATA´S LIFECYCLE</a:t>
            </a:r>
          </a:p>
        </p:txBody>
      </p:sp>
      <p:sp>
        <p:nvSpPr>
          <p:cNvPr id="99" name="Subtitle 2">
            <a:extLst>
              <a:ext uri="{FF2B5EF4-FFF2-40B4-BE49-F238E27FC236}">
                <a16:creationId xmlns:a16="http://schemas.microsoft.com/office/drawing/2014/main" id="{51050768-3571-624A-98E5-A0B416366572}"/>
              </a:ext>
            </a:extLst>
          </p:cNvPr>
          <p:cNvSpPr txBox="1">
            <a:spLocks/>
          </p:cNvSpPr>
          <p:nvPr/>
        </p:nvSpPr>
        <p:spPr>
          <a:xfrm>
            <a:off x="6093040" y="5948481"/>
            <a:ext cx="4142214" cy="48494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Open Sans Light" panose="020B0306030504020204" pitchFamily="34" charset="0"/>
                <a:cs typeface="Open Sans Light" panose="020B0306030504020204" pitchFamily="34" charset="0"/>
              </a:rPr>
              <a:t>Create a data lifecycle management plan to ensure the enterprise's secure destruction of old and obsolete data.</a:t>
            </a:r>
          </a:p>
        </p:txBody>
      </p:sp>
      <p:sp>
        <p:nvSpPr>
          <p:cNvPr id="100" name="Oval 99">
            <a:extLst>
              <a:ext uri="{FF2B5EF4-FFF2-40B4-BE49-F238E27FC236}">
                <a16:creationId xmlns:a16="http://schemas.microsoft.com/office/drawing/2014/main" id="{4E5D4557-D021-C640-B70F-85C7F7C2A0A3}"/>
              </a:ext>
            </a:extLst>
          </p:cNvPr>
          <p:cNvSpPr>
            <a:spLocks noChangeAspect="1"/>
          </p:cNvSpPr>
          <p:nvPr/>
        </p:nvSpPr>
        <p:spPr>
          <a:xfrm>
            <a:off x="5060153" y="5613733"/>
            <a:ext cx="786384" cy="78638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01" name="TextBox 100">
            <a:extLst>
              <a:ext uri="{FF2B5EF4-FFF2-40B4-BE49-F238E27FC236}">
                <a16:creationId xmlns:a16="http://schemas.microsoft.com/office/drawing/2014/main" id="{145FEC22-F571-BF46-829A-B2921E4F6AD6}"/>
              </a:ext>
            </a:extLst>
          </p:cNvPr>
          <p:cNvSpPr txBox="1"/>
          <p:nvPr/>
        </p:nvSpPr>
        <p:spPr>
          <a:xfrm>
            <a:off x="7294420" y="1661558"/>
            <a:ext cx="1474571" cy="338554"/>
          </a:xfrm>
          <a:prstGeom prst="rect">
            <a:avLst/>
          </a:prstGeom>
          <a:noFill/>
        </p:spPr>
        <p:txBody>
          <a:bodyPr wrap="none" rtlCol="0" anchor="b" anchorCtr="0">
            <a:spAutoFit/>
          </a:bodyPr>
          <a:lstStyle/>
          <a:p>
            <a:r>
              <a:rPr lang="es-CR" sz="1600" b="1" dirty="0">
                <a:solidFill>
                  <a:schemeClr val="tx2"/>
                </a:solidFill>
                <a:latin typeface="Poppins" pitchFamily="2" charset="77"/>
                <a:ea typeface="League Spartan" charset="0"/>
                <a:cs typeface="Poppins" pitchFamily="2" charset="77"/>
              </a:rPr>
              <a:t>DATA STORAGE</a:t>
            </a:r>
            <a:endParaRPr lang="en-US" sz="1600" b="1" dirty="0">
              <a:solidFill>
                <a:schemeClr val="tx2"/>
              </a:solidFill>
              <a:latin typeface="Poppins" pitchFamily="2" charset="77"/>
              <a:ea typeface="League Spartan" charset="0"/>
              <a:cs typeface="Poppins" pitchFamily="2" charset="77"/>
            </a:endParaRPr>
          </a:p>
        </p:txBody>
      </p:sp>
      <p:sp>
        <p:nvSpPr>
          <p:cNvPr id="102" name="Subtitle 2">
            <a:extLst>
              <a:ext uri="{FF2B5EF4-FFF2-40B4-BE49-F238E27FC236}">
                <a16:creationId xmlns:a16="http://schemas.microsoft.com/office/drawing/2014/main" id="{9A98DE32-949B-9640-803E-987AB12A9AEC}"/>
              </a:ext>
            </a:extLst>
          </p:cNvPr>
          <p:cNvSpPr txBox="1">
            <a:spLocks/>
          </p:cNvSpPr>
          <p:nvPr/>
        </p:nvSpPr>
        <p:spPr>
          <a:xfrm>
            <a:off x="7294421" y="2050475"/>
            <a:ext cx="4142214" cy="715773"/>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Open Sans Light" panose="020B0306030504020204" pitchFamily="34" charset="0"/>
                <a:cs typeface="Open Sans Light" panose="020B0306030504020204" pitchFamily="34" charset="0"/>
              </a:rPr>
              <a:t>Data is stored on multiple media types: local disks, disk-based backup systems, offsite, cloud. Define the type of protection, based on format.</a:t>
            </a:r>
          </a:p>
        </p:txBody>
      </p:sp>
      <p:sp>
        <p:nvSpPr>
          <p:cNvPr id="103" name="Oval 102">
            <a:extLst>
              <a:ext uri="{FF2B5EF4-FFF2-40B4-BE49-F238E27FC236}">
                <a16:creationId xmlns:a16="http://schemas.microsoft.com/office/drawing/2014/main" id="{8A5A91A3-BEE8-F746-8079-4B48D7074913}"/>
              </a:ext>
            </a:extLst>
          </p:cNvPr>
          <p:cNvSpPr>
            <a:spLocks noChangeAspect="1"/>
          </p:cNvSpPr>
          <p:nvPr/>
        </p:nvSpPr>
        <p:spPr>
          <a:xfrm>
            <a:off x="6261534" y="1720414"/>
            <a:ext cx="786384" cy="7863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04" name="TextBox 103">
            <a:extLst>
              <a:ext uri="{FF2B5EF4-FFF2-40B4-BE49-F238E27FC236}">
                <a16:creationId xmlns:a16="http://schemas.microsoft.com/office/drawing/2014/main" id="{F57417BB-BE13-F441-A925-1AED5F6BD99D}"/>
              </a:ext>
            </a:extLst>
          </p:cNvPr>
          <p:cNvSpPr txBox="1"/>
          <p:nvPr/>
        </p:nvSpPr>
        <p:spPr>
          <a:xfrm>
            <a:off x="6493500" y="4260229"/>
            <a:ext cx="2695097" cy="338554"/>
          </a:xfrm>
          <a:prstGeom prst="rect">
            <a:avLst/>
          </a:prstGeom>
          <a:noFill/>
        </p:spPr>
        <p:txBody>
          <a:bodyPr wrap="none" rtlCol="0" anchor="b" anchorCtr="0">
            <a:spAutoFit/>
          </a:bodyPr>
          <a:lstStyle/>
          <a:p>
            <a:r>
              <a:rPr lang="es-CR" sz="1600" b="1" dirty="0">
                <a:solidFill>
                  <a:schemeClr val="tx2"/>
                </a:solidFill>
                <a:latin typeface="Poppins" pitchFamily="2" charset="77"/>
                <a:ea typeface="League Spartan" charset="0"/>
                <a:cs typeface="Poppins" pitchFamily="2" charset="77"/>
              </a:rPr>
              <a:t>S</a:t>
            </a:r>
            <a:r>
              <a:rPr lang="en-US" sz="1600" b="1" dirty="0">
                <a:solidFill>
                  <a:schemeClr val="tx2"/>
                </a:solidFill>
                <a:latin typeface="Poppins" pitchFamily="2" charset="77"/>
                <a:ea typeface="League Spartan" charset="0"/>
                <a:cs typeface="Poppins" pitchFamily="2" charset="77"/>
              </a:rPr>
              <a:t>TRONG NETWORK SECURITY</a:t>
            </a:r>
          </a:p>
        </p:txBody>
      </p:sp>
      <p:sp>
        <p:nvSpPr>
          <p:cNvPr id="105" name="Subtitle 2">
            <a:extLst>
              <a:ext uri="{FF2B5EF4-FFF2-40B4-BE49-F238E27FC236}">
                <a16:creationId xmlns:a16="http://schemas.microsoft.com/office/drawing/2014/main" id="{A3F45BBB-90DB-AA4A-A70F-9829146E1FED}"/>
              </a:ext>
            </a:extLst>
          </p:cNvPr>
          <p:cNvSpPr txBox="1">
            <a:spLocks/>
          </p:cNvSpPr>
          <p:nvPr/>
        </p:nvSpPr>
        <p:spPr>
          <a:xfrm>
            <a:off x="6493500" y="4649146"/>
            <a:ext cx="4542674" cy="48494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Open Sans Light" panose="020B0306030504020204" pitchFamily="34" charset="0"/>
                <a:cs typeface="Open Sans Light" panose="020B0306030504020204" pitchFamily="34" charset="0"/>
              </a:rPr>
              <a:t>Network should be protected by a firewall and antivirus software. Tools should be up-to-date and comprehensive enough</a:t>
            </a:r>
          </a:p>
        </p:txBody>
      </p:sp>
      <p:sp>
        <p:nvSpPr>
          <p:cNvPr id="106" name="Oval 105">
            <a:extLst>
              <a:ext uri="{FF2B5EF4-FFF2-40B4-BE49-F238E27FC236}">
                <a16:creationId xmlns:a16="http://schemas.microsoft.com/office/drawing/2014/main" id="{FDC970BA-F011-B84E-A5B1-86020854111D}"/>
              </a:ext>
            </a:extLst>
          </p:cNvPr>
          <p:cNvSpPr>
            <a:spLocks noChangeAspect="1"/>
          </p:cNvSpPr>
          <p:nvPr/>
        </p:nvSpPr>
        <p:spPr>
          <a:xfrm>
            <a:off x="5460613" y="4314398"/>
            <a:ext cx="786384" cy="7863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11" name="Freeform 16">
            <a:extLst>
              <a:ext uri="{FF2B5EF4-FFF2-40B4-BE49-F238E27FC236}">
                <a16:creationId xmlns:a16="http://schemas.microsoft.com/office/drawing/2014/main" id="{C03EAB13-CFE7-4E47-AD65-347CA26C6539}"/>
              </a:ext>
            </a:extLst>
          </p:cNvPr>
          <p:cNvSpPr>
            <a:spLocks/>
          </p:cNvSpPr>
          <p:nvPr/>
        </p:nvSpPr>
        <p:spPr bwMode="auto">
          <a:xfrm>
            <a:off x="6444681" y="1890784"/>
            <a:ext cx="486451" cy="402616"/>
          </a:xfrm>
          <a:custGeom>
            <a:avLst/>
            <a:gdLst>
              <a:gd name="T0" fmla="*/ 81 w 184"/>
              <a:gd name="T1" fmla="*/ 24 h 139"/>
              <a:gd name="T2" fmla="*/ 60 w 184"/>
              <a:gd name="T3" fmla="*/ 0 h 139"/>
              <a:gd name="T4" fmla="*/ 0 w 184"/>
              <a:gd name="T5" fmla="*/ 0 h 139"/>
              <a:gd name="T6" fmla="*/ 0 w 184"/>
              <a:gd name="T7" fmla="*/ 139 h 139"/>
              <a:gd name="T8" fmla="*/ 184 w 184"/>
              <a:gd name="T9" fmla="*/ 139 h 139"/>
              <a:gd name="T10" fmla="*/ 184 w 184"/>
              <a:gd name="T11" fmla="*/ 24 h 139"/>
              <a:gd name="T12" fmla="*/ 81 w 184"/>
              <a:gd name="T13" fmla="*/ 24 h 1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4" h="139">
                <a:moveTo>
                  <a:pt x="81" y="24"/>
                </a:moveTo>
                <a:lnTo>
                  <a:pt x="60" y="0"/>
                </a:lnTo>
                <a:lnTo>
                  <a:pt x="0" y="0"/>
                </a:lnTo>
                <a:lnTo>
                  <a:pt x="0" y="139"/>
                </a:lnTo>
                <a:lnTo>
                  <a:pt x="184" y="139"/>
                </a:lnTo>
                <a:lnTo>
                  <a:pt x="184" y="24"/>
                </a:lnTo>
                <a:lnTo>
                  <a:pt x="81" y="24"/>
                </a:lnTo>
                <a:close/>
              </a:path>
            </a:pathLst>
          </a:custGeom>
          <a:solidFill>
            <a:schemeClr val="bg1"/>
          </a:solidFill>
          <a:ln>
            <a:noFill/>
          </a:ln>
        </p:spPr>
        <p:txBody>
          <a:bodyPr/>
          <a:lstStyle/>
          <a:p>
            <a:endParaRPr lang="en-US"/>
          </a:p>
        </p:txBody>
      </p:sp>
      <p:grpSp>
        <p:nvGrpSpPr>
          <p:cNvPr id="112" name="Group 111">
            <a:extLst>
              <a:ext uri="{FF2B5EF4-FFF2-40B4-BE49-F238E27FC236}">
                <a16:creationId xmlns:a16="http://schemas.microsoft.com/office/drawing/2014/main" id="{72786FBE-ED02-421A-8183-E6FF430E8F16}"/>
              </a:ext>
            </a:extLst>
          </p:cNvPr>
          <p:cNvGrpSpPr/>
          <p:nvPr/>
        </p:nvGrpSpPr>
        <p:grpSpPr>
          <a:xfrm>
            <a:off x="6083567" y="3267625"/>
            <a:ext cx="445094" cy="313932"/>
            <a:chOff x="6202363" y="1274763"/>
            <a:chExt cx="274638" cy="274638"/>
          </a:xfrm>
          <a:solidFill>
            <a:schemeClr val="bg1"/>
          </a:solidFill>
        </p:grpSpPr>
        <p:sp>
          <p:nvSpPr>
            <p:cNvPr id="113" name="Freeform 203">
              <a:extLst>
                <a:ext uri="{FF2B5EF4-FFF2-40B4-BE49-F238E27FC236}">
                  <a16:creationId xmlns:a16="http://schemas.microsoft.com/office/drawing/2014/main" id="{68973C73-873A-4B64-8052-CCB016240DAE}"/>
                </a:ext>
              </a:extLst>
            </p:cNvPr>
            <p:cNvSpPr>
              <a:spLocks noEditPoints="1"/>
            </p:cNvSpPr>
            <p:nvPr/>
          </p:nvSpPr>
          <p:spPr bwMode="auto">
            <a:xfrm>
              <a:off x="6202363" y="1274763"/>
              <a:ext cx="219075" cy="107950"/>
            </a:xfrm>
            <a:custGeom>
              <a:avLst/>
              <a:gdLst/>
              <a:ahLst/>
              <a:cxnLst>
                <a:cxn ang="0">
                  <a:pos x="7" y="0"/>
                </a:cxn>
                <a:cxn ang="0">
                  <a:pos x="0" y="7"/>
                </a:cxn>
                <a:cxn ang="0">
                  <a:pos x="0" y="36"/>
                </a:cxn>
                <a:cxn ang="0">
                  <a:pos x="7" y="43"/>
                </a:cxn>
                <a:cxn ang="0">
                  <a:pos x="73" y="43"/>
                </a:cxn>
                <a:cxn ang="0">
                  <a:pos x="87" y="0"/>
                </a:cxn>
                <a:cxn ang="0">
                  <a:pos x="7" y="0"/>
                </a:cxn>
                <a:cxn ang="0">
                  <a:pos x="65" y="21"/>
                </a:cxn>
                <a:cxn ang="0">
                  <a:pos x="58" y="21"/>
                </a:cxn>
                <a:cxn ang="0">
                  <a:pos x="58" y="14"/>
                </a:cxn>
                <a:cxn ang="0">
                  <a:pos x="65" y="14"/>
                </a:cxn>
                <a:cxn ang="0">
                  <a:pos x="65" y="21"/>
                </a:cxn>
              </a:cxnLst>
              <a:rect l="0" t="0" r="r" b="b"/>
              <a:pathLst>
                <a:path w="87" h="43">
                  <a:moveTo>
                    <a:pt x="7" y="0"/>
                  </a:moveTo>
                  <a:cubicBezTo>
                    <a:pt x="3" y="0"/>
                    <a:pt x="0" y="3"/>
                    <a:pt x="0" y="7"/>
                  </a:cubicBezTo>
                  <a:cubicBezTo>
                    <a:pt x="0" y="36"/>
                    <a:pt x="0" y="36"/>
                    <a:pt x="0" y="36"/>
                  </a:cubicBezTo>
                  <a:cubicBezTo>
                    <a:pt x="0" y="40"/>
                    <a:pt x="3" y="43"/>
                    <a:pt x="7" y="43"/>
                  </a:cubicBezTo>
                  <a:cubicBezTo>
                    <a:pt x="73" y="43"/>
                    <a:pt x="73" y="43"/>
                    <a:pt x="73" y="43"/>
                  </a:cubicBezTo>
                  <a:cubicBezTo>
                    <a:pt x="87" y="0"/>
                    <a:pt x="87" y="0"/>
                    <a:pt x="87" y="0"/>
                  </a:cubicBezTo>
                  <a:lnTo>
                    <a:pt x="7" y="0"/>
                  </a:lnTo>
                  <a:close/>
                  <a:moveTo>
                    <a:pt x="65" y="21"/>
                  </a:moveTo>
                  <a:cubicBezTo>
                    <a:pt x="58" y="21"/>
                    <a:pt x="58" y="21"/>
                    <a:pt x="58" y="21"/>
                  </a:cubicBezTo>
                  <a:cubicBezTo>
                    <a:pt x="58" y="14"/>
                    <a:pt x="58" y="14"/>
                    <a:pt x="58" y="14"/>
                  </a:cubicBezTo>
                  <a:cubicBezTo>
                    <a:pt x="65" y="14"/>
                    <a:pt x="65" y="14"/>
                    <a:pt x="65" y="14"/>
                  </a:cubicBezTo>
                  <a:lnTo>
                    <a:pt x="65" y="21"/>
                  </a:lnTo>
                  <a:close/>
                </a:path>
              </a:pathLst>
            </a:custGeom>
            <a:grpFill/>
            <a:ln w="9525">
              <a:noFill/>
              <a:round/>
              <a:headEnd/>
              <a:tailEnd/>
            </a:ln>
          </p:spPr>
          <p:txBody>
            <a:bodyPr/>
            <a:lstStyle/>
            <a:p>
              <a:pPr fontAlgn="auto">
                <a:spcBef>
                  <a:spcPts val="0"/>
                </a:spcBef>
                <a:spcAft>
                  <a:spcPts val="0"/>
                </a:spcAft>
                <a:defRPr/>
              </a:pPr>
              <a:endParaRPr lang="en-US">
                <a:latin typeface="+mn-lt"/>
                <a:ea typeface="+mn-ea"/>
              </a:endParaRPr>
            </a:p>
          </p:txBody>
        </p:sp>
        <p:sp>
          <p:nvSpPr>
            <p:cNvPr id="114" name="Freeform 204">
              <a:extLst>
                <a:ext uri="{FF2B5EF4-FFF2-40B4-BE49-F238E27FC236}">
                  <a16:creationId xmlns:a16="http://schemas.microsoft.com/office/drawing/2014/main" id="{88D359DB-A701-4495-91D9-830A8DBF8463}"/>
                </a:ext>
              </a:extLst>
            </p:cNvPr>
            <p:cNvSpPr>
              <a:spLocks/>
            </p:cNvSpPr>
            <p:nvPr/>
          </p:nvSpPr>
          <p:spPr bwMode="auto">
            <a:xfrm>
              <a:off x="6418263" y="1292225"/>
              <a:ext cx="58738" cy="73025"/>
            </a:xfrm>
            <a:custGeom>
              <a:avLst/>
              <a:gdLst/>
              <a:ahLst/>
              <a:cxnLst>
                <a:cxn ang="0">
                  <a:pos x="13" y="0"/>
                </a:cxn>
                <a:cxn ang="0">
                  <a:pos x="0" y="46"/>
                </a:cxn>
                <a:cxn ang="0">
                  <a:pos x="22" y="46"/>
                </a:cxn>
                <a:cxn ang="0">
                  <a:pos x="37" y="0"/>
                </a:cxn>
                <a:cxn ang="0">
                  <a:pos x="13" y="0"/>
                </a:cxn>
              </a:cxnLst>
              <a:rect l="0" t="0" r="r" b="b"/>
              <a:pathLst>
                <a:path w="37" h="46">
                  <a:moveTo>
                    <a:pt x="13" y="0"/>
                  </a:moveTo>
                  <a:lnTo>
                    <a:pt x="0" y="46"/>
                  </a:lnTo>
                  <a:lnTo>
                    <a:pt x="22" y="46"/>
                  </a:lnTo>
                  <a:lnTo>
                    <a:pt x="37" y="0"/>
                  </a:lnTo>
                  <a:lnTo>
                    <a:pt x="13" y="0"/>
                  </a:lnTo>
                  <a:close/>
                </a:path>
              </a:pathLst>
            </a:custGeom>
            <a:grpFill/>
            <a:ln w="9525">
              <a:noFill/>
              <a:round/>
              <a:headEnd/>
              <a:tailEnd/>
            </a:ln>
          </p:spPr>
          <p:txBody>
            <a:bodyPr/>
            <a:lstStyle/>
            <a:p>
              <a:pPr fontAlgn="auto">
                <a:spcBef>
                  <a:spcPts val="0"/>
                </a:spcBef>
                <a:spcAft>
                  <a:spcPts val="0"/>
                </a:spcAft>
                <a:defRPr/>
              </a:pPr>
              <a:endParaRPr lang="en-US">
                <a:latin typeface="+mn-lt"/>
                <a:ea typeface="+mn-ea"/>
              </a:endParaRPr>
            </a:p>
          </p:txBody>
        </p:sp>
        <p:sp>
          <p:nvSpPr>
            <p:cNvPr id="115" name="Freeform 206">
              <a:extLst>
                <a:ext uri="{FF2B5EF4-FFF2-40B4-BE49-F238E27FC236}">
                  <a16:creationId xmlns:a16="http://schemas.microsoft.com/office/drawing/2014/main" id="{5FE9123D-1C8A-4448-AAA0-7368BF690E41}"/>
                </a:ext>
              </a:extLst>
            </p:cNvPr>
            <p:cNvSpPr>
              <a:spLocks/>
            </p:cNvSpPr>
            <p:nvPr/>
          </p:nvSpPr>
          <p:spPr bwMode="auto">
            <a:xfrm>
              <a:off x="6202363" y="1401763"/>
              <a:ext cx="128588" cy="147638"/>
            </a:xfrm>
            <a:custGeom>
              <a:avLst/>
              <a:gdLst/>
              <a:ahLst/>
              <a:cxnLst>
                <a:cxn ang="0">
                  <a:pos x="36" y="0"/>
                </a:cxn>
                <a:cxn ang="0">
                  <a:pos x="36" y="37"/>
                </a:cxn>
                <a:cxn ang="0">
                  <a:pos x="15" y="37"/>
                </a:cxn>
                <a:cxn ang="0">
                  <a:pos x="7" y="29"/>
                </a:cxn>
                <a:cxn ang="0">
                  <a:pos x="0" y="37"/>
                </a:cxn>
                <a:cxn ang="0">
                  <a:pos x="0" y="44"/>
                </a:cxn>
                <a:cxn ang="0">
                  <a:pos x="0" y="51"/>
                </a:cxn>
                <a:cxn ang="0">
                  <a:pos x="0" y="51"/>
                </a:cxn>
                <a:cxn ang="0">
                  <a:pos x="7" y="59"/>
                </a:cxn>
                <a:cxn ang="0">
                  <a:pos x="15" y="51"/>
                </a:cxn>
                <a:cxn ang="0">
                  <a:pos x="15" y="51"/>
                </a:cxn>
                <a:cxn ang="0">
                  <a:pos x="36" y="51"/>
                </a:cxn>
                <a:cxn ang="0">
                  <a:pos x="44" y="51"/>
                </a:cxn>
                <a:cxn ang="0">
                  <a:pos x="51" y="51"/>
                </a:cxn>
                <a:cxn ang="0">
                  <a:pos x="51" y="0"/>
                </a:cxn>
                <a:cxn ang="0">
                  <a:pos x="44" y="0"/>
                </a:cxn>
                <a:cxn ang="0">
                  <a:pos x="36" y="0"/>
                </a:cxn>
              </a:cxnLst>
              <a:rect l="0" t="0" r="r" b="b"/>
              <a:pathLst>
                <a:path w="51" h="59">
                  <a:moveTo>
                    <a:pt x="36" y="0"/>
                  </a:moveTo>
                  <a:cubicBezTo>
                    <a:pt x="36" y="37"/>
                    <a:pt x="36" y="37"/>
                    <a:pt x="36" y="37"/>
                  </a:cubicBezTo>
                  <a:cubicBezTo>
                    <a:pt x="15" y="37"/>
                    <a:pt x="15" y="37"/>
                    <a:pt x="15" y="37"/>
                  </a:cubicBezTo>
                  <a:cubicBezTo>
                    <a:pt x="15" y="33"/>
                    <a:pt x="11" y="29"/>
                    <a:pt x="7" y="29"/>
                  </a:cubicBezTo>
                  <a:cubicBezTo>
                    <a:pt x="3" y="29"/>
                    <a:pt x="0" y="33"/>
                    <a:pt x="0" y="37"/>
                  </a:cubicBezTo>
                  <a:cubicBezTo>
                    <a:pt x="0" y="44"/>
                    <a:pt x="0" y="44"/>
                    <a:pt x="0" y="44"/>
                  </a:cubicBezTo>
                  <a:cubicBezTo>
                    <a:pt x="0" y="51"/>
                    <a:pt x="0" y="51"/>
                    <a:pt x="0" y="51"/>
                  </a:cubicBezTo>
                  <a:cubicBezTo>
                    <a:pt x="0" y="51"/>
                    <a:pt x="0" y="51"/>
                    <a:pt x="0" y="51"/>
                  </a:cubicBezTo>
                  <a:cubicBezTo>
                    <a:pt x="0" y="55"/>
                    <a:pt x="3" y="59"/>
                    <a:pt x="7" y="59"/>
                  </a:cubicBezTo>
                  <a:cubicBezTo>
                    <a:pt x="11" y="59"/>
                    <a:pt x="15" y="55"/>
                    <a:pt x="15" y="51"/>
                  </a:cubicBezTo>
                  <a:cubicBezTo>
                    <a:pt x="15" y="51"/>
                    <a:pt x="15" y="51"/>
                    <a:pt x="15" y="51"/>
                  </a:cubicBezTo>
                  <a:cubicBezTo>
                    <a:pt x="36" y="51"/>
                    <a:pt x="36" y="51"/>
                    <a:pt x="36" y="51"/>
                  </a:cubicBezTo>
                  <a:cubicBezTo>
                    <a:pt x="44" y="51"/>
                    <a:pt x="44" y="51"/>
                    <a:pt x="44" y="51"/>
                  </a:cubicBezTo>
                  <a:cubicBezTo>
                    <a:pt x="51" y="51"/>
                    <a:pt x="51" y="51"/>
                    <a:pt x="51" y="51"/>
                  </a:cubicBezTo>
                  <a:cubicBezTo>
                    <a:pt x="51" y="0"/>
                    <a:pt x="51" y="0"/>
                    <a:pt x="51" y="0"/>
                  </a:cubicBezTo>
                  <a:cubicBezTo>
                    <a:pt x="44" y="0"/>
                    <a:pt x="44" y="0"/>
                    <a:pt x="44" y="0"/>
                  </a:cubicBezTo>
                  <a:lnTo>
                    <a:pt x="36" y="0"/>
                  </a:lnTo>
                  <a:close/>
                </a:path>
              </a:pathLst>
            </a:custGeom>
            <a:grpFill/>
            <a:ln w="9525">
              <a:noFill/>
              <a:round/>
              <a:headEnd/>
              <a:tailEnd/>
            </a:ln>
          </p:spPr>
          <p:txBody>
            <a:bodyPr/>
            <a:lstStyle/>
            <a:p>
              <a:pPr fontAlgn="auto">
                <a:spcBef>
                  <a:spcPts val="0"/>
                </a:spcBef>
                <a:spcAft>
                  <a:spcPts val="0"/>
                </a:spcAft>
                <a:defRPr/>
              </a:pPr>
              <a:endParaRPr lang="en-US">
                <a:latin typeface="+mn-lt"/>
                <a:ea typeface="+mn-ea"/>
              </a:endParaRPr>
            </a:p>
          </p:txBody>
        </p:sp>
      </p:grpSp>
      <p:grpSp>
        <p:nvGrpSpPr>
          <p:cNvPr id="116" name="Group 115">
            <a:extLst>
              <a:ext uri="{FF2B5EF4-FFF2-40B4-BE49-F238E27FC236}">
                <a16:creationId xmlns:a16="http://schemas.microsoft.com/office/drawing/2014/main" id="{3D4C1BDC-C3DF-4637-9866-A75A1C060897}"/>
              </a:ext>
            </a:extLst>
          </p:cNvPr>
          <p:cNvGrpSpPr/>
          <p:nvPr/>
        </p:nvGrpSpPr>
        <p:grpSpPr>
          <a:xfrm>
            <a:off x="5649047" y="4500760"/>
            <a:ext cx="443993" cy="385789"/>
            <a:chOff x="2084388" y="1843088"/>
            <a:chExt cx="255588" cy="292100"/>
          </a:xfrm>
          <a:solidFill>
            <a:schemeClr val="bg1"/>
          </a:solidFill>
        </p:grpSpPr>
        <p:sp>
          <p:nvSpPr>
            <p:cNvPr id="117" name="Freeform 45">
              <a:extLst>
                <a:ext uri="{FF2B5EF4-FFF2-40B4-BE49-F238E27FC236}">
                  <a16:creationId xmlns:a16="http://schemas.microsoft.com/office/drawing/2014/main" id="{F3C85B53-2922-468F-8099-95EFAC4046CA}"/>
                </a:ext>
              </a:extLst>
            </p:cNvPr>
            <p:cNvSpPr>
              <a:spLocks noEditPoints="1"/>
            </p:cNvSpPr>
            <p:nvPr/>
          </p:nvSpPr>
          <p:spPr bwMode="auto">
            <a:xfrm>
              <a:off x="2084388" y="1843088"/>
              <a:ext cx="255588" cy="292100"/>
            </a:xfrm>
            <a:custGeom>
              <a:avLst/>
              <a:gdLst/>
              <a:ahLst/>
              <a:cxnLst>
                <a:cxn ang="0">
                  <a:pos x="108" y="0"/>
                </a:cxn>
                <a:cxn ang="0">
                  <a:pos x="0" y="0"/>
                </a:cxn>
                <a:cxn ang="0">
                  <a:pos x="0" y="184"/>
                </a:cxn>
                <a:cxn ang="0">
                  <a:pos x="161" y="184"/>
                </a:cxn>
                <a:cxn ang="0">
                  <a:pos x="161" y="52"/>
                </a:cxn>
                <a:cxn ang="0">
                  <a:pos x="108" y="0"/>
                </a:cxn>
                <a:cxn ang="0">
                  <a:pos x="69" y="92"/>
                </a:cxn>
                <a:cxn ang="0">
                  <a:pos x="81" y="92"/>
                </a:cxn>
                <a:cxn ang="0">
                  <a:pos x="81" y="79"/>
                </a:cxn>
                <a:cxn ang="0">
                  <a:pos x="69" y="79"/>
                </a:cxn>
                <a:cxn ang="0">
                  <a:pos x="69" y="68"/>
                </a:cxn>
                <a:cxn ang="0">
                  <a:pos x="81" y="68"/>
                </a:cxn>
                <a:cxn ang="0">
                  <a:pos x="81" y="57"/>
                </a:cxn>
                <a:cxn ang="0">
                  <a:pos x="69" y="57"/>
                </a:cxn>
                <a:cxn ang="0">
                  <a:pos x="69" y="46"/>
                </a:cxn>
                <a:cxn ang="0">
                  <a:pos x="81" y="46"/>
                </a:cxn>
                <a:cxn ang="0">
                  <a:pos x="81" y="33"/>
                </a:cxn>
                <a:cxn ang="0">
                  <a:pos x="69" y="33"/>
                </a:cxn>
                <a:cxn ang="0">
                  <a:pos x="69" y="22"/>
                </a:cxn>
                <a:cxn ang="0">
                  <a:pos x="81" y="22"/>
                </a:cxn>
                <a:cxn ang="0">
                  <a:pos x="81" y="33"/>
                </a:cxn>
                <a:cxn ang="0">
                  <a:pos x="93" y="33"/>
                </a:cxn>
                <a:cxn ang="0">
                  <a:pos x="93" y="46"/>
                </a:cxn>
                <a:cxn ang="0">
                  <a:pos x="81" y="46"/>
                </a:cxn>
                <a:cxn ang="0">
                  <a:pos x="81" y="57"/>
                </a:cxn>
                <a:cxn ang="0">
                  <a:pos x="93" y="57"/>
                </a:cxn>
                <a:cxn ang="0">
                  <a:pos x="93" y="68"/>
                </a:cxn>
                <a:cxn ang="0">
                  <a:pos x="81" y="68"/>
                </a:cxn>
                <a:cxn ang="0">
                  <a:pos x="81" y="79"/>
                </a:cxn>
                <a:cxn ang="0">
                  <a:pos x="93" y="79"/>
                </a:cxn>
                <a:cxn ang="0">
                  <a:pos x="93" y="92"/>
                </a:cxn>
                <a:cxn ang="0">
                  <a:pos x="81" y="92"/>
                </a:cxn>
                <a:cxn ang="0">
                  <a:pos x="81" y="103"/>
                </a:cxn>
                <a:cxn ang="0">
                  <a:pos x="93" y="103"/>
                </a:cxn>
                <a:cxn ang="0">
                  <a:pos x="93" y="114"/>
                </a:cxn>
                <a:cxn ang="0">
                  <a:pos x="81" y="114"/>
                </a:cxn>
                <a:cxn ang="0">
                  <a:pos x="81" y="103"/>
                </a:cxn>
                <a:cxn ang="0">
                  <a:pos x="69" y="103"/>
                </a:cxn>
                <a:cxn ang="0">
                  <a:pos x="69" y="92"/>
                </a:cxn>
                <a:cxn ang="0">
                  <a:pos x="47" y="160"/>
                </a:cxn>
                <a:cxn ang="0">
                  <a:pos x="23" y="160"/>
                </a:cxn>
                <a:cxn ang="0">
                  <a:pos x="23" y="22"/>
                </a:cxn>
                <a:cxn ang="0">
                  <a:pos x="58" y="22"/>
                </a:cxn>
                <a:cxn ang="0">
                  <a:pos x="58" y="114"/>
                </a:cxn>
                <a:cxn ang="0">
                  <a:pos x="47" y="114"/>
                </a:cxn>
                <a:cxn ang="0">
                  <a:pos x="47" y="160"/>
                </a:cxn>
                <a:cxn ang="0">
                  <a:pos x="104" y="173"/>
                </a:cxn>
                <a:cxn ang="0">
                  <a:pos x="58" y="173"/>
                </a:cxn>
                <a:cxn ang="0">
                  <a:pos x="58" y="127"/>
                </a:cxn>
                <a:cxn ang="0">
                  <a:pos x="104" y="127"/>
                </a:cxn>
                <a:cxn ang="0">
                  <a:pos x="104" y="173"/>
                </a:cxn>
                <a:cxn ang="0">
                  <a:pos x="139" y="160"/>
                </a:cxn>
                <a:cxn ang="0">
                  <a:pos x="115" y="160"/>
                </a:cxn>
                <a:cxn ang="0">
                  <a:pos x="115" y="114"/>
                </a:cxn>
                <a:cxn ang="0">
                  <a:pos x="104" y="114"/>
                </a:cxn>
                <a:cxn ang="0">
                  <a:pos x="104" y="27"/>
                </a:cxn>
                <a:cxn ang="0">
                  <a:pos x="139" y="62"/>
                </a:cxn>
                <a:cxn ang="0">
                  <a:pos x="139" y="160"/>
                </a:cxn>
              </a:cxnLst>
              <a:rect l="0" t="0" r="r" b="b"/>
              <a:pathLst>
                <a:path w="161" h="184">
                  <a:moveTo>
                    <a:pt x="108" y="0"/>
                  </a:moveTo>
                  <a:lnTo>
                    <a:pt x="0" y="0"/>
                  </a:lnTo>
                  <a:lnTo>
                    <a:pt x="0" y="184"/>
                  </a:lnTo>
                  <a:lnTo>
                    <a:pt x="161" y="184"/>
                  </a:lnTo>
                  <a:lnTo>
                    <a:pt x="161" y="52"/>
                  </a:lnTo>
                  <a:lnTo>
                    <a:pt x="108" y="0"/>
                  </a:lnTo>
                  <a:close/>
                  <a:moveTo>
                    <a:pt x="69" y="92"/>
                  </a:moveTo>
                  <a:lnTo>
                    <a:pt x="81" y="92"/>
                  </a:lnTo>
                  <a:lnTo>
                    <a:pt x="81" y="79"/>
                  </a:lnTo>
                  <a:lnTo>
                    <a:pt x="69" y="79"/>
                  </a:lnTo>
                  <a:lnTo>
                    <a:pt x="69" y="68"/>
                  </a:lnTo>
                  <a:lnTo>
                    <a:pt x="81" y="68"/>
                  </a:lnTo>
                  <a:lnTo>
                    <a:pt x="81" y="57"/>
                  </a:lnTo>
                  <a:lnTo>
                    <a:pt x="69" y="57"/>
                  </a:lnTo>
                  <a:lnTo>
                    <a:pt x="69" y="46"/>
                  </a:lnTo>
                  <a:lnTo>
                    <a:pt x="81" y="46"/>
                  </a:lnTo>
                  <a:lnTo>
                    <a:pt x="81" y="33"/>
                  </a:lnTo>
                  <a:lnTo>
                    <a:pt x="69" y="33"/>
                  </a:lnTo>
                  <a:lnTo>
                    <a:pt x="69" y="22"/>
                  </a:lnTo>
                  <a:lnTo>
                    <a:pt x="81" y="22"/>
                  </a:lnTo>
                  <a:lnTo>
                    <a:pt x="81" y="33"/>
                  </a:lnTo>
                  <a:lnTo>
                    <a:pt x="93" y="33"/>
                  </a:lnTo>
                  <a:lnTo>
                    <a:pt x="93" y="46"/>
                  </a:lnTo>
                  <a:lnTo>
                    <a:pt x="81" y="46"/>
                  </a:lnTo>
                  <a:lnTo>
                    <a:pt x="81" y="57"/>
                  </a:lnTo>
                  <a:lnTo>
                    <a:pt x="93" y="57"/>
                  </a:lnTo>
                  <a:lnTo>
                    <a:pt x="93" y="68"/>
                  </a:lnTo>
                  <a:lnTo>
                    <a:pt x="81" y="68"/>
                  </a:lnTo>
                  <a:lnTo>
                    <a:pt x="81" y="79"/>
                  </a:lnTo>
                  <a:lnTo>
                    <a:pt x="93" y="79"/>
                  </a:lnTo>
                  <a:lnTo>
                    <a:pt x="93" y="92"/>
                  </a:lnTo>
                  <a:lnTo>
                    <a:pt x="81" y="92"/>
                  </a:lnTo>
                  <a:lnTo>
                    <a:pt x="81" y="103"/>
                  </a:lnTo>
                  <a:lnTo>
                    <a:pt x="93" y="103"/>
                  </a:lnTo>
                  <a:lnTo>
                    <a:pt x="93" y="114"/>
                  </a:lnTo>
                  <a:lnTo>
                    <a:pt x="81" y="114"/>
                  </a:lnTo>
                  <a:lnTo>
                    <a:pt x="81" y="103"/>
                  </a:lnTo>
                  <a:lnTo>
                    <a:pt x="69" y="103"/>
                  </a:lnTo>
                  <a:lnTo>
                    <a:pt x="69" y="92"/>
                  </a:lnTo>
                  <a:close/>
                  <a:moveTo>
                    <a:pt x="47" y="160"/>
                  </a:moveTo>
                  <a:lnTo>
                    <a:pt x="23" y="160"/>
                  </a:lnTo>
                  <a:lnTo>
                    <a:pt x="23" y="22"/>
                  </a:lnTo>
                  <a:lnTo>
                    <a:pt x="58" y="22"/>
                  </a:lnTo>
                  <a:lnTo>
                    <a:pt x="58" y="114"/>
                  </a:lnTo>
                  <a:lnTo>
                    <a:pt x="47" y="114"/>
                  </a:lnTo>
                  <a:lnTo>
                    <a:pt x="47" y="160"/>
                  </a:lnTo>
                  <a:close/>
                  <a:moveTo>
                    <a:pt x="104" y="173"/>
                  </a:moveTo>
                  <a:lnTo>
                    <a:pt x="58" y="173"/>
                  </a:lnTo>
                  <a:lnTo>
                    <a:pt x="58" y="127"/>
                  </a:lnTo>
                  <a:lnTo>
                    <a:pt x="104" y="127"/>
                  </a:lnTo>
                  <a:lnTo>
                    <a:pt x="104" y="173"/>
                  </a:lnTo>
                  <a:close/>
                  <a:moveTo>
                    <a:pt x="139" y="160"/>
                  </a:moveTo>
                  <a:lnTo>
                    <a:pt x="115" y="160"/>
                  </a:lnTo>
                  <a:lnTo>
                    <a:pt x="115" y="114"/>
                  </a:lnTo>
                  <a:lnTo>
                    <a:pt x="104" y="114"/>
                  </a:lnTo>
                  <a:lnTo>
                    <a:pt x="104" y="27"/>
                  </a:lnTo>
                  <a:lnTo>
                    <a:pt x="139" y="62"/>
                  </a:lnTo>
                  <a:lnTo>
                    <a:pt x="139" y="160"/>
                  </a:lnTo>
                  <a:close/>
                </a:path>
              </a:pathLst>
            </a:custGeom>
            <a:grpFill/>
            <a:ln w="9525">
              <a:noFill/>
              <a:round/>
              <a:headEnd/>
              <a:tailEnd/>
            </a:ln>
          </p:spPr>
          <p:txBody>
            <a:bodyPr/>
            <a:lstStyle/>
            <a:p>
              <a:pPr fontAlgn="auto">
                <a:spcBef>
                  <a:spcPts val="0"/>
                </a:spcBef>
                <a:spcAft>
                  <a:spcPts val="0"/>
                </a:spcAft>
                <a:defRPr/>
              </a:pPr>
              <a:endParaRPr lang="en-US">
                <a:latin typeface="+mn-lt"/>
                <a:ea typeface="+mn-ea"/>
              </a:endParaRPr>
            </a:p>
          </p:txBody>
        </p:sp>
        <p:sp>
          <p:nvSpPr>
            <p:cNvPr id="118" name="Rectangle 46">
              <a:extLst>
                <a:ext uri="{FF2B5EF4-FFF2-40B4-BE49-F238E27FC236}">
                  <a16:creationId xmlns:a16="http://schemas.microsoft.com/office/drawing/2014/main" id="{0D18D188-9C78-4F63-94E9-6D372673D2AC}"/>
                </a:ext>
              </a:extLst>
            </p:cNvPr>
            <p:cNvSpPr>
              <a:spLocks noChangeArrowheads="1"/>
            </p:cNvSpPr>
            <p:nvPr/>
          </p:nvSpPr>
          <p:spPr bwMode="auto">
            <a:xfrm>
              <a:off x="2193926" y="2062163"/>
              <a:ext cx="38100" cy="17463"/>
            </a:xfrm>
            <a:prstGeom prst="rect">
              <a:avLst/>
            </a:prstGeom>
            <a:grpFill/>
            <a:ln w="9525">
              <a:noFill/>
              <a:miter lim="800000"/>
              <a:headEnd/>
              <a:tailEnd/>
            </a:ln>
          </p:spPr>
          <p:txBody>
            <a:bodyPr/>
            <a:lstStyle/>
            <a:p>
              <a:pPr fontAlgn="auto">
                <a:spcBef>
                  <a:spcPts val="0"/>
                </a:spcBef>
                <a:spcAft>
                  <a:spcPts val="0"/>
                </a:spcAft>
                <a:defRPr/>
              </a:pPr>
              <a:endParaRPr lang="en-US">
                <a:latin typeface="+mn-lt"/>
                <a:ea typeface="+mn-ea"/>
              </a:endParaRPr>
            </a:p>
          </p:txBody>
        </p:sp>
      </p:grpSp>
      <p:sp>
        <p:nvSpPr>
          <p:cNvPr id="119" name="Freeform 37">
            <a:extLst>
              <a:ext uri="{FF2B5EF4-FFF2-40B4-BE49-F238E27FC236}">
                <a16:creationId xmlns:a16="http://schemas.microsoft.com/office/drawing/2014/main" id="{C9C7C540-B086-41EF-A228-ECD4A427AFF7}"/>
              </a:ext>
            </a:extLst>
          </p:cNvPr>
          <p:cNvSpPr>
            <a:spLocks noEditPoints="1"/>
          </p:cNvSpPr>
          <p:nvPr/>
        </p:nvSpPr>
        <p:spPr bwMode="auto">
          <a:xfrm>
            <a:off x="5237476" y="5863945"/>
            <a:ext cx="420688" cy="328613"/>
          </a:xfrm>
          <a:custGeom>
            <a:avLst/>
            <a:gdLst>
              <a:gd name="T0" fmla="*/ 184 w 256"/>
              <a:gd name="T1" fmla="*/ 172 h 200"/>
              <a:gd name="T2" fmla="*/ 184 w 256"/>
              <a:gd name="T3" fmla="*/ 172 h 200"/>
              <a:gd name="T4" fmla="*/ 108 w 256"/>
              <a:gd name="T5" fmla="*/ 172 h 200"/>
              <a:gd name="T6" fmla="*/ 108 w 256"/>
              <a:gd name="T7" fmla="*/ 172 h 200"/>
              <a:gd name="T8" fmla="*/ 100 w 256"/>
              <a:gd name="T9" fmla="*/ 172 h 200"/>
              <a:gd name="T10" fmla="*/ 85 w 256"/>
              <a:gd name="T11" fmla="*/ 172 h 200"/>
              <a:gd name="T12" fmla="*/ 92 w 256"/>
              <a:gd name="T13" fmla="*/ 180 h 200"/>
              <a:gd name="T14" fmla="*/ 96 w 256"/>
              <a:gd name="T15" fmla="*/ 188 h 200"/>
              <a:gd name="T16" fmla="*/ 84 w 256"/>
              <a:gd name="T17" fmla="*/ 200 h 200"/>
              <a:gd name="T18" fmla="*/ 76 w 256"/>
              <a:gd name="T19" fmla="*/ 196 h 200"/>
              <a:gd name="T20" fmla="*/ 48 w 256"/>
              <a:gd name="T21" fmla="*/ 168 h 200"/>
              <a:gd name="T22" fmla="*/ 44 w 256"/>
              <a:gd name="T23" fmla="*/ 160 h 200"/>
              <a:gd name="T24" fmla="*/ 48 w 256"/>
              <a:gd name="T25" fmla="*/ 152 h 200"/>
              <a:gd name="T26" fmla="*/ 76 w 256"/>
              <a:gd name="T27" fmla="*/ 124 h 200"/>
              <a:gd name="T28" fmla="*/ 84 w 256"/>
              <a:gd name="T29" fmla="*/ 120 h 200"/>
              <a:gd name="T30" fmla="*/ 96 w 256"/>
              <a:gd name="T31" fmla="*/ 132 h 200"/>
              <a:gd name="T32" fmla="*/ 92 w 256"/>
              <a:gd name="T33" fmla="*/ 140 h 200"/>
              <a:gd name="T34" fmla="*/ 85 w 256"/>
              <a:gd name="T35" fmla="*/ 148 h 200"/>
              <a:gd name="T36" fmla="*/ 92 w 256"/>
              <a:gd name="T37" fmla="*/ 148 h 200"/>
              <a:gd name="T38" fmla="*/ 92 w 256"/>
              <a:gd name="T39" fmla="*/ 148 h 200"/>
              <a:gd name="T40" fmla="*/ 104 w 256"/>
              <a:gd name="T41" fmla="*/ 148 h 200"/>
              <a:gd name="T42" fmla="*/ 104 w 256"/>
              <a:gd name="T43" fmla="*/ 148 h 200"/>
              <a:gd name="T44" fmla="*/ 184 w 256"/>
              <a:gd name="T45" fmla="*/ 148 h 200"/>
              <a:gd name="T46" fmla="*/ 232 w 256"/>
              <a:gd name="T47" fmla="*/ 100 h 200"/>
              <a:gd name="T48" fmla="*/ 232 w 256"/>
              <a:gd name="T49" fmla="*/ 72 h 200"/>
              <a:gd name="T50" fmla="*/ 244 w 256"/>
              <a:gd name="T51" fmla="*/ 60 h 200"/>
              <a:gd name="T52" fmla="*/ 256 w 256"/>
              <a:gd name="T53" fmla="*/ 72 h 200"/>
              <a:gd name="T54" fmla="*/ 256 w 256"/>
              <a:gd name="T55" fmla="*/ 100 h 200"/>
              <a:gd name="T56" fmla="*/ 184 w 256"/>
              <a:gd name="T57" fmla="*/ 172 h 200"/>
              <a:gd name="T58" fmla="*/ 180 w 256"/>
              <a:gd name="T59" fmla="*/ 76 h 200"/>
              <a:gd name="T60" fmla="*/ 172 w 256"/>
              <a:gd name="T61" fmla="*/ 80 h 200"/>
              <a:gd name="T62" fmla="*/ 160 w 256"/>
              <a:gd name="T63" fmla="*/ 68 h 200"/>
              <a:gd name="T64" fmla="*/ 164 w 256"/>
              <a:gd name="T65" fmla="*/ 60 h 200"/>
              <a:gd name="T66" fmla="*/ 171 w 256"/>
              <a:gd name="T67" fmla="*/ 52 h 200"/>
              <a:gd name="T68" fmla="*/ 164 w 256"/>
              <a:gd name="T69" fmla="*/ 52 h 200"/>
              <a:gd name="T70" fmla="*/ 164 w 256"/>
              <a:gd name="T71" fmla="*/ 52 h 200"/>
              <a:gd name="T72" fmla="*/ 152 w 256"/>
              <a:gd name="T73" fmla="*/ 52 h 200"/>
              <a:gd name="T74" fmla="*/ 152 w 256"/>
              <a:gd name="T75" fmla="*/ 52 h 200"/>
              <a:gd name="T76" fmla="*/ 72 w 256"/>
              <a:gd name="T77" fmla="*/ 52 h 200"/>
              <a:gd name="T78" fmla="*/ 24 w 256"/>
              <a:gd name="T79" fmla="*/ 100 h 200"/>
              <a:gd name="T80" fmla="*/ 24 w 256"/>
              <a:gd name="T81" fmla="*/ 128 h 200"/>
              <a:gd name="T82" fmla="*/ 12 w 256"/>
              <a:gd name="T83" fmla="*/ 140 h 200"/>
              <a:gd name="T84" fmla="*/ 0 w 256"/>
              <a:gd name="T85" fmla="*/ 128 h 200"/>
              <a:gd name="T86" fmla="*/ 0 w 256"/>
              <a:gd name="T87" fmla="*/ 100 h 200"/>
              <a:gd name="T88" fmla="*/ 72 w 256"/>
              <a:gd name="T89" fmla="*/ 28 h 200"/>
              <a:gd name="T90" fmla="*/ 148 w 256"/>
              <a:gd name="T91" fmla="*/ 28 h 200"/>
              <a:gd name="T92" fmla="*/ 148 w 256"/>
              <a:gd name="T93" fmla="*/ 28 h 200"/>
              <a:gd name="T94" fmla="*/ 156 w 256"/>
              <a:gd name="T95" fmla="*/ 28 h 200"/>
              <a:gd name="T96" fmla="*/ 171 w 256"/>
              <a:gd name="T97" fmla="*/ 28 h 200"/>
              <a:gd name="T98" fmla="*/ 164 w 256"/>
              <a:gd name="T99" fmla="*/ 20 h 200"/>
              <a:gd name="T100" fmla="*/ 160 w 256"/>
              <a:gd name="T101" fmla="*/ 12 h 200"/>
              <a:gd name="T102" fmla="*/ 172 w 256"/>
              <a:gd name="T103" fmla="*/ 0 h 200"/>
              <a:gd name="T104" fmla="*/ 180 w 256"/>
              <a:gd name="T105" fmla="*/ 4 h 200"/>
              <a:gd name="T106" fmla="*/ 208 w 256"/>
              <a:gd name="T107" fmla="*/ 32 h 200"/>
              <a:gd name="T108" fmla="*/ 212 w 256"/>
              <a:gd name="T109" fmla="*/ 40 h 200"/>
              <a:gd name="T110" fmla="*/ 208 w 256"/>
              <a:gd name="T111" fmla="*/ 48 h 200"/>
              <a:gd name="T112" fmla="*/ 180 w 256"/>
              <a:gd name="T113" fmla="*/ 76 h 20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56" h="200">
                <a:moveTo>
                  <a:pt x="184" y="172"/>
                </a:moveTo>
                <a:cubicBezTo>
                  <a:pt x="184" y="172"/>
                  <a:pt x="184" y="172"/>
                  <a:pt x="184" y="172"/>
                </a:cubicBezTo>
                <a:cubicBezTo>
                  <a:pt x="108" y="172"/>
                  <a:pt x="108" y="172"/>
                  <a:pt x="108" y="172"/>
                </a:cubicBezTo>
                <a:cubicBezTo>
                  <a:pt x="108" y="172"/>
                  <a:pt x="108" y="172"/>
                  <a:pt x="108" y="172"/>
                </a:cubicBezTo>
                <a:cubicBezTo>
                  <a:pt x="100" y="172"/>
                  <a:pt x="100" y="172"/>
                  <a:pt x="100" y="172"/>
                </a:cubicBezTo>
                <a:cubicBezTo>
                  <a:pt x="85" y="172"/>
                  <a:pt x="85" y="172"/>
                  <a:pt x="85" y="172"/>
                </a:cubicBezTo>
                <a:cubicBezTo>
                  <a:pt x="92" y="180"/>
                  <a:pt x="92" y="180"/>
                  <a:pt x="92" y="180"/>
                </a:cubicBezTo>
                <a:cubicBezTo>
                  <a:pt x="95" y="182"/>
                  <a:pt x="96" y="185"/>
                  <a:pt x="96" y="188"/>
                </a:cubicBezTo>
                <a:cubicBezTo>
                  <a:pt x="96" y="195"/>
                  <a:pt x="91" y="200"/>
                  <a:pt x="84" y="200"/>
                </a:cubicBezTo>
                <a:cubicBezTo>
                  <a:pt x="81" y="200"/>
                  <a:pt x="78" y="199"/>
                  <a:pt x="76" y="196"/>
                </a:cubicBezTo>
                <a:cubicBezTo>
                  <a:pt x="48" y="168"/>
                  <a:pt x="48" y="168"/>
                  <a:pt x="48" y="168"/>
                </a:cubicBezTo>
                <a:cubicBezTo>
                  <a:pt x="45" y="166"/>
                  <a:pt x="44" y="163"/>
                  <a:pt x="44" y="160"/>
                </a:cubicBezTo>
                <a:cubicBezTo>
                  <a:pt x="44" y="157"/>
                  <a:pt x="45" y="154"/>
                  <a:pt x="48" y="152"/>
                </a:cubicBezTo>
                <a:cubicBezTo>
                  <a:pt x="76" y="124"/>
                  <a:pt x="76" y="124"/>
                  <a:pt x="76" y="124"/>
                </a:cubicBezTo>
                <a:cubicBezTo>
                  <a:pt x="78" y="121"/>
                  <a:pt x="81" y="120"/>
                  <a:pt x="84" y="120"/>
                </a:cubicBezTo>
                <a:cubicBezTo>
                  <a:pt x="91" y="120"/>
                  <a:pt x="96" y="125"/>
                  <a:pt x="96" y="132"/>
                </a:cubicBezTo>
                <a:cubicBezTo>
                  <a:pt x="96" y="135"/>
                  <a:pt x="95" y="138"/>
                  <a:pt x="92" y="140"/>
                </a:cubicBezTo>
                <a:cubicBezTo>
                  <a:pt x="85" y="148"/>
                  <a:pt x="85" y="148"/>
                  <a:pt x="85" y="148"/>
                </a:cubicBezTo>
                <a:cubicBezTo>
                  <a:pt x="92" y="148"/>
                  <a:pt x="92" y="148"/>
                  <a:pt x="92" y="148"/>
                </a:cubicBezTo>
                <a:cubicBezTo>
                  <a:pt x="92" y="148"/>
                  <a:pt x="92" y="148"/>
                  <a:pt x="92" y="148"/>
                </a:cubicBezTo>
                <a:cubicBezTo>
                  <a:pt x="104" y="148"/>
                  <a:pt x="104" y="148"/>
                  <a:pt x="104" y="148"/>
                </a:cubicBezTo>
                <a:cubicBezTo>
                  <a:pt x="104" y="148"/>
                  <a:pt x="104" y="148"/>
                  <a:pt x="104" y="148"/>
                </a:cubicBezTo>
                <a:cubicBezTo>
                  <a:pt x="184" y="148"/>
                  <a:pt x="184" y="148"/>
                  <a:pt x="184" y="148"/>
                </a:cubicBezTo>
                <a:cubicBezTo>
                  <a:pt x="211" y="148"/>
                  <a:pt x="232" y="127"/>
                  <a:pt x="232" y="100"/>
                </a:cubicBezTo>
                <a:cubicBezTo>
                  <a:pt x="232" y="72"/>
                  <a:pt x="232" y="72"/>
                  <a:pt x="232" y="72"/>
                </a:cubicBezTo>
                <a:cubicBezTo>
                  <a:pt x="232" y="65"/>
                  <a:pt x="237" y="60"/>
                  <a:pt x="244" y="60"/>
                </a:cubicBezTo>
                <a:cubicBezTo>
                  <a:pt x="251" y="60"/>
                  <a:pt x="256" y="65"/>
                  <a:pt x="256" y="72"/>
                </a:cubicBezTo>
                <a:cubicBezTo>
                  <a:pt x="256" y="100"/>
                  <a:pt x="256" y="100"/>
                  <a:pt x="256" y="100"/>
                </a:cubicBezTo>
                <a:cubicBezTo>
                  <a:pt x="256" y="140"/>
                  <a:pt x="224" y="172"/>
                  <a:pt x="184" y="172"/>
                </a:cubicBezTo>
                <a:moveTo>
                  <a:pt x="180" y="76"/>
                </a:moveTo>
                <a:cubicBezTo>
                  <a:pt x="178" y="79"/>
                  <a:pt x="175" y="80"/>
                  <a:pt x="172" y="80"/>
                </a:cubicBezTo>
                <a:cubicBezTo>
                  <a:pt x="165" y="80"/>
                  <a:pt x="160" y="75"/>
                  <a:pt x="160" y="68"/>
                </a:cubicBezTo>
                <a:cubicBezTo>
                  <a:pt x="160" y="65"/>
                  <a:pt x="161" y="62"/>
                  <a:pt x="164" y="60"/>
                </a:cubicBezTo>
                <a:cubicBezTo>
                  <a:pt x="171" y="52"/>
                  <a:pt x="171" y="52"/>
                  <a:pt x="171" y="52"/>
                </a:cubicBezTo>
                <a:cubicBezTo>
                  <a:pt x="164" y="52"/>
                  <a:pt x="164" y="52"/>
                  <a:pt x="164" y="52"/>
                </a:cubicBezTo>
                <a:cubicBezTo>
                  <a:pt x="164" y="52"/>
                  <a:pt x="164" y="52"/>
                  <a:pt x="164" y="52"/>
                </a:cubicBezTo>
                <a:cubicBezTo>
                  <a:pt x="152" y="52"/>
                  <a:pt x="152" y="52"/>
                  <a:pt x="152" y="52"/>
                </a:cubicBezTo>
                <a:cubicBezTo>
                  <a:pt x="152" y="52"/>
                  <a:pt x="152" y="52"/>
                  <a:pt x="152" y="52"/>
                </a:cubicBezTo>
                <a:cubicBezTo>
                  <a:pt x="72" y="52"/>
                  <a:pt x="72" y="52"/>
                  <a:pt x="72" y="52"/>
                </a:cubicBezTo>
                <a:cubicBezTo>
                  <a:pt x="45" y="52"/>
                  <a:pt x="24" y="73"/>
                  <a:pt x="24" y="100"/>
                </a:cubicBezTo>
                <a:cubicBezTo>
                  <a:pt x="24" y="128"/>
                  <a:pt x="24" y="128"/>
                  <a:pt x="24" y="128"/>
                </a:cubicBezTo>
                <a:cubicBezTo>
                  <a:pt x="24" y="135"/>
                  <a:pt x="19" y="140"/>
                  <a:pt x="12" y="140"/>
                </a:cubicBezTo>
                <a:cubicBezTo>
                  <a:pt x="5" y="140"/>
                  <a:pt x="0" y="135"/>
                  <a:pt x="0" y="128"/>
                </a:cubicBezTo>
                <a:cubicBezTo>
                  <a:pt x="0" y="100"/>
                  <a:pt x="0" y="100"/>
                  <a:pt x="0" y="100"/>
                </a:cubicBezTo>
                <a:cubicBezTo>
                  <a:pt x="0" y="60"/>
                  <a:pt x="32" y="28"/>
                  <a:pt x="72" y="28"/>
                </a:cubicBezTo>
                <a:cubicBezTo>
                  <a:pt x="148" y="28"/>
                  <a:pt x="148" y="28"/>
                  <a:pt x="148" y="28"/>
                </a:cubicBezTo>
                <a:cubicBezTo>
                  <a:pt x="148" y="28"/>
                  <a:pt x="148" y="28"/>
                  <a:pt x="148" y="28"/>
                </a:cubicBezTo>
                <a:cubicBezTo>
                  <a:pt x="156" y="28"/>
                  <a:pt x="156" y="28"/>
                  <a:pt x="156" y="28"/>
                </a:cubicBezTo>
                <a:cubicBezTo>
                  <a:pt x="171" y="28"/>
                  <a:pt x="171" y="28"/>
                  <a:pt x="171" y="28"/>
                </a:cubicBezTo>
                <a:cubicBezTo>
                  <a:pt x="164" y="20"/>
                  <a:pt x="164" y="20"/>
                  <a:pt x="164" y="20"/>
                </a:cubicBezTo>
                <a:cubicBezTo>
                  <a:pt x="161" y="18"/>
                  <a:pt x="160" y="15"/>
                  <a:pt x="160" y="12"/>
                </a:cubicBezTo>
                <a:cubicBezTo>
                  <a:pt x="160" y="5"/>
                  <a:pt x="165" y="0"/>
                  <a:pt x="172" y="0"/>
                </a:cubicBezTo>
                <a:cubicBezTo>
                  <a:pt x="175" y="0"/>
                  <a:pt x="178" y="1"/>
                  <a:pt x="180" y="4"/>
                </a:cubicBezTo>
                <a:cubicBezTo>
                  <a:pt x="208" y="32"/>
                  <a:pt x="208" y="32"/>
                  <a:pt x="208" y="32"/>
                </a:cubicBezTo>
                <a:cubicBezTo>
                  <a:pt x="211" y="34"/>
                  <a:pt x="212" y="37"/>
                  <a:pt x="212" y="40"/>
                </a:cubicBezTo>
                <a:cubicBezTo>
                  <a:pt x="212" y="43"/>
                  <a:pt x="211" y="46"/>
                  <a:pt x="208" y="48"/>
                </a:cubicBezTo>
                <a:lnTo>
                  <a:pt x="180" y="76"/>
                </a:lnTo>
                <a:close/>
              </a:path>
            </a:pathLst>
          </a:custGeom>
          <a:solidFill>
            <a:schemeClr val="bg1"/>
          </a:solidFill>
          <a:ln>
            <a:noFill/>
          </a:ln>
        </p:spPr>
        <p:txBody>
          <a:bodyPr/>
          <a:lstStyle/>
          <a:p>
            <a:endParaRPr lang="en-US"/>
          </a:p>
        </p:txBody>
      </p:sp>
    </p:spTree>
    <p:extLst>
      <p:ext uri="{BB962C8B-B14F-4D97-AF65-F5344CB8AC3E}">
        <p14:creationId xmlns:p14="http://schemas.microsoft.com/office/powerpoint/2010/main" val="3423706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971F646-569A-42AE-A1CE-54A0A2AB14F3}"/>
              </a:ext>
            </a:extLst>
          </p:cNvPr>
          <p:cNvSpPr>
            <a:spLocks noGrp="1"/>
          </p:cNvSpPr>
          <p:nvPr>
            <p:ph type="subTitle" idx="1"/>
          </p:nvPr>
        </p:nvSpPr>
        <p:spPr>
          <a:xfrm>
            <a:off x="5971456" y="2899543"/>
            <a:ext cx="5382344" cy="911117"/>
          </a:xfrm>
        </p:spPr>
        <p:txBody>
          <a:bodyPr>
            <a:normAutofit/>
          </a:bodyPr>
          <a:lstStyle/>
          <a:p>
            <a:pPr algn="l"/>
            <a:endParaRPr lang="en-US" sz="2000"/>
          </a:p>
        </p:txBody>
      </p:sp>
      <p:pic>
        <p:nvPicPr>
          <p:cNvPr id="5122" name="Picture 2" descr="How to Use Problem-Solving Therapy with Your Clients">
            <a:extLst>
              <a:ext uri="{FF2B5EF4-FFF2-40B4-BE49-F238E27FC236}">
                <a16:creationId xmlns:a16="http://schemas.microsoft.com/office/drawing/2014/main" id="{98C79580-A518-4B9A-948A-776A71D77B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27" r="12067" b="-1"/>
          <a:stretch/>
        </p:blipFill>
        <p:spPr bwMode="auto">
          <a:xfrm>
            <a:off x="20" y="10"/>
            <a:ext cx="5836538" cy="5130404"/>
          </a:xfrm>
          <a:custGeom>
            <a:avLst/>
            <a:gdLst/>
            <a:ahLst/>
            <a:cxnLst/>
            <a:rect l="l" t="t" r="r" b="b"/>
            <a:pathLst>
              <a:path w="5836558" h="5130414">
                <a:moveTo>
                  <a:pt x="0" y="0"/>
                </a:moveTo>
                <a:lnTo>
                  <a:pt x="3460503" y="0"/>
                </a:lnTo>
                <a:lnTo>
                  <a:pt x="5836558" y="5130414"/>
                </a:lnTo>
                <a:lnTo>
                  <a:pt x="0" y="5130414"/>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F8C49F-650A-4438-9527-1C4B5C1E6587}"/>
              </a:ext>
            </a:extLst>
          </p:cNvPr>
          <p:cNvSpPr>
            <a:spLocks noGrp="1"/>
          </p:cNvSpPr>
          <p:nvPr>
            <p:ph type="ctrTitle"/>
          </p:nvPr>
        </p:nvSpPr>
        <p:spPr>
          <a:xfrm>
            <a:off x="5639189" y="502128"/>
            <a:ext cx="5714611" cy="2390459"/>
          </a:xfrm>
        </p:spPr>
        <p:txBody>
          <a:bodyPr>
            <a:normAutofit/>
          </a:bodyPr>
          <a:lstStyle/>
          <a:p>
            <a:pPr algn="l"/>
            <a:r>
              <a:rPr lang="es-CR" sz="5400" dirty="0"/>
              <a:t>POTENTIAL ISSUES</a:t>
            </a:r>
            <a:endParaRPr lang="en-US" sz="5400" dirty="0"/>
          </a:p>
        </p:txBody>
      </p:sp>
      <p:sp>
        <p:nvSpPr>
          <p:cNvPr id="71" name="Freeform: Shape 70">
            <a:extLst>
              <a:ext uri="{FF2B5EF4-FFF2-40B4-BE49-F238E27FC236}">
                <a16:creationId xmlns:a16="http://schemas.microsoft.com/office/drawing/2014/main" id="{49FC0429-1777-4051-AFA1-A3E8593C0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108152" y="5292510"/>
            <a:ext cx="6083848" cy="1565491"/>
          </a:xfrm>
          <a:custGeom>
            <a:avLst/>
            <a:gdLst>
              <a:gd name="connsiteX0" fmla="*/ 0 w 6083848"/>
              <a:gd name="connsiteY0" fmla="*/ 1565491 h 1565491"/>
              <a:gd name="connsiteX1" fmla="*/ 6083848 w 6083848"/>
              <a:gd name="connsiteY1" fmla="*/ 1565491 h 1565491"/>
              <a:gd name="connsiteX2" fmla="*/ 6083848 w 6083848"/>
              <a:gd name="connsiteY2" fmla="*/ 0 h 1565491"/>
              <a:gd name="connsiteX3" fmla="*/ 1692132 w 6083848"/>
              <a:gd name="connsiteY3" fmla="*/ 0 h 1565491"/>
              <a:gd name="connsiteX4" fmla="*/ 1186806 w 6083848"/>
              <a:gd name="connsiteY4" fmla="*/ 0 h 1565491"/>
              <a:gd name="connsiteX5" fmla="*/ 1186070 w 6083848"/>
              <a:gd name="connsiteY5" fmla="*/ 1591 h 1565491"/>
              <a:gd name="connsiteX6" fmla="*/ 724290 w 6083848"/>
              <a:gd name="connsiteY6" fmla="*/ 1591 h 156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3848" h="1565491">
                <a:moveTo>
                  <a:pt x="0" y="1565491"/>
                </a:moveTo>
                <a:lnTo>
                  <a:pt x="6083848" y="1565491"/>
                </a:lnTo>
                <a:lnTo>
                  <a:pt x="6083848" y="0"/>
                </a:lnTo>
                <a:lnTo>
                  <a:pt x="1692132" y="0"/>
                </a:lnTo>
                <a:lnTo>
                  <a:pt x="1186806" y="0"/>
                </a:lnTo>
                <a:lnTo>
                  <a:pt x="1186070" y="1591"/>
                </a:lnTo>
                <a:lnTo>
                  <a:pt x="724290" y="1591"/>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38D3B1B8-B04F-487E-87AF-E6DDAAFBF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292509"/>
            <a:ext cx="6670682" cy="1565491"/>
          </a:xfrm>
          <a:custGeom>
            <a:avLst/>
            <a:gdLst>
              <a:gd name="connsiteX0" fmla="*/ 0 w 6670682"/>
              <a:gd name="connsiteY0" fmla="*/ 1565491 h 1565491"/>
              <a:gd name="connsiteX1" fmla="*/ 526312 w 6670682"/>
              <a:gd name="connsiteY1" fmla="*/ 1565491 h 1565491"/>
              <a:gd name="connsiteX2" fmla="*/ 5419344 w 6670682"/>
              <a:gd name="connsiteY2" fmla="*/ 1565491 h 1565491"/>
              <a:gd name="connsiteX3" fmla="*/ 5945656 w 6670682"/>
              <a:gd name="connsiteY3" fmla="*/ 1565491 h 1565491"/>
              <a:gd name="connsiteX4" fmla="*/ 6670682 w 6670682"/>
              <a:gd name="connsiteY4" fmla="*/ 0 h 1565491"/>
              <a:gd name="connsiteX5" fmla="*/ 6144370 w 6670682"/>
              <a:gd name="connsiteY5" fmla="*/ 0 h 1565491"/>
              <a:gd name="connsiteX6" fmla="*/ 526312 w 6670682"/>
              <a:gd name="connsiteY6" fmla="*/ 0 h 1565491"/>
              <a:gd name="connsiteX7" fmla="*/ 0 w 6670682"/>
              <a:gd name="connsiteY7" fmla="*/ 0 h 156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70682" h="1565491">
                <a:moveTo>
                  <a:pt x="0" y="1565491"/>
                </a:moveTo>
                <a:lnTo>
                  <a:pt x="526312" y="1565491"/>
                </a:lnTo>
                <a:lnTo>
                  <a:pt x="5419344" y="1565491"/>
                </a:lnTo>
                <a:lnTo>
                  <a:pt x="5945656" y="1565491"/>
                </a:lnTo>
                <a:lnTo>
                  <a:pt x="6670682" y="0"/>
                </a:lnTo>
                <a:lnTo>
                  <a:pt x="6144370" y="0"/>
                </a:lnTo>
                <a:lnTo>
                  <a:pt x="526312"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62126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1473C8-22F6-F345-B331-72508835B302}"/>
              </a:ext>
            </a:extLst>
          </p:cNvPr>
          <p:cNvSpPr txBox="1"/>
          <p:nvPr/>
        </p:nvSpPr>
        <p:spPr>
          <a:xfrm>
            <a:off x="4531882" y="306186"/>
            <a:ext cx="3128357" cy="553998"/>
          </a:xfrm>
          <a:prstGeom prst="rect">
            <a:avLst/>
          </a:prstGeom>
          <a:noFill/>
        </p:spPr>
        <p:txBody>
          <a:bodyPr wrap="none" rtlCol="0">
            <a:spAutoFit/>
          </a:bodyPr>
          <a:lstStyle/>
          <a:p>
            <a:pPr algn="ctr"/>
            <a:r>
              <a:rPr lang="en-US" sz="3000" b="1" dirty="0">
                <a:solidFill>
                  <a:schemeClr val="tx2"/>
                </a:solidFill>
                <a:latin typeface="Poppins" pitchFamily="2" charset="77"/>
                <a:cs typeface="Poppins" pitchFamily="2" charset="77"/>
              </a:rPr>
              <a:t>POTENTIAL ISSUES</a:t>
            </a:r>
          </a:p>
        </p:txBody>
      </p:sp>
      <p:sp>
        <p:nvSpPr>
          <p:cNvPr id="3" name="TextBox 2">
            <a:extLst>
              <a:ext uri="{FF2B5EF4-FFF2-40B4-BE49-F238E27FC236}">
                <a16:creationId xmlns:a16="http://schemas.microsoft.com/office/drawing/2014/main" id="{15DB9FD6-E786-8B46-99E6-5CF6DAE51B88}"/>
              </a:ext>
            </a:extLst>
          </p:cNvPr>
          <p:cNvSpPr txBox="1"/>
          <p:nvPr/>
        </p:nvSpPr>
        <p:spPr>
          <a:xfrm>
            <a:off x="5326755" y="787593"/>
            <a:ext cx="1538499" cy="276999"/>
          </a:xfrm>
          <a:prstGeom prst="rect">
            <a:avLst/>
          </a:prstGeom>
          <a:noFill/>
        </p:spPr>
        <p:txBody>
          <a:bodyPr wrap="none" rtlCol="0">
            <a:spAutoFit/>
          </a:bodyPr>
          <a:lstStyle/>
          <a:p>
            <a:pPr algn="ctr"/>
            <a:r>
              <a:rPr lang="en-US" sz="1200" spc="150" dirty="0">
                <a:solidFill>
                  <a:schemeClr val="bg1">
                    <a:lumMod val="65000"/>
                  </a:schemeClr>
                </a:solidFill>
                <a:latin typeface="Poppins Light" pitchFamily="2" charset="77"/>
                <a:cs typeface="Poppins Light" pitchFamily="2" charset="77"/>
              </a:rPr>
              <a:t>FIXING THE DATA</a:t>
            </a:r>
          </a:p>
        </p:txBody>
      </p:sp>
      <p:sp>
        <p:nvSpPr>
          <p:cNvPr id="7" name="TextBox 6">
            <a:extLst>
              <a:ext uri="{FF2B5EF4-FFF2-40B4-BE49-F238E27FC236}">
                <a16:creationId xmlns:a16="http://schemas.microsoft.com/office/drawing/2014/main" id="{3ABAB89D-1A8D-F04A-AC06-699C2246CB61}"/>
              </a:ext>
            </a:extLst>
          </p:cNvPr>
          <p:cNvSpPr txBox="1"/>
          <p:nvPr/>
        </p:nvSpPr>
        <p:spPr>
          <a:xfrm>
            <a:off x="8395170" y="4699510"/>
            <a:ext cx="2874713" cy="338554"/>
          </a:xfrm>
          <a:prstGeom prst="rect">
            <a:avLst/>
          </a:prstGeom>
          <a:noFill/>
          <a:ln>
            <a:noFill/>
          </a:ln>
        </p:spPr>
        <p:txBody>
          <a:bodyPr wrap="square" rtlCol="0" anchor="b" anchorCtr="0">
            <a:spAutoFit/>
          </a:bodyPr>
          <a:lstStyle/>
          <a:p>
            <a:pPr algn="ctr"/>
            <a:r>
              <a:rPr lang="en-US" sz="1600" b="1" dirty="0">
                <a:solidFill>
                  <a:schemeClr val="tx2"/>
                </a:solidFill>
                <a:latin typeface="Poppins" pitchFamily="2" charset="77"/>
                <a:ea typeface="League Spartan" charset="0"/>
                <a:cs typeface="Poppins" pitchFamily="2" charset="77"/>
              </a:rPr>
              <a:t>DATA MISINFORMATION</a:t>
            </a:r>
          </a:p>
        </p:txBody>
      </p:sp>
      <p:sp>
        <p:nvSpPr>
          <p:cNvPr id="8" name="Subtitle 2">
            <a:extLst>
              <a:ext uri="{FF2B5EF4-FFF2-40B4-BE49-F238E27FC236}">
                <a16:creationId xmlns:a16="http://schemas.microsoft.com/office/drawing/2014/main" id="{93376D8B-AFBA-DE43-9050-E2803910BBE5}"/>
              </a:ext>
            </a:extLst>
          </p:cNvPr>
          <p:cNvSpPr txBox="1">
            <a:spLocks/>
          </p:cNvSpPr>
          <p:nvPr/>
        </p:nvSpPr>
        <p:spPr>
          <a:xfrm>
            <a:off x="8395171" y="5087589"/>
            <a:ext cx="2874712" cy="1482137"/>
          </a:xfrm>
          <a:prstGeom prst="rect">
            <a:avLst/>
          </a:prstGeom>
          <a:ln>
            <a:noFill/>
          </a:ln>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Data provided is not intuitively, and could cause confusion.  Billed amounts show negative and positive balances.</a:t>
            </a:r>
          </a:p>
          <a:p>
            <a:pPr>
              <a:lnSpc>
                <a:spcPts val="1750"/>
              </a:lnSpc>
            </a:pPr>
            <a:endPar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Definitions and numbers would be reviewed with client to get clarification</a:t>
            </a:r>
          </a:p>
        </p:txBody>
      </p:sp>
      <p:sp>
        <p:nvSpPr>
          <p:cNvPr id="9" name="TextBox 8">
            <a:extLst>
              <a:ext uri="{FF2B5EF4-FFF2-40B4-BE49-F238E27FC236}">
                <a16:creationId xmlns:a16="http://schemas.microsoft.com/office/drawing/2014/main" id="{90FF119B-A34A-0246-8846-3748FCE7FAB2}"/>
              </a:ext>
            </a:extLst>
          </p:cNvPr>
          <p:cNvSpPr txBox="1"/>
          <p:nvPr/>
        </p:nvSpPr>
        <p:spPr>
          <a:xfrm>
            <a:off x="4658644" y="4699510"/>
            <a:ext cx="2874713" cy="338554"/>
          </a:xfrm>
          <a:prstGeom prst="rect">
            <a:avLst/>
          </a:prstGeom>
          <a:noFill/>
          <a:ln>
            <a:noFill/>
          </a:ln>
        </p:spPr>
        <p:txBody>
          <a:bodyPr wrap="square" rtlCol="0" anchor="b" anchorCtr="0">
            <a:spAutoFit/>
          </a:bodyPr>
          <a:lstStyle/>
          <a:p>
            <a:pPr algn="ctr"/>
            <a:r>
              <a:rPr lang="en-US" sz="1600" b="1" dirty="0">
                <a:solidFill>
                  <a:schemeClr val="tx2"/>
                </a:solidFill>
                <a:latin typeface="Poppins" pitchFamily="2" charset="77"/>
                <a:ea typeface="League Spartan" charset="0"/>
                <a:cs typeface="Poppins" pitchFamily="2" charset="77"/>
              </a:rPr>
              <a:t>TREND DATA MISMATCH</a:t>
            </a:r>
          </a:p>
        </p:txBody>
      </p:sp>
      <p:sp>
        <p:nvSpPr>
          <p:cNvPr id="10" name="Subtitle 2">
            <a:extLst>
              <a:ext uri="{FF2B5EF4-FFF2-40B4-BE49-F238E27FC236}">
                <a16:creationId xmlns:a16="http://schemas.microsoft.com/office/drawing/2014/main" id="{A45B3946-586A-E643-AFB8-C861EEA90AED}"/>
              </a:ext>
            </a:extLst>
          </p:cNvPr>
          <p:cNvSpPr txBox="1">
            <a:spLocks/>
          </p:cNvSpPr>
          <p:nvPr/>
        </p:nvSpPr>
        <p:spPr>
          <a:xfrm>
            <a:off x="4658644" y="5087589"/>
            <a:ext cx="2874712" cy="1482137"/>
          </a:xfrm>
          <a:prstGeom prst="rect">
            <a:avLst/>
          </a:prstGeom>
          <a:ln>
            <a:noFill/>
          </a:ln>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Payment history does not follow the actual bill &amp; payment numbers.  Changes to due despite no billing, and vice versa </a:t>
            </a:r>
          </a:p>
          <a:p>
            <a:pPr>
              <a:lnSpc>
                <a:spcPts val="1750"/>
              </a:lnSpc>
            </a:pPr>
            <a:endPar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Will recreate the payment history based on the movements collected</a:t>
            </a:r>
          </a:p>
        </p:txBody>
      </p:sp>
      <p:sp>
        <p:nvSpPr>
          <p:cNvPr id="11" name="TextBox 10">
            <a:extLst>
              <a:ext uri="{FF2B5EF4-FFF2-40B4-BE49-F238E27FC236}">
                <a16:creationId xmlns:a16="http://schemas.microsoft.com/office/drawing/2014/main" id="{78BC8DC1-2914-7E41-8A20-894021B72AD6}"/>
              </a:ext>
            </a:extLst>
          </p:cNvPr>
          <p:cNvSpPr txBox="1"/>
          <p:nvPr/>
        </p:nvSpPr>
        <p:spPr>
          <a:xfrm>
            <a:off x="922117" y="4699510"/>
            <a:ext cx="2874713" cy="338554"/>
          </a:xfrm>
          <a:prstGeom prst="rect">
            <a:avLst/>
          </a:prstGeom>
          <a:noFill/>
          <a:ln>
            <a:noFill/>
          </a:ln>
        </p:spPr>
        <p:txBody>
          <a:bodyPr wrap="square" rtlCol="0" anchor="b" anchorCtr="0">
            <a:spAutoFit/>
          </a:bodyPr>
          <a:lstStyle/>
          <a:p>
            <a:pPr algn="ctr"/>
            <a:r>
              <a:rPr lang="en-US" sz="1600" b="1" dirty="0">
                <a:solidFill>
                  <a:schemeClr val="tx2"/>
                </a:solidFill>
                <a:latin typeface="Poppins" pitchFamily="2" charset="77"/>
                <a:ea typeface="League Spartan" charset="0"/>
                <a:cs typeface="Poppins" pitchFamily="2" charset="77"/>
              </a:rPr>
              <a:t>FEATURE ENGINEERING</a:t>
            </a:r>
          </a:p>
        </p:txBody>
      </p:sp>
      <p:sp>
        <p:nvSpPr>
          <p:cNvPr id="12" name="Subtitle 2">
            <a:extLst>
              <a:ext uri="{FF2B5EF4-FFF2-40B4-BE49-F238E27FC236}">
                <a16:creationId xmlns:a16="http://schemas.microsoft.com/office/drawing/2014/main" id="{3D33B434-0748-9F4B-89A9-E97E6CEA0B30}"/>
              </a:ext>
            </a:extLst>
          </p:cNvPr>
          <p:cNvSpPr txBox="1">
            <a:spLocks/>
          </p:cNvSpPr>
          <p:nvPr/>
        </p:nvSpPr>
        <p:spPr>
          <a:xfrm>
            <a:off x="922118" y="5087589"/>
            <a:ext cx="2874712" cy="1482137"/>
          </a:xfrm>
          <a:prstGeom prst="rect">
            <a:avLst/>
          </a:prstGeom>
          <a:ln>
            <a:noFill/>
          </a:ln>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Various data categories are small in volume and unnecessary, such as in Education and Marriage.</a:t>
            </a:r>
          </a:p>
          <a:p>
            <a:pPr>
              <a:lnSpc>
                <a:spcPts val="1750"/>
              </a:lnSpc>
            </a:pPr>
            <a:endPar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Will do feature engineering to decrease and group the number of categories.</a:t>
            </a:r>
          </a:p>
        </p:txBody>
      </p:sp>
      <p:pic>
        <p:nvPicPr>
          <p:cNvPr id="13" name="Picture 12">
            <a:extLst>
              <a:ext uri="{FF2B5EF4-FFF2-40B4-BE49-F238E27FC236}">
                <a16:creationId xmlns:a16="http://schemas.microsoft.com/office/drawing/2014/main" id="{47C2C996-4F2F-4A42-A37C-3C6C5FDB03F4}"/>
              </a:ext>
            </a:extLst>
          </p:cNvPr>
          <p:cNvPicPr>
            <a:picLocks noChangeAspect="1"/>
          </p:cNvPicPr>
          <p:nvPr/>
        </p:nvPicPr>
        <p:blipFill>
          <a:blip r:embed="rId3"/>
          <a:stretch>
            <a:fillRect/>
          </a:stretch>
        </p:blipFill>
        <p:spPr>
          <a:xfrm>
            <a:off x="761999" y="1745480"/>
            <a:ext cx="3525521" cy="2620584"/>
          </a:xfrm>
          <a:prstGeom prst="rect">
            <a:avLst/>
          </a:prstGeom>
        </p:spPr>
      </p:pic>
      <p:sp>
        <p:nvSpPr>
          <p:cNvPr id="14" name="Oval 13">
            <a:extLst>
              <a:ext uri="{FF2B5EF4-FFF2-40B4-BE49-F238E27FC236}">
                <a16:creationId xmlns:a16="http://schemas.microsoft.com/office/drawing/2014/main" id="{F8C5D827-E311-418C-92A7-09AB53D16B55}"/>
              </a:ext>
            </a:extLst>
          </p:cNvPr>
          <p:cNvSpPr/>
          <p:nvPr/>
        </p:nvSpPr>
        <p:spPr>
          <a:xfrm>
            <a:off x="2905760" y="3429000"/>
            <a:ext cx="1219200" cy="7975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F566112-50DC-4A0C-BDF9-33ECE243FD0E}"/>
              </a:ext>
            </a:extLst>
          </p:cNvPr>
          <p:cNvSpPr/>
          <p:nvPr/>
        </p:nvSpPr>
        <p:spPr>
          <a:xfrm>
            <a:off x="1056640" y="3596640"/>
            <a:ext cx="579120" cy="5181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A1E924E-5EB9-4752-81B9-1B5DCD5BEA44}"/>
              </a:ext>
            </a:extLst>
          </p:cNvPr>
          <p:cNvPicPr>
            <a:picLocks noChangeAspect="1"/>
          </p:cNvPicPr>
          <p:nvPr/>
        </p:nvPicPr>
        <p:blipFill>
          <a:blip r:embed="rId4"/>
          <a:stretch>
            <a:fillRect/>
          </a:stretch>
        </p:blipFill>
        <p:spPr>
          <a:xfrm>
            <a:off x="4582161" y="1770411"/>
            <a:ext cx="3490332" cy="2575283"/>
          </a:xfrm>
          <a:prstGeom prst="rect">
            <a:avLst/>
          </a:prstGeom>
        </p:spPr>
      </p:pic>
      <p:sp>
        <p:nvSpPr>
          <p:cNvPr id="17" name="Rectangle 16">
            <a:extLst>
              <a:ext uri="{FF2B5EF4-FFF2-40B4-BE49-F238E27FC236}">
                <a16:creationId xmlns:a16="http://schemas.microsoft.com/office/drawing/2014/main" id="{AE46DE60-FF75-4F52-A411-5B00C551B9A7}"/>
              </a:ext>
            </a:extLst>
          </p:cNvPr>
          <p:cNvSpPr/>
          <p:nvPr/>
        </p:nvSpPr>
        <p:spPr>
          <a:xfrm>
            <a:off x="6664960" y="2062480"/>
            <a:ext cx="868396" cy="487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64413E4-B0A8-43BA-96C1-062B4B55DBCE}"/>
              </a:ext>
            </a:extLst>
          </p:cNvPr>
          <p:cNvSpPr/>
          <p:nvPr/>
        </p:nvSpPr>
        <p:spPr>
          <a:xfrm>
            <a:off x="5060052" y="2823087"/>
            <a:ext cx="1909707" cy="7735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DA1321C-70FD-4F65-930B-A5C67C4A833B}"/>
              </a:ext>
            </a:extLst>
          </p:cNvPr>
          <p:cNvSpPr/>
          <p:nvPr/>
        </p:nvSpPr>
        <p:spPr>
          <a:xfrm>
            <a:off x="6664960" y="3583939"/>
            <a:ext cx="1335755" cy="7239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hart 19">
            <a:extLst>
              <a:ext uri="{FF2B5EF4-FFF2-40B4-BE49-F238E27FC236}">
                <a16:creationId xmlns:a16="http://schemas.microsoft.com/office/drawing/2014/main" id="{5ABD26FB-5275-4781-B446-205D11393B78}"/>
              </a:ext>
            </a:extLst>
          </p:cNvPr>
          <p:cNvGraphicFramePr>
            <a:graphicFrameLocks/>
          </p:cNvGraphicFramePr>
          <p:nvPr>
            <p:extLst>
              <p:ext uri="{D42A27DB-BD31-4B8C-83A1-F6EECF244321}">
                <p14:modId xmlns:p14="http://schemas.microsoft.com/office/powerpoint/2010/main" val="2563818987"/>
              </p:ext>
            </p:extLst>
          </p:nvPr>
        </p:nvGraphicFramePr>
        <p:xfrm>
          <a:off x="8395169" y="1684172"/>
          <a:ext cx="3476833"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21" name="Oval 20">
            <a:extLst>
              <a:ext uri="{FF2B5EF4-FFF2-40B4-BE49-F238E27FC236}">
                <a16:creationId xmlns:a16="http://schemas.microsoft.com/office/drawing/2014/main" id="{E8D58F07-264D-46B0-954F-60886FE0BB34}"/>
              </a:ext>
            </a:extLst>
          </p:cNvPr>
          <p:cNvSpPr/>
          <p:nvPr/>
        </p:nvSpPr>
        <p:spPr>
          <a:xfrm>
            <a:off x="8900160" y="3261360"/>
            <a:ext cx="705463" cy="7315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0360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5739BDF-1F83-41BB-9AE2-E9F1354702FA}"/>
              </a:ext>
            </a:extLst>
          </p:cNvPr>
          <p:cNvSpPr>
            <a:spLocks noGrp="1"/>
          </p:cNvSpPr>
          <p:nvPr>
            <p:ph type="subTitle" idx="1"/>
          </p:nvPr>
        </p:nvSpPr>
        <p:spPr>
          <a:xfrm>
            <a:off x="5971456" y="2899543"/>
            <a:ext cx="5382344" cy="911117"/>
          </a:xfrm>
        </p:spPr>
        <p:txBody>
          <a:bodyPr>
            <a:normAutofit/>
          </a:bodyPr>
          <a:lstStyle/>
          <a:p>
            <a:pPr algn="l"/>
            <a:endParaRPr lang="en-US" sz="2000"/>
          </a:p>
        </p:txBody>
      </p:sp>
      <p:pic>
        <p:nvPicPr>
          <p:cNvPr id="6152" name="Picture 8" descr="Creating a culture of blameless problem-solving - FM">
            <a:extLst>
              <a:ext uri="{FF2B5EF4-FFF2-40B4-BE49-F238E27FC236}">
                <a16:creationId xmlns:a16="http://schemas.microsoft.com/office/drawing/2014/main" id="{8A47048F-A93D-45E6-B1A0-15414B0923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22" r="25767"/>
          <a:stretch/>
        </p:blipFill>
        <p:spPr bwMode="auto">
          <a:xfrm>
            <a:off x="20" y="10"/>
            <a:ext cx="5836538" cy="5130404"/>
          </a:xfrm>
          <a:custGeom>
            <a:avLst/>
            <a:gdLst/>
            <a:ahLst/>
            <a:cxnLst/>
            <a:rect l="l" t="t" r="r" b="b"/>
            <a:pathLst>
              <a:path w="5836558" h="5130414">
                <a:moveTo>
                  <a:pt x="0" y="0"/>
                </a:moveTo>
                <a:lnTo>
                  <a:pt x="3460503" y="0"/>
                </a:lnTo>
                <a:lnTo>
                  <a:pt x="5836558" y="5130414"/>
                </a:lnTo>
                <a:lnTo>
                  <a:pt x="0" y="5130414"/>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E9AC15-B7E6-4761-AF07-CFE8F8AAEDFB}"/>
              </a:ext>
            </a:extLst>
          </p:cNvPr>
          <p:cNvSpPr>
            <a:spLocks noGrp="1"/>
          </p:cNvSpPr>
          <p:nvPr>
            <p:ph type="ctrTitle"/>
          </p:nvPr>
        </p:nvSpPr>
        <p:spPr>
          <a:xfrm>
            <a:off x="5639189" y="502128"/>
            <a:ext cx="5714611" cy="2390459"/>
          </a:xfrm>
        </p:spPr>
        <p:txBody>
          <a:bodyPr>
            <a:normAutofit/>
          </a:bodyPr>
          <a:lstStyle/>
          <a:p>
            <a:pPr algn="l"/>
            <a:r>
              <a:rPr lang="es-CR" sz="5400" dirty="0"/>
              <a:t>DATA INSIGHTS</a:t>
            </a:r>
            <a:endParaRPr lang="en-US" sz="5400" dirty="0"/>
          </a:p>
        </p:txBody>
      </p:sp>
      <p:sp>
        <p:nvSpPr>
          <p:cNvPr id="77" name="Freeform: Shape 76">
            <a:extLst>
              <a:ext uri="{FF2B5EF4-FFF2-40B4-BE49-F238E27FC236}">
                <a16:creationId xmlns:a16="http://schemas.microsoft.com/office/drawing/2014/main" id="{49FC0429-1777-4051-AFA1-A3E8593C0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108152" y="5292510"/>
            <a:ext cx="6083848" cy="1565491"/>
          </a:xfrm>
          <a:custGeom>
            <a:avLst/>
            <a:gdLst>
              <a:gd name="connsiteX0" fmla="*/ 0 w 6083848"/>
              <a:gd name="connsiteY0" fmla="*/ 1565491 h 1565491"/>
              <a:gd name="connsiteX1" fmla="*/ 6083848 w 6083848"/>
              <a:gd name="connsiteY1" fmla="*/ 1565491 h 1565491"/>
              <a:gd name="connsiteX2" fmla="*/ 6083848 w 6083848"/>
              <a:gd name="connsiteY2" fmla="*/ 0 h 1565491"/>
              <a:gd name="connsiteX3" fmla="*/ 1692132 w 6083848"/>
              <a:gd name="connsiteY3" fmla="*/ 0 h 1565491"/>
              <a:gd name="connsiteX4" fmla="*/ 1186806 w 6083848"/>
              <a:gd name="connsiteY4" fmla="*/ 0 h 1565491"/>
              <a:gd name="connsiteX5" fmla="*/ 1186070 w 6083848"/>
              <a:gd name="connsiteY5" fmla="*/ 1591 h 1565491"/>
              <a:gd name="connsiteX6" fmla="*/ 724290 w 6083848"/>
              <a:gd name="connsiteY6" fmla="*/ 1591 h 156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3848" h="1565491">
                <a:moveTo>
                  <a:pt x="0" y="1565491"/>
                </a:moveTo>
                <a:lnTo>
                  <a:pt x="6083848" y="1565491"/>
                </a:lnTo>
                <a:lnTo>
                  <a:pt x="6083848" y="0"/>
                </a:lnTo>
                <a:lnTo>
                  <a:pt x="1692132" y="0"/>
                </a:lnTo>
                <a:lnTo>
                  <a:pt x="1186806" y="0"/>
                </a:lnTo>
                <a:lnTo>
                  <a:pt x="1186070" y="1591"/>
                </a:lnTo>
                <a:lnTo>
                  <a:pt x="724290" y="1591"/>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38D3B1B8-B04F-487E-87AF-E6DDAAFBF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292509"/>
            <a:ext cx="6670682" cy="1565491"/>
          </a:xfrm>
          <a:custGeom>
            <a:avLst/>
            <a:gdLst>
              <a:gd name="connsiteX0" fmla="*/ 0 w 6670682"/>
              <a:gd name="connsiteY0" fmla="*/ 1565491 h 1565491"/>
              <a:gd name="connsiteX1" fmla="*/ 526312 w 6670682"/>
              <a:gd name="connsiteY1" fmla="*/ 1565491 h 1565491"/>
              <a:gd name="connsiteX2" fmla="*/ 5419344 w 6670682"/>
              <a:gd name="connsiteY2" fmla="*/ 1565491 h 1565491"/>
              <a:gd name="connsiteX3" fmla="*/ 5945656 w 6670682"/>
              <a:gd name="connsiteY3" fmla="*/ 1565491 h 1565491"/>
              <a:gd name="connsiteX4" fmla="*/ 6670682 w 6670682"/>
              <a:gd name="connsiteY4" fmla="*/ 0 h 1565491"/>
              <a:gd name="connsiteX5" fmla="*/ 6144370 w 6670682"/>
              <a:gd name="connsiteY5" fmla="*/ 0 h 1565491"/>
              <a:gd name="connsiteX6" fmla="*/ 526312 w 6670682"/>
              <a:gd name="connsiteY6" fmla="*/ 0 h 1565491"/>
              <a:gd name="connsiteX7" fmla="*/ 0 w 6670682"/>
              <a:gd name="connsiteY7" fmla="*/ 0 h 156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70682" h="1565491">
                <a:moveTo>
                  <a:pt x="0" y="1565491"/>
                </a:moveTo>
                <a:lnTo>
                  <a:pt x="526312" y="1565491"/>
                </a:lnTo>
                <a:lnTo>
                  <a:pt x="5419344" y="1565491"/>
                </a:lnTo>
                <a:lnTo>
                  <a:pt x="5945656" y="1565491"/>
                </a:lnTo>
                <a:lnTo>
                  <a:pt x="6670682" y="0"/>
                </a:lnTo>
                <a:lnTo>
                  <a:pt x="6144370" y="0"/>
                </a:lnTo>
                <a:lnTo>
                  <a:pt x="526312"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98363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B26167-6289-014C-9F2C-11496D627695}"/>
              </a:ext>
            </a:extLst>
          </p:cNvPr>
          <p:cNvSpPr txBox="1"/>
          <p:nvPr/>
        </p:nvSpPr>
        <p:spPr>
          <a:xfrm>
            <a:off x="4077026" y="306186"/>
            <a:ext cx="4038030" cy="553998"/>
          </a:xfrm>
          <a:prstGeom prst="rect">
            <a:avLst/>
          </a:prstGeom>
          <a:noFill/>
        </p:spPr>
        <p:txBody>
          <a:bodyPr wrap="none" rtlCol="0">
            <a:spAutoFit/>
          </a:bodyPr>
          <a:lstStyle/>
          <a:p>
            <a:pPr algn="ctr"/>
            <a:r>
              <a:rPr lang="en-US" sz="3000" b="1" dirty="0">
                <a:solidFill>
                  <a:schemeClr val="tx2"/>
                </a:solidFill>
                <a:latin typeface="Poppins" pitchFamily="2" charset="77"/>
                <a:cs typeface="Poppins" pitchFamily="2" charset="77"/>
              </a:rPr>
              <a:t>DESCRIPTIVE ANALYTICS</a:t>
            </a:r>
          </a:p>
        </p:txBody>
      </p:sp>
      <p:sp>
        <p:nvSpPr>
          <p:cNvPr id="3" name="TextBox 2">
            <a:extLst>
              <a:ext uri="{FF2B5EF4-FFF2-40B4-BE49-F238E27FC236}">
                <a16:creationId xmlns:a16="http://schemas.microsoft.com/office/drawing/2014/main" id="{483A5DFF-7D18-1A4D-8FEA-3C1875BFB1C3}"/>
              </a:ext>
            </a:extLst>
          </p:cNvPr>
          <p:cNvSpPr txBox="1"/>
          <p:nvPr/>
        </p:nvSpPr>
        <p:spPr>
          <a:xfrm>
            <a:off x="4857462" y="787593"/>
            <a:ext cx="2477088" cy="276999"/>
          </a:xfrm>
          <a:prstGeom prst="rect">
            <a:avLst/>
          </a:prstGeom>
          <a:noFill/>
        </p:spPr>
        <p:txBody>
          <a:bodyPr wrap="none" rtlCol="0">
            <a:spAutoFit/>
          </a:bodyPr>
          <a:lstStyle/>
          <a:p>
            <a:pPr algn="ctr"/>
            <a:r>
              <a:rPr lang="es-CR" sz="1200" spc="150" dirty="0">
                <a:solidFill>
                  <a:schemeClr val="bg1">
                    <a:lumMod val="65000"/>
                  </a:schemeClr>
                </a:solidFill>
                <a:latin typeface="Poppins Light" pitchFamily="2" charset="77"/>
                <a:cs typeface="Poppins Light" pitchFamily="2" charset="77"/>
              </a:rPr>
              <a:t>LOAN BEHAVIOUR SNAPSHOT</a:t>
            </a:r>
            <a:endParaRPr lang="en-US" sz="1200" spc="150" dirty="0">
              <a:solidFill>
                <a:schemeClr val="bg1">
                  <a:lumMod val="65000"/>
                </a:schemeClr>
              </a:solidFill>
              <a:latin typeface="Poppins Light" pitchFamily="2" charset="77"/>
              <a:cs typeface="Poppins Light" pitchFamily="2" charset="77"/>
            </a:endParaRPr>
          </a:p>
        </p:txBody>
      </p:sp>
      <p:sp>
        <p:nvSpPr>
          <p:cNvPr id="4" name="Rectangle 3">
            <a:extLst>
              <a:ext uri="{FF2B5EF4-FFF2-40B4-BE49-F238E27FC236}">
                <a16:creationId xmlns:a16="http://schemas.microsoft.com/office/drawing/2014/main" id="{E4D5FB71-52C6-1F49-B91B-CD70CF3744AC}"/>
              </a:ext>
            </a:extLst>
          </p:cNvPr>
          <p:cNvSpPr/>
          <p:nvPr/>
        </p:nvSpPr>
        <p:spPr>
          <a:xfrm>
            <a:off x="774700" y="1286549"/>
            <a:ext cx="5123030" cy="36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Rectangle 4">
            <a:extLst>
              <a:ext uri="{FF2B5EF4-FFF2-40B4-BE49-F238E27FC236}">
                <a16:creationId xmlns:a16="http://schemas.microsoft.com/office/drawing/2014/main" id="{373F44F4-1FE3-4647-A8A6-D8CCE70549A1}"/>
              </a:ext>
            </a:extLst>
          </p:cNvPr>
          <p:cNvSpPr/>
          <p:nvPr/>
        </p:nvSpPr>
        <p:spPr>
          <a:xfrm>
            <a:off x="6322100" y="1286549"/>
            <a:ext cx="5123030" cy="3609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C9B4FE7D-1D7D-8D4D-A6E2-A6F496A8FB8B}"/>
              </a:ext>
            </a:extLst>
          </p:cNvPr>
          <p:cNvSpPr/>
          <p:nvPr/>
        </p:nvSpPr>
        <p:spPr>
          <a:xfrm>
            <a:off x="774700" y="3740991"/>
            <a:ext cx="5123030" cy="3609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1E32494-CF42-B447-9F0A-DEF84B01F87A}"/>
              </a:ext>
            </a:extLst>
          </p:cNvPr>
          <p:cNvSpPr/>
          <p:nvPr/>
        </p:nvSpPr>
        <p:spPr>
          <a:xfrm>
            <a:off x="6322100" y="3740991"/>
            <a:ext cx="5123030" cy="3609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extBox 8">
            <a:extLst>
              <a:ext uri="{FF2B5EF4-FFF2-40B4-BE49-F238E27FC236}">
                <a16:creationId xmlns:a16="http://schemas.microsoft.com/office/drawing/2014/main" id="{67C584BE-514D-1346-962C-584ED39B2EC4}"/>
              </a:ext>
            </a:extLst>
          </p:cNvPr>
          <p:cNvSpPr txBox="1"/>
          <p:nvPr/>
        </p:nvSpPr>
        <p:spPr>
          <a:xfrm>
            <a:off x="869892" y="1297746"/>
            <a:ext cx="3274999" cy="338554"/>
          </a:xfrm>
          <a:prstGeom prst="rect">
            <a:avLst/>
          </a:prstGeom>
          <a:noFill/>
        </p:spPr>
        <p:txBody>
          <a:bodyPr wrap="none" rtlCol="0" anchor="ctr" anchorCtr="0">
            <a:spAutoFit/>
          </a:bodyPr>
          <a:lstStyle/>
          <a:p>
            <a:r>
              <a:rPr lang="en-US" sz="1600" b="1" dirty="0">
                <a:solidFill>
                  <a:schemeClr val="bg1"/>
                </a:solidFill>
                <a:latin typeface="Poppins" pitchFamily="2" charset="77"/>
                <a:ea typeface="League Spartan" charset="0"/>
                <a:cs typeface="Poppins" pitchFamily="2" charset="77"/>
              </a:rPr>
              <a:t>DISTRIBUTION BY LOAN BEHAVIOUR</a:t>
            </a:r>
          </a:p>
        </p:txBody>
      </p:sp>
      <p:sp>
        <p:nvSpPr>
          <p:cNvPr id="10" name="TextBox 9">
            <a:extLst>
              <a:ext uri="{FF2B5EF4-FFF2-40B4-BE49-F238E27FC236}">
                <a16:creationId xmlns:a16="http://schemas.microsoft.com/office/drawing/2014/main" id="{AA83B8BD-06BB-2D4E-9BEE-04F4B6D6AFA9}"/>
              </a:ext>
            </a:extLst>
          </p:cNvPr>
          <p:cNvSpPr txBox="1"/>
          <p:nvPr/>
        </p:nvSpPr>
        <p:spPr>
          <a:xfrm>
            <a:off x="6420088" y="1297746"/>
            <a:ext cx="4316053" cy="338554"/>
          </a:xfrm>
          <a:prstGeom prst="rect">
            <a:avLst/>
          </a:prstGeom>
          <a:noFill/>
        </p:spPr>
        <p:txBody>
          <a:bodyPr wrap="none" rtlCol="0" anchor="ctr" anchorCtr="0">
            <a:spAutoFit/>
          </a:bodyPr>
          <a:lstStyle/>
          <a:p>
            <a:r>
              <a:rPr lang="en-US" sz="1600" b="1" dirty="0">
                <a:solidFill>
                  <a:schemeClr val="bg1"/>
                </a:solidFill>
                <a:latin typeface="Poppins" pitchFamily="2" charset="77"/>
                <a:ea typeface="League Spartan" charset="0"/>
                <a:cs typeface="Poppins" pitchFamily="2" charset="77"/>
              </a:rPr>
              <a:t>LOAN BEHAVIOUR BY SEX: MALE DEFAULT MORE</a:t>
            </a:r>
          </a:p>
        </p:txBody>
      </p:sp>
      <p:sp>
        <p:nvSpPr>
          <p:cNvPr id="11" name="TextBox 10">
            <a:extLst>
              <a:ext uri="{FF2B5EF4-FFF2-40B4-BE49-F238E27FC236}">
                <a16:creationId xmlns:a16="http://schemas.microsoft.com/office/drawing/2014/main" id="{1B1275F6-1838-E44A-B077-88054BA37A11}"/>
              </a:ext>
            </a:extLst>
          </p:cNvPr>
          <p:cNvSpPr txBox="1"/>
          <p:nvPr/>
        </p:nvSpPr>
        <p:spPr>
          <a:xfrm>
            <a:off x="869892" y="3752188"/>
            <a:ext cx="3204852" cy="338554"/>
          </a:xfrm>
          <a:prstGeom prst="rect">
            <a:avLst/>
          </a:prstGeom>
          <a:noFill/>
        </p:spPr>
        <p:txBody>
          <a:bodyPr wrap="none" rtlCol="0" anchor="ctr" anchorCtr="0">
            <a:spAutoFit/>
          </a:bodyPr>
          <a:lstStyle/>
          <a:p>
            <a:r>
              <a:rPr lang="en-US" sz="1600" b="1" dirty="0">
                <a:solidFill>
                  <a:schemeClr val="bg1"/>
                </a:solidFill>
                <a:latin typeface="Poppins" pitchFamily="2" charset="77"/>
                <a:ea typeface="League Spartan" charset="0"/>
                <a:cs typeface="Poppins" pitchFamily="2" charset="77"/>
              </a:rPr>
              <a:t>LOAN BEHAVIOUR BY EDUCATION </a:t>
            </a:r>
          </a:p>
        </p:txBody>
      </p:sp>
      <p:sp>
        <p:nvSpPr>
          <p:cNvPr id="12" name="TextBox 11">
            <a:extLst>
              <a:ext uri="{FF2B5EF4-FFF2-40B4-BE49-F238E27FC236}">
                <a16:creationId xmlns:a16="http://schemas.microsoft.com/office/drawing/2014/main" id="{3C21CDB6-68D1-5E4C-9B96-608E7FD1B3E9}"/>
              </a:ext>
            </a:extLst>
          </p:cNvPr>
          <p:cNvSpPr txBox="1"/>
          <p:nvPr/>
        </p:nvSpPr>
        <p:spPr>
          <a:xfrm>
            <a:off x="6420088" y="3752188"/>
            <a:ext cx="2987549" cy="338554"/>
          </a:xfrm>
          <a:prstGeom prst="rect">
            <a:avLst/>
          </a:prstGeom>
          <a:noFill/>
        </p:spPr>
        <p:txBody>
          <a:bodyPr wrap="none" rtlCol="0" anchor="ctr" anchorCtr="0">
            <a:spAutoFit/>
          </a:bodyPr>
          <a:lstStyle/>
          <a:p>
            <a:r>
              <a:rPr lang="en-US" sz="1600" b="1" dirty="0">
                <a:solidFill>
                  <a:schemeClr val="bg1"/>
                </a:solidFill>
                <a:latin typeface="Poppins" pitchFamily="2" charset="77"/>
                <a:ea typeface="League Spartan" charset="0"/>
                <a:cs typeface="Poppins" pitchFamily="2" charset="77"/>
              </a:rPr>
              <a:t>LOAN BEHAVIOUR BY MARRIAGE</a:t>
            </a:r>
          </a:p>
        </p:txBody>
      </p:sp>
      <p:pic>
        <p:nvPicPr>
          <p:cNvPr id="16" name="Picture 15">
            <a:extLst>
              <a:ext uri="{FF2B5EF4-FFF2-40B4-BE49-F238E27FC236}">
                <a16:creationId xmlns:a16="http://schemas.microsoft.com/office/drawing/2014/main" id="{01B004DD-F6D9-48D1-9548-688F1654E8EE}"/>
              </a:ext>
            </a:extLst>
          </p:cNvPr>
          <p:cNvPicPr>
            <a:picLocks noChangeAspect="1"/>
          </p:cNvPicPr>
          <p:nvPr/>
        </p:nvPicPr>
        <p:blipFill>
          <a:blip r:embed="rId2"/>
          <a:stretch>
            <a:fillRect/>
          </a:stretch>
        </p:blipFill>
        <p:spPr>
          <a:xfrm>
            <a:off x="772270" y="1804383"/>
            <a:ext cx="5123030" cy="1732071"/>
          </a:xfrm>
          <a:prstGeom prst="rect">
            <a:avLst/>
          </a:prstGeom>
        </p:spPr>
      </p:pic>
      <p:pic>
        <p:nvPicPr>
          <p:cNvPr id="17" name="Picture 16">
            <a:extLst>
              <a:ext uri="{FF2B5EF4-FFF2-40B4-BE49-F238E27FC236}">
                <a16:creationId xmlns:a16="http://schemas.microsoft.com/office/drawing/2014/main" id="{E37F2DAD-9900-4920-8C56-48640DCC6C37}"/>
              </a:ext>
            </a:extLst>
          </p:cNvPr>
          <p:cNvPicPr>
            <a:picLocks noChangeAspect="1"/>
          </p:cNvPicPr>
          <p:nvPr/>
        </p:nvPicPr>
        <p:blipFill>
          <a:blip r:embed="rId3"/>
          <a:stretch>
            <a:fillRect/>
          </a:stretch>
        </p:blipFill>
        <p:spPr>
          <a:xfrm>
            <a:off x="6319670" y="1804383"/>
            <a:ext cx="5123030" cy="1732071"/>
          </a:xfrm>
          <a:prstGeom prst="rect">
            <a:avLst/>
          </a:prstGeom>
        </p:spPr>
      </p:pic>
      <p:pic>
        <p:nvPicPr>
          <p:cNvPr id="18" name="Picture 17">
            <a:extLst>
              <a:ext uri="{FF2B5EF4-FFF2-40B4-BE49-F238E27FC236}">
                <a16:creationId xmlns:a16="http://schemas.microsoft.com/office/drawing/2014/main" id="{7E0ECEDC-5B17-4117-AB7E-C44B89230271}"/>
              </a:ext>
            </a:extLst>
          </p:cNvPr>
          <p:cNvPicPr>
            <a:picLocks noChangeAspect="1"/>
          </p:cNvPicPr>
          <p:nvPr/>
        </p:nvPicPr>
        <p:blipFill>
          <a:blip r:embed="rId4"/>
          <a:stretch>
            <a:fillRect/>
          </a:stretch>
        </p:blipFill>
        <p:spPr>
          <a:xfrm>
            <a:off x="772270" y="4332353"/>
            <a:ext cx="5123030" cy="1732548"/>
          </a:xfrm>
          <a:prstGeom prst="rect">
            <a:avLst/>
          </a:prstGeom>
        </p:spPr>
      </p:pic>
      <p:pic>
        <p:nvPicPr>
          <p:cNvPr id="19" name="Picture 18">
            <a:extLst>
              <a:ext uri="{FF2B5EF4-FFF2-40B4-BE49-F238E27FC236}">
                <a16:creationId xmlns:a16="http://schemas.microsoft.com/office/drawing/2014/main" id="{9ADA7F17-AD3C-48E6-9B62-2C78494C9717}"/>
              </a:ext>
            </a:extLst>
          </p:cNvPr>
          <p:cNvPicPr>
            <a:picLocks noChangeAspect="1"/>
          </p:cNvPicPr>
          <p:nvPr/>
        </p:nvPicPr>
        <p:blipFill>
          <a:blip r:embed="rId5"/>
          <a:stretch>
            <a:fillRect/>
          </a:stretch>
        </p:blipFill>
        <p:spPr>
          <a:xfrm>
            <a:off x="6319670" y="4332353"/>
            <a:ext cx="5123030" cy="1732071"/>
          </a:xfrm>
          <a:prstGeom prst="rect">
            <a:avLst/>
          </a:prstGeom>
        </p:spPr>
      </p:pic>
      <p:sp>
        <p:nvSpPr>
          <p:cNvPr id="20" name="TextBox 19">
            <a:extLst>
              <a:ext uri="{FF2B5EF4-FFF2-40B4-BE49-F238E27FC236}">
                <a16:creationId xmlns:a16="http://schemas.microsoft.com/office/drawing/2014/main" id="{9710B80D-04A2-477B-AC14-3ACD044777DE}"/>
              </a:ext>
            </a:extLst>
          </p:cNvPr>
          <p:cNvSpPr txBox="1"/>
          <p:nvPr/>
        </p:nvSpPr>
        <p:spPr>
          <a:xfrm>
            <a:off x="165100" y="6286859"/>
            <a:ext cx="11912600" cy="43088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R" sz="2200" dirty="0" err="1"/>
              <a:t>Male</a:t>
            </a:r>
            <a:r>
              <a:rPr lang="es-CR" sz="2200" dirty="0"/>
              <a:t> and more </a:t>
            </a:r>
            <a:r>
              <a:rPr lang="es-CR" sz="2200" dirty="0" err="1"/>
              <a:t>education</a:t>
            </a:r>
            <a:r>
              <a:rPr lang="es-CR" sz="2200" dirty="0"/>
              <a:t> </a:t>
            </a:r>
            <a:r>
              <a:rPr lang="es-CR" sz="2200" dirty="0" err="1"/>
              <a:t>result</a:t>
            </a:r>
            <a:r>
              <a:rPr lang="es-CR" sz="2200" dirty="0"/>
              <a:t> in </a:t>
            </a:r>
            <a:r>
              <a:rPr lang="es-CR" sz="2200" dirty="0" err="1"/>
              <a:t>higher</a:t>
            </a:r>
            <a:r>
              <a:rPr lang="es-CR" sz="2200" dirty="0"/>
              <a:t> </a:t>
            </a:r>
            <a:r>
              <a:rPr lang="es-CR" sz="2200" dirty="0" err="1"/>
              <a:t>delayed</a:t>
            </a:r>
            <a:r>
              <a:rPr lang="es-CR" sz="2200" dirty="0"/>
              <a:t> </a:t>
            </a:r>
            <a:r>
              <a:rPr lang="es-CR" sz="2200" dirty="0" err="1"/>
              <a:t>loans</a:t>
            </a:r>
            <a:r>
              <a:rPr lang="es-CR" sz="2200" dirty="0"/>
              <a:t>, marital status a non factor </a:t>
            </a:r>
            <a:endParaRPr lang="en-US" sz="2200" dirty="0"/>
          </a:p>
        </p:txBody>
      </p:sp>
    </p:spTree>
    <p:extLst>
      <p:ext uri="{BB962C8B-B14F-4D97-AF65-F5344CB8AC3E}">
        <p14:creationId xmlns:p14="http://schemas.microsoft.com/office/powerpoint/2010/main" val="2035658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EEF6C2-E864-384E-AEAD-000996F8580C}"/>
              </a:ext>
            </a:extLst>
          </p:cNvPr>
          <p:cNvSpPr txBox="1"/>
          <p:nvPr/>
        </p:nvSpPr>
        <p:spPr>
          <a:xfrm>
            <a:off x="4077042" y="306186"/>
            <a:ext cx="4038030" cy="553998"/>
          </a:xfrm>
          <a:prstGeom prst="rect">
            <a:avLst/>
          </a:prstGeom>
          <a:noFill/>
        </p:spPr>
        <p:txBody>
          <a:bodyPr wrap="none" rtlCol="0">
            <a:spAutoFit/>
          </a:bodyPr>
          <a:lstStyle/>
          <a:p>
            <a:pPr algn="ctr"/>
            <a:r>
              <a:rPr lang="en-US" sz="3000" b="1" dirty="0">
                <a:solidFill>
                  <a:schemeClr val="tx2"/>
                </a:solidFill>
                <a:latin typeface="Poppins" pitchFamily="2" charset="77"/>
                <a:cs typeface="Poppins" pitchFamily="2" charset="77"/>
              </a:rPr>
              <a:t>DESCRIPTIVE ANALYTICS</a:t>
            </a:r>
          </a:p>
        </p:txBody>
      </p:sp>
      <p:sp>
        <p:nvSpPr>
          <p:cNvPr id="3" name="TextBox 2">
            <a:extLst>
              <a:ext uri="{FF2B5EF4-FFF2-40B4-BE49-F238E27FC236}">
                <a16:creationId xmlns:a16="http://schemas.microsoft.com/office/drawing/2014/main" id="{66FAC617-5126-1545-B013-7958F504A2F2}"/>
              </a:ext>
            </a:extLst>
          </p:cNvPr>
          <p:cNvSpPr txBox="1"/>
          <p:nvPr/>
        </p:nvSpPr>
        <p:spPr>
          <a:xfrm>
            <a:off x="4730373" y="787593"/>
            <a:ext cx="2731262" cy="276999"/>
          </a:xfrm>
          <a:prstGeom prst="rect">
            <a:avLst/>
          </a:prstGeom>
          <a:noFill/>
        </p:spPr>
        <p:txBody>
          <a:bodyPr wrap="none" rtlCol="0">
            <a:spAutoFit/>
          </a:bodyPr>
          <a:lstStyle/>
          <a:p>
            <a:pPr algn="ctr"/>
            <a:r>
              <a:rPr lang="en-US" sz="1200" spc="150" dirty="0">
                <a:solidFill>
                  <a:schemeClr val="bg1">
                    <a:lumMod val="65000"/>
                  </a:schemeClr>
                </a:solidFill>
                <a:latin typeface="Poppins Light" pitchFamily="2" charset="77"/>
                <a:cs typeface="Poppins Light" pitchFamily="2" charset="77"/>
              </a:rPr>
              <a:t>LOAN PAYMENT DELAYED TREND</a:t>
            </a:r>
          </a:p>
        </p:txBody>
      </p:sp>
      <p:sp>
        <p:nvSpPr>
          <p:cNvPr id="4" name="Rectangle 3">
            <a:extLst>
              <a:ext uri="{FF2B5EF4-FFF2-40B4-BE49-F238E27FC236}">
                <a16:creationId xmlns:a16="http://schemas.microsoft.com/office/drawing/2014/main" id="{C2E12171-531E-0641-8EDD-7FBD0CC7E823}"/>
              </a:ext>
            </a:extLst>
          </p:cNvPr>
          <p:cNvSpPr/>
          <p:nvPr/>
        </p:nvSpPr>
        <p:spPr>
          <a:xfrm>
            <a:off x="771610" y="1641333"/>
            <a:ext cx="10658389" cy="3971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596A31F9-9435-E94A-9D02-4689AE5F9138}"/>
              </a:ext>
            </a:extLst>
          </p:cNvPr>
          <p:cNvSpPr txBox="1"/>
          <p:nvPr/>
        </p:nvSpPr>
        <p:spPr>
          <a:xfrm>
            <a:off x="2267316" y="1676238"/>
            <a:ext cx="7829183" cy="338554"/>
          </a:xfrm>
          <a:prstGeom prst="rect">
            <a:avLst/>
          </a:prstGeom>
          <a:noFill/>
        </p:spPr>
        <p:txBody>
          <a:bodyPr wrap="square" rtlCol="0" anchor="ctr" anchorCtr="0">
            <a:spAutoFit/>
          </a:bodyPr>
          <a:lstStyle/>
          <a:p>
            <a:pPr algn="ctr"/>
            <a:r>
              <a:rPr lang="es-CR" sz="1600" b="1" dirty="0">
                <a:solidFill>
                  <a:schemeClr val="bg1"/>
                </a:solidFill>
                <a:latin typeface="Poppins" pitchFamily="2" charset="77"/>
                <a:ea typeface="League Spartan" charset="0"/>
                <a:cs typeface="Poppins" pitchFamily="2" charset="77"/>
              </a:rPr>
              <a:t>D</a:t>
            </a:r>
            <a:r>
              <a:rPr lang="en-US" sz="1600" b="1" dirty="0">
                <a:solidFill>
                  <a:schemeClr val="bg1"/>
                </a:solidFill>
                <a:latin typeface="Poppins" pitchFamily="2" charset="77"/>
                <a:ea typeface="League Spartan" charset="0"/>
                <a:cs typeface="Poppins" pitchFamily="2" charset="77"/>
              </a:rPr>
              <a:t>ELAYED LOAN TREND</a:t>
            </a:r>
          </a:p>
        </p:txBody>
      </p:sp>
      <p:sp>
        <p:nvSpPr>
          <p:cNvPr id="12" name="Subtitle 2">
            <a:extLst>
              <a:ext uri="{FF2B5EF4-FFF2-40B4-BE49-F238E27FC236}">
                <a16:creationId xmlns:a16="http://schemas.microsoft.com/office/drawing/2014/main" id="{93D7A2B0-1B84-8F44-8BF8-D7591C517E5D}"/>
              </a:ext>
            </a:extLst>
          </p:cNvPr>
          <p:cNvSpPr txBox="1">
            <a:spLocks/>
          </p:cNvSpPr>
          <p:nvPr/>
        </p:nvSpPr>
        <p:spPr>
          <a:xfrm>
            <a:off x="6340643" y="4466524"/>
            <a:ext cx="5089357" cy="1500283"/>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l">
              <a:lnSpc>
                <a:spcPts val="1750"/>
              </a:lnSpc>
              <a:buFont typeface="Arial" panose="020B0604020202020204" pitchFamily="34" charset="0"/>
              <a:buChar char="•"/>
            </a:pPr>
            <a:r>
              <a:rPr lang="en-US" sz="14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Over the last 6 months there has been an increase number of clients who are late in their loan payments</a:t>
            </a:r>
          </a:p>
          <a:p>
            <a:pPr marL="171450" indent="-171450" algn="l">
              <a:lnSpc>
                <a:spcPts val="1750"/>
              </a:lnSpc>
              <a:buFont typeface="Arial" panose="020B0604020202020204" pitchFamily="34" charset="0"/>
              <a:buChar char="•"/>
            </a:pPr>
            <a:r>
              <a:rPr lang="en-US" sz="14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Over the last month there has been a big spike (2X) in the amount of cases</a:t>
            </a:r>
          </a:p>
          <a:p>
            <a:pPr marL="171450" indent="-171450" algn="l">
              <a:lnSpc>
                <a:spcPts val="1750"/>
              </a:lnSpc>
              <a:buFont typeface="Arial" panose="020B0604020202020204" pitchFamily="34" charset="0"/>
              <a:buChar char="•"/>
            </a:pPr>
            <a:r>
              <a:rPr lang="en-US" sz="14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Investigate: was there any country, local or economical event that may have triggered this situation</a:t>
            </a:r>
          </a:p>
        </p:txBody>
      </p:sp>
      <p:graphicFrame>
        <p:nvGraphicFramePr>
          <p:cNvPr id="13" name="Chart 12">
            <a:extLst>
              <a:ext uri="{FF2B5EF4-FFF2-40B4-BE49-F238E27FC236}">
                <a16:creationId xmlns:a16="http://schemas.microsoft.com/office/drawing/2014/main" id="{FF4E7256-3BF2-4E3B-AD05-FCD2B874CDEF}"/>
              </a:ext>
            </a:extLst>
          </p:cNvPr>
          <p:cNvGraphicFramePr>
            <a:graphicFrameLocks/>
          </p:cNvGraphicFramePr>
          <p:nvPr>
            <p:extLst>
              <p:ext uri="{D42A27DB-BD31-4B8C-83A1-F6EECF244321}">
                <p14:modId xmlns:p14="http://schemas.microsoft.com/office/powerpoint/2010/main" val="4190683693"/>
              </p:ext>
            </p:extLst>
          </p:nvPr>
        </p:nvGraphicFramePr>
        <p:xfrm>
          <a:off x="771610" y="2242911"/>
          <a:ext cx="5079748" cy="3911134"/>
        </p:xfrm>
        <a:graphic>
          <a:graphicData uri="http://schemas.openxmlformats.org/drawingml/2006/chart">
            <c:chart xmlns:c="http://schemas.openxmlformats.org/drawingml/2006/chart" xmlns:r="http://schemas.openxmlformats.org/officeDocument/2006/relationships" r:id="rId3"/>
          </a:graphicData>
        </a:graphic>
      </p:graphicFrame>
      <p:pic>
        <p:nvPicPr>
          <p:cNvPr id="14" name="Picture 13">
            <a:extLst>
              <a:ext uri="{FF2B5EF4-FFF2-40B4-BE49-F238E27FC236}">
                <a16:creationId xmlns:a16="http://schemas.microsoft.com/office/drawing/2014/main" id="{A8E1C22B-05CF-49E9-9ABF-9317CC0EBAEC}"/>
              </a:ext>
            </a:extLst>
          </p:cNvPr>
          <p:cNvPicPr>
            <a:picLocks noChangeAspect="1"/>
          </p:cNvPicPr>
          <p:nvPr/>
        </p:nvPicPr>
        <p:blipFill>
          <a:blip r:embed="rId4"/>
          <a:stretch>
            <a:fillRect/>
          </a:stretch>
        </p:blipFill>
        <p:spPr>
          <a:xfrm>
            <a:off x="6340643" y="2268311"/>
            <a:ext cx="5089356" cy="2087613"/>
          </a:xfrm>
          <a:prstGeom prst="rect">
            <a:avLst/>
          </a:prstGeom>
        </p:spPr>
      </p:pic>
      <p:cxnSp>
        <p:nvCxnSpPr>
          <p:cNvPr id="16" name="Straight Arrow Connector 15">
            <a:extLst>
              <a:ext uri="{FF2B5EF4-FFF2-40B4-BE49-F238E27FC236}">
                <a16:creationId xmlns:a16="http://schemas.microsoft.com/office/drawing/2014/main" id="{120F252E-056A-4A8A-8CED-DC6076E7B122}"/>
              </a:ext>
            </a:extLst>
          </p:cNvPr>
          <p:cNvCxnSpPr/>
          <p:nvPr/>
        </p:nvCxnSpPr>
        <p:spPr>
          <a:xfrm flipH="1" flipV="1">
            <a:off x="2159000" y="3213100"/>
            <a:ext cx="3136900" cy="9853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C142074-AA11-4D10-90FC-F2E655FDA81E}"/>
              </a:ext>
            </a:extLst>
          </p:cNvPr>
          <p:cNvSpPr txBox="1"/>
          <p:nvPr/>
        </p:nvSpPr>
        <p:spPr>
          <a:xfrm>
            <a:off x="165100" y="6286859"/>
            <a:ext cx="11912600" cy="43088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R" sz="2200" dirty="0" err="1"/>
              <a:t>Delayed</a:t>
            </a:r>
            <a:r>
              <a:rPr lang="es-CR" sz="2200" dirty="0"/>
              <a:t> </a:t>
            </a:r>
            <a:r>
              <a:rPr lang="es-CR" sz="2200" dirty="0" err="1"/>
              <a:t>loans</a:t>
            </a:r>
            <a:r>
              <a:rPr lang="es-CR" sz="2200" dirty="0"/>
              <a:t> </a:t>
            </a:r>
            <a:r>
              <a:rPr lang="es-CR" sz="2200" dirty="0" err="1"/>
              <a:t>have</a:t>
            </a:r>
            <a:r>
              <a:rPr lang="es-CR" sz="2200" dirty="0"/>
              <a:t> </a:t>
            </a:r>
            <a:r>
              <a:rPr lang="es-CR" sz="2200" dirty="0" err="1"/>
              <a:t>worsen</a:t>
            </a:r>
            <a:r>
              <a:rPr lang="es-CR" sz="2200" dirty="0"/>
              <a:t> </a:t>
            </a:r>
            <a:r>
              <a:rPr lang="es-CR" sz="2200" dirty="0" err="1"/>
              <a:t>over</a:t>
            </a:r>
            <a:r>
              <a:rPr lang="es-CR" sz="2200" dirty="0"/>
              <a:t> </a:t>
            </a:r>
            <a:r>
              <a:rPr lang="es-CR" sz="2200" dirty="0" err="1"/>
              <a:t>the</a:t>
            </a:r>
            <a:r>
              <a:rPr lang="es-CR" sz="2200" dirty="0"/>
              <a:t> </a:t>
            </a:r>
            <a:r>
              <a:rPr lang="es-CR" sz="2200" dirty="0" err="1"/>
              <a:t>last</a:t>
            </a:r>
            <a:r>
              <a:rPr lang="es-CR" sz="2200" dirty="0"/>
              <a:t> 6 </a:t>
            </a:r>
            <a:r>
              <a:rPr lang="es-CR" sz="2200" dirty="0" err="1"/>
              <a:t>months</a:t>
            </a:r>
            <a:endParaRPr lang="en-US" sz="2200" dirty="0"/>
          </a:p>
        </p:txBody>
      </p:sp>
    </p:spTree>
    <p:extLst>
      <p:ext uri="{BB962C8B-B14F-4D97-AF65-F5344CB8AC3E}">
        <p14:creationId xmlns:p14="http://schemas.microsoft.com/office/powerpoint/2010/main" val="2446162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529ACD8-198E-F243-B32B-B851E991CB7F}"/>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a:xfrm>
            <a:off x="1588" y="0"/>
            <a:ext cx="4967416" cy="6858000"/>
          </a:xfrm>
        </p:spPr>
      </p:pic>
      <p:sp>
        <p:nvSpPr>
          <p:cNvPr id="7" name="Rectangle 6">
            <a:extLst>
              <a:ext uri="{FF2B5EF4-FFF2-40B4-BE49-F238E27FC236}">
                <a16:creationId xmlns:a16="http://schemas.microsoft.com/office/drawing/2014/main" id="{865CAA68-8FA2-314A-ADB8-4461C2E16553}"/>
              </a:ext>
            </a:extLst>
          </p:cNvPr>
          <p:cNvSpPr/>
          <p:nvPr/>
        </p:nvSpPr>
        <p:spPr>
          <a:xfrm>
            <a:off x="1588" y="0"/>
            <a:ext cx="4967416" cy="6858000"/>
          </a:xfrm>
          <a:prstGeom prst="rect">
            <a:avLst/>
          </a:prstGeom>
          <a:solidFill>
            <a:schemeClr val="accent6">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Calibri" panose="020F0502020204030204"/>
            </a:endParaRPr>
          </a:p>
        </p:txBody>
      </p:sp>
      <p:sp>
        <p:nvSpPr>
          <p:cNvPr id="23" name="TextBox 22">
            <a:extLst>
              <a:ext uri="{FF2B5EF4-FFF2-40B4-BE49-F238E27FC236}">
                <a16:creationId xmlns:a16="http://schemas.microsoft.com/office/drawing/2014/main" id="{D1A9F8D3-732C-DD41-8BA0-2C3C2E90ECF3}"/>
              </a:ext>
            </a:extLst>
          </p:cNvPr>
          <p:cNvSpPr txBox="1"/>
          <p:nvPr/>
        </p:nvSpPr>
        <p:spPr>
          <a:xfrm>
            <a:off x="977483" y="2690337"/>
            <a:ext cx="3015625" cy="1477328"/>
          </a:xfrm>
          <a:prstGeom prst="rect">
            <a:avLst/>
          </a:prstGeom>
          <a:noFill/>
        </p:spPr>
        <p:txBody>
          <a:bodyPr wrap="square" rtlCol="0" anchor="ctr">
            <a:spAutoFit/>
          </a:bodyPr>
          <a:lstStyle/>
          <a:p>
            <a:pPr algn="ctr" defTabSz="914217"/>
            <a:r>
              <a:rPr lang="en-US" sz="4500" b="1" dirty="0">
                <a:solidFill>
                  <a:srgbClr val="FFFFFF"/>
                </a:solidFill>
                <a:latin typeface="Poppins" pitchFamily="2" charset="77"/>
                <a:cs typeface="Poppins" pitchFamily="2" charset="77"/>
              </a:rPr>
              <a:t>AGENDA SLIDE</a:t>
            </a:r>
          </a:p>
        </p:txBody>
      </p:sp>
      <p:sp>
        <p:nvSpPr>
          <p:cNvPr id="8" name="TextBox 7">
            <a:extLst>
              <a:ext uri="{FF2B5EF4-FFF2-40B4-BE49-F238E27FC236}">
                <a16:creationId xmlns:a16="http://schemas.microsoft.com/office/drawing/2014/main" id="{80C8DA0E-7173-A64E-A597-3A293BE2EF59}"/>
              </a:ext>
            </a:extLst>
          </p:cNvPr>
          <p:cNvSpPr txBox="1"/>
          <p:nvPr/>
        </p:nvSpPr>
        <p:spPr>
          <a:xfrm>
            <a:off x="7031531" y="482041"/>
            <a:ext cx="1871090" cy="338554"/>
          </a:xfrm>
          <a:prstGeom prst="rect">
            <a:avLst/>
          </a:prstGeom>
          <a:noFill/>
        </p:spPr>
        <p:txBody>
          <a:bodyPr wrap="none" rtlCol="0" anchor="b" anchorCtr="0">
            <a:spAutoFit/>
          </a:bodyPr>
          <a:lstStyle/>
          <a:p>
            <a:pPr defTabSz="914217"/>
            <a:r>
              <a:rPr lang="es-CR" sz="1600" b="1" dirty="0">
                <a:solidFill>
                  <a:srgbClr val="445469"/>
                </a:solidFill>
                <a:latin typeface="Poppins" pitchFamily="2" charset="77"/>
                <a:ea typeface="League Spartan" charset="0"/>
                <a:cs typeface="Poppins" pitchFamily="2" charset="77"/>
              </a:rPr>
              <a:t>PROJECT OBJECTIVE</a:t>
            </a:r>
            <a:endParaRPr lang="en-US" sz="1600" b="1" dirty="0">
              <a:solidFill>
                <a:srgbClr val="445469"/>
              </a:solidFill>
              <a:latin typeface="Poppins" pitchFamily="2" charset="77"/>
              <a:ea typeface="League Spartan" charset="0"/>
              <a:cs typeface="Poppins" pitchFamily="2" charset="77"/>
            </a:endParaRPr>
          </a:p>
        </p:txBody>
      </p:sp>
      <p:sp>
        <p:nvSpPr>
          <p:cNvPr id="9" name="Subtitle 2">
            <a:extLst>
              <a:ext uri="{FF2B5EF4-FFF2-40B4-BE49-F238E27FC236}">
                <a16:creationId xmlns:a16="http://schemas.microsoft.com/office/drawing/2014/main" id="{B1E7D87B-19EC-DF4E-9944-5294A17D47B9}"/>
              </a:ext>
            </a:extLst>
          </p:cNvPr>
          <p:cNvSpPr txBox="1">
            <a:spLocks/>
          </p:cNvSpPr>
          <p:nvPr/>
        </p:nvSpPr>
        <p:spPr>
          <a:xfrm>
            <a:off x="7031531" y="870121"/>
            <a:ext cx="4111087" cy="25410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543818">
              <a:lnSpc>
                <a:spcPts val="1750"/>
              </a:lnSpc>
            </a:pPr>
            <a:r>
              <a:rPr lang="es-CR" sz="1200" dirty="0">
                <a:solidFill>
                  <a:srgbClr val="737572"/>
                </a:solidFill>
                <a:latin typeface="Lato Light" panose="020F0502020204030203" pitchFamily="34" charset="0"/>
                <a:ea typeface="Lato Light" panose="020F0502020204030203" pitchFamily="34" charset="0"/>
                <a:cs typeface="Mukta ExtraLight" panose="020B0000000000000000" pitchFamily="34" charset="77"/>
              </a:rPr>
              <a:t>G</a:t>
            </a:r>
            <a:r>
              <a:rPr lang="en-US" sz="1200" dirty="0" err="1">
                <a:solidFill>
                  <a:srgbClr val="737572"/>
                </a:solidFill>
                <a:latin typeface="Lato Light" panose="020F0502020204030203" pitchFamily="34" charset="0"/>
                <a:ea typeface="Lato Light" panose="020F0502020204030203" pitchFamily="34" charset="0"/>
                <a:cs typeface="Mukta ExtraLight" panose="020B0000000000000000" pitchFamily="34" charset="77"/>
              </a:rPr>
              <a:t>oal</a:t>
            </a:r>
            <a:r>
              <a:rPr lang="en-US" sz="1200" dirty="0">
                <a:solidFill>
                  <a:srgbClr val="737572"/>
                </a:solidFill>
                <a:latin typeface="Lato Light" panose="020F0502020204030203" pitchFamily="34" charset="0"/>
                <a:ea typeface="Lato Light" panose="020F0502020204030203" pitchFamily="34" charset="0"/>
                <a:cs typeface="Mukta ExtraLight" panose="020B0000000000000000" pitchFamily="34" charset="77"/>
              </a:rPr>
              <a:t> and deliverable of the project </a:t>
            </a:r>
          </a:p>
        </p:txBody>
      </p:sp>
      <p:sp>
        <p:nvSpPr>
          <p:cNvPr id="24" name="TextBox 23">
            <a:extLst>
              <a:ext uri="{FF2B5EF4-FFF2-40B4-BE49-F238E27FC236}">
                <a16:creationId xmlns:a16="http://schemas.microsoft.com/office/drawing/2014/main" id="{1FC1CD19-B242-4241-9E8D-E52D4F20B202}"/>
              </a:ext>
            </a:extLst>
          </p:cNvPr>
          <p:cNvSpPr txBox="1"/>
          <p:nvPr/>
        </p:nvSpPr>
        <p:spPr>
          <a:xfrm>
            <a:off x="5845510" y="357917"/>
            <a:ext cx="633507" cy="1154162"/>
          </a:xfrm>
          <a:prstGeom prst="rect">
            <a:avLst/>
          </a:prstGeom>
          <a:noFill/>
        </p:spPr>
        <p:txBody>
          <a:bodyPr wrap="none" rtlCol="0" anchor="ctr" anchorCtr="0">
            <a:spAutoFit/>
          </a:bodyPr>
          <a:lstStyle/>
          <a:p>
            <a:pPr algn="r" defTabSz="914217"/>
            <a:r>
              <a:rPr lang="en-US" sz="6900" b="1" dirty="0">
                <a:solidFill>
                  <a:srgbClr val="229DCE">
                    <a:alpha val="25000"/>
                  </a:srgbClr>
                </a:solidFill>
                <a:latin typeface="Poppins" pitchFamily="2" charset="77"/>
                <a:ea typeface="League Spartan" charset="0"/>
                <a:cs typeface="Poppins" pitchFamily="2" charset="77"/>
              </a:rPr>
              <a:t>1</a:t>
            </a:r>
          </a:p>
        </p:txBody>
      </p:sp>
      <p:sp>
        <p:nvSpPr>
          <p:cNvPr id="25" name="TextBox 24">
            <a:extLst>
              <a:ext uri="{FF2B5EF4-FFF2-40B4-BE49-F238E27FC236}">
                <a16:creationId xmlns:a16="http://schemas.microsoft.com/office/drawing/2014/main" id="{5619466F-ACB2-8D49-B05A-4B51B5024F7C}"/>
              </a:ext>
            </a:extLst>
          </p:cNvPr>
          <p:cNvSpPr txBox="1"/>
          <p:nvPr/>
        </p:nvSpPr>
        <p:spPr>
          <a:xfrm>
            <a:off x="5903218" y="657999"/>
            <a:ext cx="575799" cy="553998"/>
          </a:xfrm>
          <a:prstGeom prst="rect">
            <a:avLst/>
          </a:prstGeom>
          <a:noFill/>
        </p:spPr>
        <p:txBody>
          <a:bodyPr wrap="none" rtlCol="0" anchor="ctr" anchorCtr="0">
            <a:spAutoFit/>
          </a:bodyPr>
          <a:lstStyle/>
          <a:p>
            <a:pPr algn="r" defTabSz="914217"/>
            <a:r>
              <a:rPr lang="en-US" sz="3000" b="1" dirty="0">
                <a:solidFill>
                  <a:srgbClr val="229DCE"/>
                </a:solidFill>
                <a:latin typeface="Poppins" pitchFamily="2" charset="77"/>
                <a:ea typeface="League Spartan" charset="0"/>
                <a:cs typeface="Poppins" pitchFamily="2" charset="77"/>
              </a:rPr>
              <a:t>01</a:t>
            </a:r>
          </a:p>
        </p:txBody>
      </p:sp>
      <p:sp>
        <p:nvSpPr>
          <p:cNvPr id="33" name="TextBox 32">
            <a:extLst>
              <a:ext uri="{FF2B5EF4-FFF2-40B4-BE49-F238E27FC236}">
                <a16:creationId xmlns:a16="http://schemas.microsoft.com/office/drawing/2014/main" id="{2E385F0F-DE21-D94C-A12B-C9F2B781849B}"/>
              </a:ext>
            </a:extLst>
          </p:cNvPr>
          <p:cNvSpPr txBox="1"/>
          <p:nvPr/>
        </p:nvSpPr>
        <p:spPr>
          <a:xfrm>
            <a:off x="7031531" y="1428959"/>
            <a:ext cx="3400098" cy="338554"/>
          </a:xfrm>
          <a:prstGeom prst="rect">
            <a:avLst/>
          </a:prstGeom>
          <a:noFill/>
        </p:spPr>
        <p:txBody>
          <a:bodyPr wrap="none" rtlCol="0" anchor="b" anchorCtr="0">
            <a:spAutoFit/>
          </a:bodyPr>
          <a:lstStyle/>
          <a:p>
            <a:pPr defTabSz="914217"/>
            <a:r>
              <a:rPr lang="es-CR" sz="1600" b="1" dirty="0">
                <a:solidFill>
                  <a:srgbClr val="445469"/>
                </a:solidFill>
                <a:latin typeface="Poppins" pitchFamily="2" charset="77"/>
                <a:ea typeface="League Spartan" charset="0"/>
                <a:cs typeface="Poppins" pitchFamily="2" charset="77"/>
              </a:rPr>
              <a:t>DATA SCIENCE PROCESS FRAMEWORK</a:t>
            </a:r>
            <a:endParaRPr lang="en-US" sz="1600" b="1" dirty="0">
              <a:solidFill>
                <a:srgbClr val="445469"/>
              </a:solidFill>
              <a:latin typeface="Poppins" pitchFamily="2" charset="77"/>
              <a:ea typeface="League Spartan" charset="0"/>
              <a:cs typeface="Poppins" pitchFamily="2" charset="77"/>
            </a:endParaRPr>
          </a:p>
        </p:txBody>
      </p:sp>
      <p:sp>
        <p:nvSpPr>
          <p:cNvPr id="34" name="Subtitle 2">
            <a:extLst>
              <a:ext uri="{FF2B5EF4-FFF2-40B4-BE49-F238E27FC236}">
                <a16:creationId xmlns:a16="http://schemas.microsoft.com/office/drawing/2014/main" id="{8236229B-3403-DC43-9686-672FEB759155}"/>
              </a:ext>
            </a:extLst>
          </p:cNvPr>
          <p:cNvSpPr txBox="1">
            <a:spLocks/>
          </p:cNvSpPr>
          <p:nvPr/>
        </p:nvSpPr>
        <p:spPr>
          <a:xfrm>
            <a:off x="7031531" y="1817039"/>
            <a:ext cx="4111087" cy="25410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543818">
              <a:lnSpc>
                <a:spcPts val="1750"/>
              </a:lnSpc>
            </a:pPr>
            <a:r>
              <a:rPr lang="es-CR" sz="1200" dirty="0">
                <a:solidFill>
                  <a:srgbClr val="737572"/>
                </a:solidFill>
                <a:latin typeface="Lato Light" panose="020F0502020204030203" pitchFamily="34" charset="0"/>
                <a:ea typeface="Lato Light" panose="020F0502020204030203" pitchFamily="34" charset="0"/>
                <a:cs typeface="Mukta ExtraLight" panose="020B0000000000000000" pitchFamily="34" charset="77"/>
              </a:rPr>
              <a:t>A</a:t>
            </a:r>
            <a:r>
              <a:rPr lang="en-US" sz="1200" dirty="0" err="1">
                <a:solidFill>
                  <a:srgbClr val="737572"/>
                </a:solidFill>
                <a:latin typeface="Lato Light" panose="020F0502020204030203" pitchFamily="34" charset="0"/>
                <a:ea typeface="Lato Light" panose="020F0502020204030203" pitchFamily="34" charset="0"/>
                <a:cs typeface="Mukta ExtraLight" panose="020B0000000000000000" pitchFamily="34" charset="77"/>
              </a:rPr>
              <a:t>pproach</a:t>
            </a:r>
            <a:r>
              <a:rPr lang="en-US" sz="1200" dirty="0">
                <a:solidFill>
                  <a:srgbClr val="737572"/>
                </a:solidFill>
                <a:latin typeface="Lato Light" panose="020F0502020204030203" pitchFamily="34" charset="0"/>
                <a:ea typeface="Lato Light" panose="020F0502020204030203" pitchFamily="34" charset="0"/>
                <a:cs typeface="Mukta ExtraLight" panose="020B0000000000000000" pitchFamily="34" charset="77"/>
              </a:rPr>
              <a:t> and structure to follow</a:t>
            </a:r>
          </a:p>
        </p:txBody>
      </p:sp>
      <p:sp>
        <p:nvSpPr>
          <p:cNvPr id="31" name="TextBox 30">
            <a:extLst>
              <a:ext uri="{FF2B5EF4-FFF2-40B4-BE49-F238E27FC236}">
                <a16:creationId xmlns:a16="http://schemas.microsoft.com/office/drawing/2014/main" id="{3DD06593-BEE5-1C4A-8717-41A96FDA4158}"/>
              </a:ext>
            </a:extLst>
          </p:cNvPr>
          <p:cNvSpPr txBox="1"/>
          <p:nvPr/>
        </p:nvSpPr>
        <p:spPr>
          <a:xfrm>
            <a:off x="5845510" y="1304835"/>
            <a:ext cx="633507" cy="1154162"/>
          </a:xfrm>
          <a:prstGeom prst="rect">
            <a:avLst/>
          </a:prstGeom>
          <a:noFill/>
        </p:spPr>
        <p:txBody>
          <a:bodyPr wrap="none" rtlCol="0" anchor="ctr" anchorCtr="0">
            <a:spAutoFit/>
          </a:bodyPr>
          <a:lstStyle/>
          <a:p>
            <a:pPr algn="r" defTabSz="914217"/>
            <a:r>
              <a:rPr lang="en-US" sz="6900" b="1" dirty="0">
                <a:solidFill>
                  <a:srgbClr val="37A7B6">
                    <a:alpha val="25000"/>
                  </a:srgbClr>
                </a:solidFill>
                <a:latin typeface="Poppins" pitchFamily="2" charset="77"/>
                <a:ea typeface="League Spartan" charset="0"/>
                <a:cs typeface="Poppins" pitchFamily="2" charset="77"/>
              </a:rPr>
              <a:t>2</a:t>
            </a:r>
          </a:p>
        </p:txBody>
      </p:sp>
      <p:sp>
        <p:nvSpPr>
          <p:cNvPr id="32" name="TextBox 31">
            <a:extLst>
              <a:ext uri="{FF2B5EF4-FFF2-40B4-BE49-F238E27FC236}">
                <a16:creationId xmlns:a16="http://schemas.microsoft.com/office/drawing/2014/main" id="{AD2C15D2-5286-2B4F-9F7D-1FFCAAD39622}"/>
              </a:ext>
            </a:extLst>
          </p:cNvPr>
          <p:cNvSpPr txBox="1"/>
          <p:nvPr/>
        </p:nvSpPr>
        <p:spPr>
          <a:xfrm>
            <a:off x="5903218" y="1604917"/>
            <a:ext cx="575799" cy="553998"/>
          </a:xfrm>
          <a:prstGeom prst="rect">
            <a:avLst/>
          </a:prstGeom>
          <a:noFill/>
        </p:spPr>
        <p:txBody>
          <a:bodyPr wrap="none" rtlCol="0" anchor="ctr" anchorCtr="0">
            <a:spAutoFit/>
          </a:bodyPr>
          <a:lstStyle/>
          <a:p>
            <a:pPr algn="r" defTabSz="914217"/>
            <a:r>
              <a:rPr lang="en-US" sz="3000" b="1" dirty="0">
                <a:solidFill>
                  <a:srgbClr val="37A7B6"/>
                </a:solidFill>
                <a:latin typeface="Poppins" pitchFamily="2" charset="77"/>
                <a:ea typeface="League Spartan" charset="0"/>
                <a:cs typeface="Poppins" pitchFamily="2" charset="77"/>
              </a:rPr>
              <a:t>02</a:t>
            </a:r>
          </a:p>
        </p:txBody>
      </p:sp>
      <p:sp>
        <p:nvSpPr>
          <p:cNvPr id="40" name="TextBox 39">
            <a:extLst>
              <a:ext uri="{FF2B5EF4-FFF2-40B4-BE49-F238E27FC236}">
                <a16:creationId xmlns:a16="http://schemas.microsoft.com/office/drawing/2014/main" id="{B4135E0E-BF6D-8341-A00B-AB8BA67EE61F}"/>
              </a:ext>
            </a:extLst>
          </p:cNvPr>
          <p:cNvSpPr txBox="1"/>
          <p:nvPr/>
        </p:nvSpPr>
        <p:spPr>
          <a:xfrm>
            <a:off x="7031531" y="2375877"/>
            <a:ext cx="1465081" cy="338554"/>
          </a:xfrm>
          <a:prstGeom prst="rect">
            <a:avLst/>
          </a:prstGeom>
          <a:noFill/>
        </p:spPr>
        <p:txBody>
          <a:bodyPr wrap="none" rtlCol="0" anchor="b" anchorCtr="0">
            <a:spAutoFit/>
          </a:bodyPr>
          <a:lstStyle/>
          <a:p>
            <a:pPr defTabSz="914217"/>
            <a:r>
              <a:rPr lang="en-US" sz="1600" b="1" dirty="0">
                <a:solidFill>
                  <a:srgbClr val="445469"/>
                </a:solidFill>
                <a:latin typeface="Poppins" pitchFamily="2" charset="77"/>
                <a:ea typeface="League Spartan" charset="0"/>
                <a:cs typeface="Poppins" pitchFamily="2" charset="77"/>
              </a:rPr>
              <a:t>DATA SOURCES</a:t>
            </a:r>
          </a:p>
        </p:txBody>
      </p:sp>
      <p:sp>
        <p:nvSpPr>
          <p:cNvPr id="41" name="Subtitle 2">
            <a:extLst>
              <a:ext uri="{FF2B5EF4-FFF2-40B4-BE49-F238E27FC236}">
                <a16:creationId xmlns:a16="http://schemas.microsoft.com/office/drawing/2014/main" id="{04E778C1-8C28-FA43-BA87-8674335D5A31}"/>
              </a:ext>
            </a:extLst>
          </p:cNvPr>
          <p:cNvSpPr txBox="1">
            <a:spLocks/>
          </p:cNvSpPr>
          <p:nvPr/>
        </p:nvSpPr>
        <p:spPr>
          <a:xfrm>
            <a:off x="7031531" y="2763957"/>
            <a:ext cx="4111087" cy="25410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543818">
              <a:lnSpc>
                <a:spcPts val="1750"/>
              </a:lnSpc>
            </a:pPr>
            <a:r>
              <a:rPr lang="es-CR" sz="1200" dirty="0" err="1">
                <a:solidFill>
                  <a:srgbClr val="737572"/>
                </a:solidFill>
                <a:latin typeface="Lato Light" panose="020F0502020204030203" pitchFamily="34" charset="0"/>
                <a:ea typeface="Lato Light" panose="020F0502020204030203" pitchFamily="34" charset="0"/>
                <a:cs typeface="Mukta ExtraLight" panose="020B0000000000000000" pitchFamily="34" charset="77"/>
              </a:rPr>
              <a:t>Description</a:t>
            </a:r>
            <a:r>
              <a:rPr lang="es-CR" sz="1200" dirty="0">
                <a:solidFill>
                  <a:srgbClr val="737572"/>
                </a:solidFill>
                <a:latin typeface="Lato Light" panose="020F0502020204030203" pitchFamily="34" charset="0"/>
                <a:ea typeface="Lato Light" panose="020F0502020204030203" pitchFamily="34" charset="0"/>
                <a:cs typeface="Mukta ExtraLight" panose="020B0000000000000000" pitchFamily="34" charset="77"/>
              </a:rPr>
              <a:t> and l</a:t>
            </a:r>
            <a:r>
              <a:rPr lang="en-US" sz="1200" dirty="0" err="1">
                <a:solidFill>
                  <a:srgbClr val="737572"/>
                </a:solidFill>
                <a:latin typeface="Lato Light" panose="020F0502020204030203" pitchFamily="34" charset="0"/>
                <a:ea typeface="Lato Light" panose="020F0502020204030203" pitchFamily="34" charset="0"/>
                <a:cs typeface="Mukta ExtraLight" panose="020B0000000000000000" pitchFamily="34" charset="77"/>
              </a:rPr>
              <a:t>ocation</a:t>
            </a:r>
            <a:r>
              <a:rPr lang="en-US" sz="1200" dirty="0">
                <a:solidFill>
                  <a:srgbClr val="737572"/>
                </a:solidFill>
                <a:latin typeface="Lato Light" panose="020F0502020204030203" pitchFamily="34" charset="0"/>
                <a:ea typeface="Lato Light" panose="020F0502020204030203" pitchFamily="34" charset="0"/>
                <a:cs typeface="Mukta ExtraLight" panose="020B0000000000000000" pitchFamily="34" charset="77"/>
              </a:rPr>
              <a:t> of the data </a:t>
            </a:r>
          </a:p>
        </p:txBody>
      </p:sp>
      <p:sp>
        <p:nvSpPr>
          <p:cNvPr id="38" name="TextBox 37">
            <a:extLst>
              <a:ext uri="{FF2B5EF4-FFF2-40B4-BE49-F238E27FC236}">
                <a16:creationId xmlns:a16="http://schemas.microsoft.com/office/drawing/2014/main" id="{D81B8393-7BC2-1140-8D4D-2250550A3F2A}"/>
              </a:ext>
            </a:extLst>
          </p:cNvPr>
          <p:cNvSpPr txBox="1"/>
          <p:nvPr/>
        </p:nvSpPr>
        <p:spPr>
          <a:xfrm>
            <a:off x="5845510" y="2251753"/>
            <a:ext cx="633507" cy="1154162"/>
          </a:xfrm>
          <a:prstGeom prst="rect">
            <a:avLst/>
          </a:prstGeom>
          <a:noFill/>
        </p:spPr>
        <p:txBody>
          <a:bodyPr wrap="none" rtlCol="0" anchor="ctr" anchorCtr="0">
            <a:spAutoFit/>
          </a:bodyPr>
          <a:lstStyle/>
          <a:p>
            <a:pPr algn="r" defTabSz="914217"/>
            <a:r>
              <a:rPr lang="en-US" sz="6900" b="1" dirty="0">
                <a:solidFill>
                  <a:srgbClr val="63C08A">
                    <a:alpha val="25000"/>
                  </a:srgbClr>
                </a:solidFill>
                <a:latin typeface="Poppins" pitchFamily="2" charset="77"/>
                <a:ea typeface="League Spartan" charset="0"/>
                <a:cs typeface="Poppins" pitchFamily="2" charset="77"/>
              </a:rPr>
              <a:t>3</a:t>
            </a:r>
          </a:p>
        </p:txBody>
      </p:sp>
      <p:sp>
        <p:nvSpPr>
          <p:cNvPr id="39" name="TextBox 38">
            <a:extLst>
              <a:ext uri="{FF2B5EF4-FFF2-40B4-BE49-F238E27FC236}">
                <a16:creationId xmlns:a16="http://schemas.microsoft.com/office/drawing/2014/main" id="{0B43C6AF-7D12-FF42-81D1-CD4583B2A58E}"/>
              </a:ext>
            </a:extLst>
          </p:cNvPr>
          <p:cNvSpPr txBox="1"/>
          <p:nvPr/>
        </p:nvSpPr>
        <p:spPr>
          <a:xfrm>
            <a:off x="5903218" y="2551835"/>
            <a:ext cx="575799" cy="553998"/>
          </a:xfrm>
          <a:prstGeom prst="rect">
            <a:avLst/>
          </a:prstGeom>
          <a:noFill/>
        </p:spPr>
        <p:txBody>
          <a:bodyPr wrap="none" rtlCol="0" anchor="ctr" anchorCtr="0">
            <a:spAutoFit/>
          </a:bodyPr>
          <a:lstStyle/>
          <a:p>
            <a:pPr algn="r" defTabSz="914217"/>
            <a:r>
              <a:rPr lang="en-US" sz="3000" b="1" dirty="0">
                <a:solidFill>
                  <a:srgbClr val="63C08A"/>
                </a:solidFill>
                <a:latin typeface="Poppins" pitchFamily="2" charset="77"/>
                <a:ea typeface="League Spartan" charset="0"/>
                <a:cs typeface="Poppins" pitchFamily="2" charset="77"/>
              </a:rPr>
              <a:t>03</a:t>
            </a:r>
          </a:p>
        </p:txBody>
      </p:sp>
      <p:sp>
        <p:nvSpPr>
          <p:cNvPr id="47" name="TextBox 46">
            <a:extLst>
              <a:ext uri="{FF2B5EF4-FFF2-40B4-BE49-F238E27FC236}">
                <a16:creationId xmlns:a16="http://schemas.microsoft.com/office/drawing/2014/main" id="{84BD51C5-0080-E74A-B81A-D196608ED14B}"/>
              </a:ext>
            </a:extLst>
          </p:cNvPr>
          <p:cNvSpPr txBox="1"/>
          <p:nvPr/>
        </p:nvSpPr>
        <p:spPr>
          <a:xfrm>
            <a:off x="7031531" y="3324800"/>
            <a:ext cx="1982209" cy="338554"/>
          </a:xfrm>
          <a:prstGeom prst="rect">
            <a:avLst/>
          </a:prstGeom>
          <a:noFill/>
        </p:spPr>
        <p:txBody>
          <a:bodyPr wrap="none" rtlCol="0" anchor="b" anchorCtr="0">
            <a:spAutoFit/>
          </a:bodyPr>
          <a:lstStyle/>
          <a:p>
            <a:pPr defTabSz="914217"/>
            <a:r>
              <a:rPr lang="es-CR" sz="1600" b="1" dirty="0">
                <a:solidFill>
                  <a:srgbClr val="445469"/>
                </a:solidFill>
                <a:latin typeface="Poppins" pitchFamily="2" charset="77"/>
                <a:ea typeface="League Spartan" charset="0"/>
                <a:cs typeface="Poppins" pitchFamily="2" charset="77"/>
              </a:rPr>
              <a:t>D</a:t>
            </a:r>
            <a:r>
              <a:rPr lang="en-US" sz="1600" b="1" dirty="0">
                <a:solidFill>
                  <a:srgbClr val="445469"/>
                </a:solidFill>
                <a:latin typeface="Poppins" pitchFamily="2" charset="77"/>
                <a:ea typeface="League Spartan" charset="0"/>
                <a:cs typeface="Poppins" pitchFamily="2" charset="77"/>
              </a:rPr>
              <a:t>ATA MANAGEMENT</a:t>
            </a:r>
          </a:p>
        </p:txBody>
      </p:sp>
      <p:sp>
        <p:nvSpPr>
          <p:cNvPr id="48" name="Subtitle 2">
            <a:extLst>
              <a:ext uri="{FF2B5EF4-FFF2-40B4-BE49-F238E27FC236}">
                <a16:creationId xmlns:a16="http://schemas.microsoft.com/office/drawing/2014/main" id="{719BF284-0C92-5946-939D-B2E1E86C21BB}"/>
              </a:ext>
            </a:extLst>
          </p:cNvPr>
          <p:cNvSpPr txBox="1">
            <a:spLocks/>
          </p:cNvSpPr>
          <p:nvPr/>
        </p:nvSpPr>
        <p:spPr>
          <a:xfrm>
            <a:off x="7031531" y="3712880"/>
            <a:ext cx="4111087" cy="25410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543818">
              <a:lnSpc>
                <a:spcPts val="1750"/>
              </a:lnSpc>
            </a:pPr>
            <a:r>
              <a:rPr lang="es-CR" sz="1200" dirty="0" err="1">
                <a:solidFill>
                  <a:srgbClr val="737572"/>
                </a:solidFill>
                <a:latin typeface="Lato Light" panose="020F0502020204030203" pitchFamily="34" charset="0"/>
                <a:ea typeface="Lato Light" panose="020F0502020204030203" pitchFamily="34" charset="0"/>
                <a:cs typeface="Mukta ExtraLight" panose="020B0000000000000000" pitchFamily="34" charset="77"/>
              </a:rPr>
              <a:t>How</a:t>
            </a:r>
            <a:r>
              <a:rPr lang="en-US" sz="1200" dirty="0">
                <a:solidFill>
                  <a:srgbClr val="737572"/>
                </a:solidFill>
                <a:latin typeface="Lato Light" panose="020F0502020204030203" pitchFamily="34" charset="0"/>
                <a:ea typeface="Lato Light" panose="020F0502020204030203" pitchFamily="34" charset="0"/>
                <a:cs typeface="Mukta ExtraLight" panose="020B0000000000000000" pitchFamily="34" charset="77"/>
              </a:rPr>
              <a:t> data would be managed</a:t>
            </a:r>
          </a:p>
        </p:txBody>
      </p:sp>
      <p:sp>
        <p:nvSpPr>
          <p:cNvPr id="45" name="TextBox 44">
            <a:extLst>
              <a:ext uri="{FF2B5EF4-FFF2-40B4-BE49-F238E27FC236}">
                <a16:creationId xmlns:a16="http://schemas.microsoft.com/office/drawing/2014/main" id="{042293BD-E57D-334A-9CA0-D8B758CB8403}"/>
              </a:ext>
            </a:extLst>
          </p:cNvPr>
          <p:cNvSpPr txBox="1"/>
          <p:nvPr/>
        </p:nvSpPr>
        <p:spPr>
          <a:xfrm>
            <a:off x="5845510" y="3200676"/>
            <a:ext cx="633507" cy="1154162"/>
          </a:xfrm>
          <a:prstGeom prst="rect">
            <a:avLst/>
          </a:prstGeom>
          <a:noFill/>
        </p:spPr>
        <p:txBody>
          <a:bodyPr wrap="none" rtlCol="0" anchor="ctr" anchorCtr="0">
            <a:spAutoFit/>
          </a:bodyPr>
          <a:lstStyle/>
          <a:p>
            <a:pPr algn="r" defTabSz="914217"/>
            <a:r>
              <a:rPr lang="en-US" sz="6900" b="1" dirty="0">
                <a:solidFill>
                  <a:srgbClr val="8ED75E">
                    <a:alpha val="25000"/>
                  </a:srgbClr>
                </a:solidFill>
                <a:latin typeface="Poppins" pitchFamily="2" charset="77"/>
                <a:ea typeface="League Spartan" charset="0"/>
                <a:cs typeface="Poppins" pitchFamily="2" charset="77"/>
              </a:rPr>
              <a:t>4</a:t>
            </a:r>
          </a:p>
        </p:txBody>
      </p:sp>
      <p:sp>
        <p:nvSpPr>
          <p:cNvPr id="46" name="TextBox 45">
            <a:extLst>
              <a:ext uri="{FF2B5EF4-FFF2-40B4-BE49-F238E27FC236}">
                <a16:creationId xmlns:a16="http://schemas.microsoft.com/office/drawing/2014/main" id="{F7E3177D-A949-6E4A-8254-F8506A387C71}"/>
              </a:ext>
            </a:extLst>
          </p:cNvPr>
          <p:cNvSpPr txBox="1"/>
          <p:nvPr/>
        </p:nvSpPr>
        <p:spPr>
          <a:xfrm>
            <a:off x="5903218" y="3500758"/>
            <a:ext cx="575799" cy="553998"/>
          </a:xfrm>
          <a:prstGeom prst="rect">
            <a:avLst/>
          </a:prstGeom>
          <a:noFill/>
        </p:spPr>
        <p:txBody>
          <a:bodyPr wrap="none" rtlCol="0" anchor="ctr" anchorCtr="0">
            <a:spAutoFit/>
          </a:bodyPr>
          <a:lstStyle/>
          <a:p>
            <a:pPr algn="r" defTabSz="914217"/>
            <a:r>
              <a:rPr lang="en-US" sz="3000" b="1" dirty="0">
                <a:solidFill>
                  <a:srgbClr val="8ED75E"/>
                </a:solidFill>
                <a:latin typeface="Poppins" pitchFamily="2" charset="77"/>
                <a:ea typeface="League Spartan" charset="0"/>
                <a:cs typeface="Poppins" pitchFamily="2" charset="77"/>
              </a:rPr>
              <a:t>04</a:t>
            </a:r>
          </a:p>
        </p:txBody>
      </p:sp>
      <p:sp>
        <p:nvSpPr>
          <p:cNvPr id="54" name="TextBox 53">
            <a:extLst>
              <a:ext uri="{FF2B5EF4-FFF2-40B4-BE49-F238E27FC236}">
                <a16:creationId xmlns:a16="http://schemas.microsoft.com/office/drawing/2014/main" id="{4E2359C8-F1B7-6241-B35C-99A0EC2173C3}"/>
              </a:ext>
            </a:extLst>
          </p:cNvPr>
          <p:cNvSpPr txBox="1"/>
          <p:nvPr/>
        </p:nvSpPr>
        <p:spPr>
          <a:xfrm>
            <a:off x="7031531" y="4291789"/>
            <a:ext cx="1757148" cy="338554"/>
          </a:xfrm>
          <a:prstGeom prst="rect">
            <a:avLst/>
          </a:prstGeom>
          <a:noFill/>
        </p:spPr>
        <p:txBody>
          <a:bodyPr wrap="none" rtlCol="0" anchor="b" anchorCtr="0">
            <a:spAutoFit/>
          </a:bodyPr>
          <a:lstStyle/>
          <a:p>
            <a:pPr defTabSz="914217"/>
            <a:r>
              <a:rPr lang="en-US" sz="1600" b="1" dirty="0">
                <a:solidFill>
                  <a:srgbClr val="445469"/>
                </a:solidFill>
                <a:latin typeface="Poppins" pitchFamily="2" charset="77"/>
                <a:ea typeface="League Spartan" charset="0"/>
                <a:cs typeface="Poppins" pitchFamily="2" charset="77"/>
              </a:rPr>
              <a:t>POTENTIAL ISSUES</a:t>
            </a:r>
          </a:p>
        </p:txBody>
      </p:sp>
      <p:sp>
        <p:nvSpPr>
          <p:cNvPr id="55" name="Subtitle 2">
            <a:extLst>
              <a:ext uri="{FF2B5EF4-FFF2-40B4-BE49-F238E27FC236}">
                <a16:creationId xmlns:a16="http://schemas.microsoft.com/office/drawing/2014/main" id="{4BD61D5E-AAC5-2F4B-9035-D984B1A615C1}"/>
              </a:ext>
            </a:extLst>
          </p:cNvPr>
          <p:cNvSpPr txBox="1">
            <a:spLocks/>
          </p:cNvSpPr>
          <p:nvPr/>
        </p:nvSpPr>
        <p:spPr>
          <a:xfrm>
            <a:off x="7031531" y="4679868"/>
            <a:ext cx="4111087" cy="25410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543818">
              <a:lnSpc>
                <a:spcPts val="1750"/>
              </a:lnSpc>
            </a:pPr>
            <a:r>
              <a:rPr lang="es-CR" sz="1200" dirty="0">
                <a:solidFill>
                  <a:srgbClr val="737572"/>
                </a:solidFill>
                <a:latin typeface="Lato Light" panose="020F0502020204030203" pitchFamily="34" charset="0"/>
                <a:ea typeface="Lato Light" panose="020F0502020204030203" pitchFamily="34" charset="0"/>
                <a:cs typeface="Mukta ExtraLight" panose="020B0000000000000000" pitchFamily="34" charset="77"/>
              </a:rPr>
              <a:t>Data </a:t>
            </a:r>
            <a:r>
              <a:rPr lang="es-CR" sz="1200" dirty="0" err="1">
                <a:solidFill>
                  <a:srgbClr val="737572"/>
                </a:solidFill>
                <a:latin typeface="Lato Light" panose="020F0502020204030203" pitchFamily="34" charset="0"/>
                <a:ea typeface="Lato Light" panose="020F0502020204030203" pitchFamily="34" charset="0"/>
                <a:cs typeface="Mukta ExtraLight" panose="020B0000000000000000" pitchFamily="34" charset="77"/>
              </a:rPr>
              <a:t>issues</a:t>
            </a:r>
            <a:r>
              <a:rPr lang="es-CR" sz="1200" dirty="0">
                <a:solidFill>
                  <a:srgbClr val="737572"/>
                </a:solidFill>
                <a:latin typeface="Lato Light" panose="020F0502020204030203" pitchFamily="34" charset="0"/>
                <a:ea typeface="Lato Light" panose="020F0502020204030203" pitchFamily="34" charset="0"/>
                <a:cs typeface="Mukta ExtraLight" panose="020B0000000000000000" pitchFamily="34" charset="77"/>
              </a:rPr>
              <a:t> and </a:t>
            </a:r>
            <a:r>
              <a:rPr lang="es-CR" sz="1200" dirty="0" err="1">
                <a:solidFill>
                  <a:srgbClr val="737572"/>
                </a:solidFill>
                <a:latin typeface="Lato Light" panose="020F0502020204030203" pitchFamily="34" charset="0"/>
                <a:ea typeface="Lato Light" panose="020F0502020204030203" pitchFamily="34" charset="0"/>
                <a:cs typeface="Mukta ExtraLight" panose="020B0000000000000000" pitchFamily="34" charset="77"/>
              </a:rPr>
              <a:t>suggested</a:t>
            </a:r>
            <a:r>
              <a:rPr lang="es-CR" sz="1200" dirty="0">
                <a:solidFill>
                  <a:srgbClr val="737572"/>
                </a:solidFill>
                <a:latin typeface="Lato Light" panose="020F0502020204030203" pitchFamily="34" charset="0"/>
                <a:ea typeface="Lato Light" panose="020F0502020204030203" pitchFamily="34" charset="0"/>
                <a:cs typeface="Mukta ExtraLight" panose="020B0000000000000000" pitchFamily="34" charset="77"/>
              </a:rPr>
              <a:t> </a:t>
            </a:r>
            <a:r>
              <a:rPr lang="es-CR" sz="1200" dirty="0" err="1">
                <a:solidFill>
                  <a:srgbClr val="737572"/>
                </a:solidFill>
                <a:latin typeface="Lato Light" panose="020F0502020204030203" pitchFamily="34" charset="0"/>
                <a:ea typeface="Lato Light" panose="020F0502020204030203" pitchFamily="34" charset="0"/>
                <a:cs typeface="Mukta ExtraLight" panose="020B0000000000000000" pitchFamily="34" charset="77"/>
              </a:rPr>
              <a:t>treatment</a:t>
            </a:r>
            <a:endParaRPr lang="en-US" sz="1200" dirty="0">
              <a:solidFill>
                <a:srgbClr val="737572"/>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52" name="TextBox 51">
            <a:extLst>
              <a:ext uri="{FF2B5EF4-FFF2-40B4-BE49-F238E27FC236}">
                <a16:creationId xmlns:a16="http://schemas.microsoft.com/office/drawing/2014/main" id="{77843923-C13C-EF40-A8AE-D434D3180793}"/>
              </a:ext>
            </a:extLst>
          </p:cNvPr>
          <p:cNvSpPr txBox="1"/>
          <p:nvPr/>
        </p:nvSpPr>
        <p:spPr>
          <a:xfrm>
            <a:off x="5845510" y="4167665"/>
            <a:ext cx="633507" cy="1154162"/>
          </a:xfrm>
          <a:prstGeom prst="rect">
            <a:avLst/>
          </a:prstGeom>
          <a:noFill/>
        </p:spPr>
        <p:txBody>
          <a:bodyPr wrap="none" rtlCol="0" anchor="ctr" anchorCtr="0">
            <a:spAutoFit/>
          </a:bodyPr>
          <a:lstStyle/>
          <a:p>
            <a:pPr algn="r" defTabSz="914217"/>
            <a:r>
              <a:rPr lang="en-US" sz="6900" b="1" dirty="0">
                <a:solidFill>
                  <a:srgbClr val="A5E348">
                    <a:alpha val="25000"/>
                  </a:srgbClr>
                </a:solidFill>
                <a:latin typeface="Poppins" pitchFamily="2" charset="77"/>
                <a:ea typeface="League Spartan" charset="0"/>
                <a:cs typeface="Poppins" pitchFamily="2" charset="77"/>
              </a:rPr>
              <a:t>5</a:t>
            </a:r>
          </a:p>
        </p:txBody>
      </p:sp>
      <p:sp>
        <p:nvSpPr>
          <p:cNvPr id="53" name="TextBox 52">
            <a:extLst>
              <a:ext uri="{FF2B5EF4-FFF2-40B4-BE49-F238E27FC236}">
                <a16:creationId xmlns:a16="http://schemas.microsoft.com/office/drawing/2014/main" id="{F1BB2442-641A-754F-8859-958EF846B10B}"/>
              </a:ext>
            </a:extLst>
          </p:cNvPr>
          <p:cNvSpPr txBox="1"/>
          <p:nvPr/>
        </p:nvSpPr>
        <p:spPr>
          <a:xfrm>
            <a:off x="5903218" y="4467746"/>
            <a:ext cx="575799" cy="553998"/>
          </a:xfrm>
          <a:prstGeom prst="rect">
            <a:avLst/>
          </a:prstGeom>
          <a:noFill/>
        </p:spPr>
        <p:txBody>
          <a:bodyPr wrap="none" rtlCol="0" anchor="ctr" anchorCtr="0">
            <a:spAutoFit/>
          </a:bodyPr>
          <a:lstStyle/>
          <a:p>
            <a:pPr algn="r" defTabSz="914217"/>
            <a:r>
              <a:rPr lang="en-US" sz="3000" b="1" dirty="0">
                <a:solidFill>
                  <a:srgbClr val="A5E348"/>
                </a:solidFill>
                <a:latin typeface="Poppins" pitchFamily="2" charset="77"/>
                <a:ea typeface="League Spartan" charset="0"/>
                <a:cs typeface="Poppins" pitchFamily="2" charset="77"/>
              </a:rPr>
              <a:t>05</a:t>
            </a:r>
          </a:p>
        </p:txBody>
      </p:sp>
      <p:sp>
        <p:nvSpPr>
          <p:cNvPr id="26" name="TextBox 25">
            <a:extLst>
              <a:ext uri="{FF2B5EF4-FFF2-40B4-BE49-F238E27FC236}">
                <a16:creationId xmlns:a16="http://schemas.microsoft.com/office/drawing/2014/main" id="{4D022D31-1B5C-403B-B75A-DAF32624C6AA}"/>
              </a:ext>
            </a:extLst>
          </p:cNvPr>
          <p:cNvSpPr txBox="1"/>
          <p:nvPr/>
        </p:nvSpPr>
        <p:spPr>
          <a:xfrm>
            <a:off x="7031531" y="5392518"/>
            <a:ext cx="1475532" cy="338554"/>
          </a:xfrm>
          <a:prstGeom prst="rect">
            <a:avLst/>
          </a:prstGeom>
          <a:noFill/>
        </p:spPr>
        <p:txBody>
          <a:bodyPr wrap="none" rtlCol="0" anchor="b" anchorCtr="0">
            <a:spAutoFit/>
          </a:bodyPr>
          <a:lstStyle/>
          <a:p>
            <a:pPr defTabSz="914217"/>
            <a:r>
              <a:rPr lang="es-CR" sz="1600" b="1" dirty="0">
                <a:solidFill>
                  <a:srgbClr val="445469"/>
                </a:solidFill>
                <a:latin typeface="Poppins" pitchFamily="2" charset="77"/>
                <a:ea typeface="League Spartan" charset="0"/>
                <a:cs typeface="Poppins" pitchFamily="2" charset="77"/>
              </a:rPr>
              <a:t>D</a:t>
            </a:r>
            <a:r>
              <a:rPr lang="en-US" sz="1600" b="1" dirty="0">
                <a:solidFill>
                  <a:srgbClr val="445469"/>
                </a:solidFill>
                <a:latin typeface="Poppins" pitchFamily="2" charset="77"/>
                <a:ea typeface="League Spartan" charset="0"/>
                <a:cs typeface="Poppins" pitchFamily="2" charset="77"/>
              </a:rPr>
              <a:t>ATA INSIGHTS</a:t>
            </a:r>
          </a:p>
        </p:txBody>
      </p:sp>
      <p:sp>
        <p:nvSpPr>
          <p:cNvPr id="27" name="Subtitle 2">
            <a:extLst>
              <a:ext uri="{FF2B5EF4-FFF2-40B4-BE49-F238E27FC236}">
                <a16:creationId xmlns:a16="http://schemas.microsoft.com/office/drawing/2014/main" id="{84E46A1F-E27E-462F-BF3E-68F0ADB6842A}"/>
              </a:ext>
            </a:extLst>
          </p:cNvPr>
          <p:cNvSpPr txBox="1">
            <a:spLocks/>
          </p:cNvSpPr>
          <p:nvPr/>
        </p:nvSpPr>
        <p:spPr>
          <a:xfrm>
            <a:off x="7031531" y="5780597"/>
            <a:ext cx="4111087" cy="25410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543818">
              <a:lnSpc>
                <a:spcPts val="1750"/>
              </a:lnSpc>
            </a:pPr>
            <a:r>
              <a:rPr lang="es-CR" sz="1200" dirty="0">
                <a:solidFill>
                  <a:srgbClr val="737572"/>
                </a:solidFill>
                <a:latin typeface="Lato Light" panose="020F0502020204030203" pitchFamily="34" charset="0"/>
                <a:ea typeface="Lato Light" panose="020F0502020204030203" pitchFamily="34" charset="0"/>
                <a:cs typeface="Mukta ExtraLight" panose="020B0000000000000000" pitchFamily="34" charset="77"/>
              </a:rPr>
              <a:t>Data </a:t>
            </a:r>
            <a:r>
              <a:rPr lang="es-CR" sz="1200" dirty="0" err="1">
                <a:solidFill>
                  <a:srgbClr val="737572"/>
                </a:solidFill>
                <a:latin typeface="Lato Light" panose="020F0502020204030203" pitchFamily="34" charset="0"/>
                <a:ea typeface="Lato Light" panose="020F0502020204030203" pitchFamily="34" charset="0"/>
                <a:cs typeface="Mukta ExtraLight" panose="020B0000000000000000" pitchFamily="34" charset="77"/>
              </a:rPr>
              <a:t>issues</a:t>
            </a:r>
            <a:r>
              <a:rPr lang="es-CR" sz="1200" dirty="0">
                <a:solidFill>
                  <a:srgbClr val="737572"/>
                </a:solidFill>
                <a:latin typeface="Lato Light" panose="020F0502020204030203" pitchFamily="34" charset="0"/>
                <a:ea typeface="Lato Light" panose="020F0502020204030203" pitchFamily="34" charset="0"/>
                <a:cs typeface="Mukta ExtraLight" panose="020B0000000000000000" pitchFamily="34" charset="77"/>
              </a:rPr>
              <a:t> and </a:t>
            </a:r>
            <a:r>
              <a:rPr lang="es-CR" sz="1200" dirty="0" err="1">
                <a:solidFill>
                  <a:srgbClr val="737572"/>
                </a:solidFill>
                <a:latin typeface="Lato Light" panose="020F0502020204030203" pitchFamily="34" charset="0"/>
                <a:ea typeface="Lato Light" panose="020F0502020204030203" pitchFamily="34" charset="0"/>
                <a:cs typeface="Mukta ExtraLight" panose="020B0000000000000000" pitchFamily="34" charset="77"/>
              </a:rPr>
              <a:t>suggested</a:t>
            </a:r>
            <a:r>
              <a:rPr lang="es-CR" sz="1200" dirty="0">
                <a:solidFill>
                  <a:srgbClr val="737572"/>
                </a:solidFill>
                <a:latin typeface="Lato Light" panose="020F0502020204030203" pitchFamily="34" charset="0"/>
                <a:ea typeface="Lato Light" panose="020F0502020204030203" pitchFamily="34" charset="0"/>
                <a:cs typeface="Mukta ExtraLight" panose="020B0000000000000000" pitchFamily="34" charset="77"/>
              </a:rPr>
              <a:t> </a:t>
            </a:r>
            <a:r>
              <a:rPr lang="es-CR" sz="1200" dirty="0" err="1">
                <a:solidFill>
                  <a:srgbClr val="737572"/>
                </a:solidFill>
                <a:latin typeface="Lato Light" panose="020F0502020204030203" pitchFamily="34" charset="0"/>
                <a:ea typeface="Lato Light" panose="020F0502020204030203" pitchFamily="34" charset="0"/>
                <a:cs typeface="Mukta ExtraLight" panose="020B0000000000000000" pitchFamily="34" charset="77"/>
              </a:rPr>
              <a:t>treatment</a:t>
            </a:r>
            <a:endParaRPr lang="en-US" sz="1200" dirty="0">
              <a:solidFill>
                <a:srgbClr val="737572"/>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28" name="TextBox 27">
            <a:extLst>
              <a:ext uri="{FF2B5EF4-FFF2-40B4-BE49-F238E27FC236}">
                <a16:creationId xmlns:a16="http://schemas.microsoft.com/office/drawing/2014/main" id="{D7248DE3-C4CD-4FEE-9A3B-CDAB44DCDBC6}"/>
              </a:ext>
            </a:extLst>
          </p:cNvPr>
          <p:cNvSpPr txBox="1"/>
          <p:nvPr/>
        </p:nvSpPr>
        <p:spPr>
          <a:xfrm>
            <a:off x="5845509" y="5268394"/>
            <a:ext cx="633508" cy="1154162"/>
          </a:xfrm>
          <a:prstGeom prst="rect">
            <a:avLst/>
          </a:prstGeom>
          <a:noFill/>
        </p:spPr>
        <p:txBody>
          <a:bodyPr wrap="none" rtlCol="0" anchor="ctr" anchorCtr="0">
            <a:spAutoFit/>
          </a:bodyPr>
          <a:lstStyle/>
          <a:p>
            <a:pPr algn="r" defTabSz="914217"/>
            <a:r>
              <a:rPr lang="es-CR" sz="6900" b="1" dirty="0">
                <a:solidFill>
                  <a:srgbClr val="A5E348">
                    <a:alpha val="25000"/>
                  </a:srgbClr>
                </a:solidFill>
                <a:latin typeface="Poppins" pitchFamily="2" charset="77"/>
                <a:ea typeface="League Spartan" charset="0"/>
                <a:cs typeface="Poppins" pitchFamily="2" charset="77"/>
              </a:rPr>
              <a:t>6</a:t>
            </a:r>
            <a:endParaRPr lang="en-US" sz="6900" b="1" dirty="0">
              <a:solidFill>
                <a:srgbClr val="A5E348">
                  <a:alpha val="25000"/>
                </a:srgbClr>
              </a:solidFill>
              <a:latin typeface="Poppins" pitchFamily="2" charset="77"/>
              <a:ea typeface="League Spartan" charset="0"/>
              <a:cs typeface="Poppins" pitchFamily="2" charset="77"/>
            </a:endParaRPr>
          </a:p>
        </p:txBody>
      </p:sp>
      <p:sp>
        <p:nvSpPr>
          <p:cNvPr id="29" name="TextBox 28">
            <a:extLst>
              <a:ext uri="{FF2B5EF4-FFF2-40B4-BE49-F238E27FC236}">
                <a16:creationId xmlns:a16="http://schemas.microsoft.com/office/drawing/2014/main" id="{9366D478-7477-4428-8446-7E71ED9A5A2F}"/>
              </a:ext>
            </a:extLst>
          </p:cNvPr>
          <p:cNvSpPr txBox="1"/>
          <p:nvPr/>
        </p:nvSpPr>
        <p:spPr>
          <a:xfrm>
            <a:off x="5903218" y="5568475"/>
            <a:ext cx="575799" cy="553998"/>
          </a:xfrm>
          <a:prstGeom prst="rect">
            <a:avLst/>
          </a:prstGeom>
          <a:noFill/>
        </p:spPr>
        <p:txBody>
          <a:bodyPr wrap="none" rtlCol="0" anchor="ctr" anchorCtr="0">
            <a:spAutoFit/>
          </a:bodyPr>
          <a:lstStyle/>
          <a:p>
            <a:pPr algn="r" defTabSz="914217"/>
            <a:r>
              <a:rPr lang="en-US" sz="3000" b="1" dirty="0">
                <a:solidFill>
                  <a:srgbClr val="A5E348"/>
                </a:solidFill>
                <a:latin typeface="Poppins" pitchFamily="2" charset="77"/>
                <a:ea typeface="League Spartan" charset="0"/>
                <a:cs typeface="Poppins" pitchFamily="2" charset="77"/>
              </a:rPr>
              <a:t>06</a:t>
            </a:r>
          </a:p>
        </p:txBody>
      </p:sp>
    </p:spTree>
    <p:extLst>
      <p:ext uri="{BB962C8B-B14F-4D97-AF65-F5344CB8AC3E}">
        <p14:creationId xmlns:p14="http://schemas.microsoft.com/office/powerpoint/2010/main" val="189442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DF8966B-0198-4CA8-B9DA-45E21E36B8C1}"/>
              </a:ext>
            </a:extLst>
          </p:cNvPr>
          <p:cNvSpPr>
            <a:spLocks noGrp="1"/>
          </p:cNvSpPr>
          <p:nvPr>
            <p:ph type="subTitle" idx="1"/>
          </p:nvPr>
        </p:nvSpPr>
        <p:spPr>
          <a:xfrm>
            <a:off x="5971456" y="2899543"/>
            <a:ext cx="5382344" cy="911117"/>
          </a:xfrm>
        </p:spPr>
        <p:txBody>
          <a:bodyPr>
            <a:normAutofit/>
          </a:bodyPr>
          <a:lstStyle/>
          <a:p>
            <a:pPr algn="l"/>
            <a:endParaRPr lang="en-US" sz="2000"/>
          </a:p>
        </p:txBody>
      </p:sp>
      <p:pic>
        <p:nvPicPr>
          <p:cNvPr id="1026" name="Picture 2" descr="Help Your Team Deliver Results With This Goal-Setting Approach | Inc.com">
            <a:extLst>
              <a:ext uri="{FF2B5EF4-FFF2-40B4-BE49-F238E27FC236}">
                <a16:creationId xmlns:a16="http://schemas.microsoft.com/office/drawing/2014/main" id="{E63EA7FC-F778-4774-A6EA-05250F7DB1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292"/>
          <a:stretch/>
        </p:blipFill>
        <p:spPr bwMode="auto">
          <a:xfrm>
            <a:off x="20" y="10"/>
            <a:ext cx="5836538" cy="5130404"/>
          </a:xfrm>
          <a:custGeom>
            <a:avLst/>
            <a:gdLst/>
            <a:ahLst/>
            <a:cxnLst/>
            <a:rect l="l" t="t" r="r" b="b"/>
            <a:pathLst>
              <a:path w="5836558" h="5130414">
                <a:moveTo>
                  <a:pt x="0" y="0"/>
                </a:moveTo>
                <a:lnTo>
                  <a:pt x="3460503" y="0"/>
                </a:lnTo>
                <a:lnTo>
                  <a:pt x="5836558" y="5130414"/>
                </a:lnTo>
                <a:lnTo>
                  <a:pt x="0" y="5130414"/>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CC0595D-82ED-413D-95DC-CCE79D53A1F6}"/>
              </a:ext>
            </a:extLst>
          </p:cNvPr>
          <p:cNvSpPr>
            <a:spLocks noGrp="1"/>
          </p:cNvSpPr>
          <p:nvPr>
            <p:ph type="ctrTitle"/>
          </p:nvPr>
        </p:nvSpPr>
        <p:spPr>
          <a:xfrm>
            <a:off x="5639189" y="502128"/>
            <a:ext cx="5714611" cy="2390459"/>
          </a:xfrm>
        </p:spPr>
        <p:txBody>
          <a:bodyPr>
            <a:normAutofit/>
          </a:bodyPr>
          <a:lstStyle/>
          <a:p>
            <a:pPr algn="l"/>
            <a:r>
              <a:rPr lang="es-CR" sz="5400" dirty="0"/>
              <a:t>PROJECT OBJECTIVE</a:t>
            </a:r>
            <a:endParaRPr lang="en-US" sz="5400" dirty="0"/>
          </a:p>
        </p:txBody>
      </p:sp>
      <p:sp>
        <p:nvSpPr>
          <p:cNvPr id="71" name="Freeform: Shape 70">
            <a:extLst>
              <a:ext uri="{FF2B5EF4-FFF2-40B4-BE49-F238E27FC236}">
                <a16:creationId xmlns:a16="http://schemas.microsoft.com/office/drawing/2014/main" id="{49FC0429-1777-4051-AFA1-A3E8593C0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108152" y="5292510"/>
            <a:ext cx="6083848" cy="1565491"/>
          </a:xfrm>
          <a:custGeom>
            <a:avLst/>
            <a:gdLst>
              <a:gd name="connsiteX0" fmla="*/ 0 w 6083848"/>
              <a:gd name="connsiteY0" fmla="*/ 1565491 h 1565491"/>
              <a:gd name="connsiteX1" fmla="*/ 6083848 w 6083848"/>
              <a:gd name="connsiteY1" fmla="*/ 1565491 h 1565491"/>
              <a:gd name="connsiteX2" fmla="*/ 6083848 w 6083848"/>
              <a:gd name="connsiteY2" fmla="*/ 0 h 1565491"/>
              <a:gd name="connsiteX3" fmla="*/ 1692132 w 6083848"/>
              <a:gd name="connsiteY3" fmla="*/ 0 h 1565491"/>
              <a:gd name="connsiteX4" fmla="*/ 1186806 w 6083848"/>
              <a:gd name="connsiteY4" fmla="*/ 0 h 1565491"/>
              <a:gd name="connsiteX5" fmla="*/ 1186070 w 6083848"/>
              <a:gd name="connsiteY5" fmla="*/ 1591 h 1565491"/>
              <a:gd name="connsiteX6" fmla="*/ 724290 w 6083848"/>
              <a:gd name="connsiteY6" fmla="*/ 1591 h 156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3848" h="1565491">
                <a:moveTo>
                  <a:pt x="0" y="1565491"/>
                </a:moveTo>
                <a:lnTo>
                  <a:pt x="6083848" y="1565491"/>
                </a:lnTo>
                <a:lnTo>
                  <a:pt x="6083848" y="0"/>
                </a:lnTo>
                <a:lnTo>
                  <a:pt x="1692132" y="0"/>
                </a:lnTo>
                <a:lnTo>
                  <a:pt x="1186806" y="0"/>
                </a:lnTo>
                <a:lnTo>
                  <a:pt x="1186070" y="1591"/>
                </a:lnTo>
                <a:lnTo>
                  <a:pt x="724290" y="1591"/>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38D3B1B8-B04F-487E-87AF-E6DDAAFBF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292509"/>
            <a:ext cx="6670682" cy="1565491"/>
          </a:xfrm>
          <a:custGeom>
            <a:avLst/>
            <a:gdLst>
              <a:gd name="connsiteX0" fmla="*/ 0 w 6670682"/>
              <a:gd name="connsiteY0" fmla="*/ 1565491 h 1565491"/>
              <a:gd name="connsiteX1" fmla="*/ 526312 w 6670682"/>
              <a:gd name="connsiteY1" fmla="*/ 1565491 h 1565491"/>
              <a:gd name="connsiteX2" fmla="*/ 5419344 w 6670682"/>
              <a:gd name="connsiteY2" fmla="*/ 1565491 h 1565491"/>
              <a:gd name="connsiteX3" fmla="*/ 5945656 w 6670682"/>
              <a:gd name="connsiteY3" fmla="*/ 1565491 h 1565491"/>
              <a:gd name="connsiteX4" fmla="*/ 6670682 w 6670682"/>
              <a:gd name="connsiteY4" fmla="*/ 0 h 1565491"/>
              <a:gd name="connsiteX5" fmla="*/ 6144370 w 6670682"/>
              <a:gd name="connsiteY5" fmla="*/ 0 h 1565491"/>
              <a:gd name="connsiteX6" fmla="*/ 526312 w 6670682"/>
              <a:gd name="connsiteY6" fmla="*/ 0 h 1565491"/>
              <a:gd name="connsiteX7" fmla="*/ 0 w 6670682"/>
              <a:gd name="connsiteY7" fmla="*/ 0 h 156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70682" h="1565491">
                <a:moveTo>
                  <a:pt x="0" y="1565491"/>
                </a:moveTo>
                <a:lnTo>
                  <a:pt x="526312" y="1565491"/>
                </a:lnTo>
                <a:lnTo>
                  <a:pt x="5419344" y="1565491"/>
                </a:lnTo>
                <a:lnTo>
                  <a:pt x="5945656" y="1565491"/>
                </a:lnTo>
                <a:lnTo>
                  <a:pt x="6670682" y="0"/>
                </a:lnTo>
                <a:lnTo>
                  <a:pt x="6144370" y="0"/>
                </a:lnTo>
                <a:lnTo>
                  <a:pt x="526312"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61099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7002">
            <a:extLst>
              <a:ext uri="{FF2B5EF4-FFF2-40B4-BE49-F238E27FC236}">
                <a16:creationId xmlns:a16="http://schemas.microsoft.com/office/drawing/2014/main" id="{8D5A7911-10D2-F549-AC19-1AABFC63C27C}"/>
              </a:ext>
            </a:extLst>
          </p:cNvPr>
          <p:cNvSpPr/>
          <p:nvPr/>
        </p:nvSpPr>
        <p:spPr>
          <a:xfrm>
            <a:off x="5443311" y="1606229"/>
            <a:ext cx="469275" cy="4617717"/>
          </a:xfrm>
          <a:custGeom>
            <a:avLst/>
            <a:gdLst/>
            <a:ahLst/>
            <a:cxnLst>
              <a:cxn ang="0">
                <a:pos x="wd2" y="hd2"/>
              </a:cxn>
              <a:cxn ang="5400000">
                <a:pos x="wd2" y="hd2"/>
              </a:cxn>
              <a:cxn ang="10800000">
                <a:pos x="wd2" y="hd2"/>
              </a:cxn>
              <a:cxn ang="16200000">
                <a:pos x="wd2" y="hd2"/>
              </a:cxn>
            </a:cxnLst>
            <a:rect l="0" t="0" r="r" b="b"/>
            <a:pathLst>
              <a:path w="21600" h="21416" extrusionOk="0">
                <a:moveTo>
                  <a:pt x="20509" y="40"/>
                </a:moveTo>
                <a:cubicBezTo>
                  <a:pt x="16917" y="-112"/>
                  <a:pt x="13214" y="176"/>
                  <a:pt x="11124" y="771"/>
                </a:cubicBezTo>
                <a:cubicBezTo>
                  <a:pt x="10302" y="1005"/>
                  <a:pt x="9791" y="1275"/>
                  <a:pt x="9636" y="1558"/>
                </a:cubicBezTo>
                <a:cubicBezTo>
                  <a:pt x="8526" y="3015"/>
                  <a:pt x="8437" y="4480"/>
                  <a:pt x="9364" y="5936"/>
                </a:cubicBezTo>
                <a:cubicBezTo>
                  <a:pt x="10278" y="7373"/>
                  <a:pt x="11948" y="8880"/>
                  <a:pt x="4487" y="10124"/>
                </a:cubicBezTo>
                <a:cubicBezTo>
                  <a:pt x="3223" y="10334"/>
                  <a:pt x="1718" y="10530"/>
                  <a:pt x="0" y="10707"/>
                </a:cubicBezTo>
                <a:cubicBezTo>
                  <a:pt x="1906" y="10914"/>
                  <a:pt x="3528" y="11144"/>
                  <a:pt x="4824" y="11393"/>
                </a:cubicBezTo>
                <a:cubicBezTo>
                  <a:pt x="10275" y="12437"/>
                  <a:pt x="9593" y="13648"/>
                  <a:pt x="9059" y="14817"/>
                </a:cubicBezTo>
                <a:cubicBezTo>
                  <a:pt x="8633" y="15748"/>
                  <a:pt x="8372" y="16682"/>
                  <a:pt x="8549" y="17613"/>
                </a:cubicBezTo>
                <a:cubicBezTo>
                  <a:pt x="8705" y="18436"/>
                  <a:pt x="9200" y="19254"/>
                  <a:pt x="10029" y="20064"/>
                </a:cubicBezTo>
                <a:cubicBezTo>
                  <a:pt x="10681" y="20470"/>
                  <a:pt x="11996" y="20822"/>
                  <a:pt x="13770" y="21065"/>
                </a:cubicBezTo>
                <a:cubicBezTo>
                  <a:pt x="16048" y="21378"/>
                  <a:pt x="18889" y="21488"/>
                  <a:pt x="21600" y="21368"/>
                </a:cubicBezTo>
              </a:path>
            </a:pathLst>
          </a:custGeom>
          <a:noFill/>
          <a:ln w="38100" cap="flat">
            <a:solidFill>
              <a:schemeClr val="bg1">
                <a:lumMod val="85000"/>
              </a:schemeClr>
            </a:solidFill>
            <a:prstDash val="solid"/>
            <a:miter lim="400000"/>
          </a:ln>
          <a:effectLst/>
        </p:spPr>
        <p:txBody>
          <a:bodyPr wrap="square" lIns="35719" tIns="35719" rIns="35719" bIns="35719" numCol="1" anchor="ctr">
            <a:noAutofit/>
          </a:bodyPr>
          <a:lstStyle/>
          <a:p>
            <a:endParaRPr sz="2532" dirty="0">
              <a:latin typeface="Lato Light" panose="020F0502020204030203" pitchFamily="34" charset="0"/>
            </a:endParaRPr>
          </a:p>
        </p:txBody>
      </p:sp>
      <p:sp>
        <p:nvSpPr>
          <p:cNvPr id="27" name="Shape 6977">
            <a:extLst>
              <a:ext uri="{FF2B5EF4-FFF2-40B4-BE49-F238E27FC236}">
                <a16:creationId xmlns:a16="http://schemas.microsoft.com/office/drawing/2014/main" id="{2B76CB42-6C8C-AA40-9AFD-0350E8DCD3F6}"/>
              </a:ext>
            </a:extLst>
          </p:cNvPr>
          <p:cNvSpPr/>
          <p:nvPr/>
        </p:nvSpPr>
        <p:spPr>
          <a:xfrm>
            <a:off x="1354434" y="2165974"/>
            <a:ext cx="1685612" cy="1685613"/>
          </a:xfrm>
          <a:prstGeom prst="rect">
            <a:avLst/>
          </a:prstGeom>
          <a:solidFill>
            <a:schemeClr val="accent1"/>
          </a:solidFill>
          <a:ln w="12700" cap="flat">
            <a:noFill/>
            <a:miter lim="400000"/>
          </a:ln>
          <a:effectLst/>
        </p:spPr>
        <p:txBody>
          <a:bodyPr wrap="square" lIns="0" tIns="0" rIns="0" bIns="0" numCol="1" anchor="ctr">
            <a:noAutofit/>
          </a:bodyPr>
          <a:lstStyle/>
          <a:p>
            <a:pPr>
              <a:defRPr>
                <a:solidFill>
                  <a:srgbClr val="4C4C4C"/>
                </a:solidFill>
              </a:defRPr>
            </a:pPr>
            <a:endParaRPr sz="2532" dirty="0">
              <a:latin typeface="Lato Light" panose="020F0502020204030203" pitchFamily="34" charset="0"/>
            </a:endParaRPr>
          </a:p>
        </p:txBody>
      </p:sp>
      <p:sp>
        <p:nvSpPr>
          <p:cNvPr id="25" name="Shape 6980">
            <a:extLst>
              <a:ext uri="{FF2B5EF4-FFF2-40B4-BE49-F238E27FC236}">
                <a16:creationId xmlns:a16="http://schemas.microsoft.com/office/drawing/2014/main" id="{5B24A113-ADBB-D247-BF30-6DDA6F943B83}"/>
              </a:ext>
            </a:extLst>
          </p:cNvPr>
          <p:cNvSpPr/>
          <p:nvPr/>
        </p:nvSpPr>
        <p:spPr>
          <a:xfrm>
            <a:off x="3103546" y="2165974"/>
            <a:ext cx="1685612" cy="1685613"/>
          </a:xfrm>
          <a:prstGeom prst="rect">
            <a:avLst/>
          </a:prstGeom>
          <a:solidFill>
            <a:schemeClr val="accent2"/>
          </a:solidFill>
          <a:ln w="12700" cap="flat">
            <a:noFill/>
            <a:miter lim="400000"/>
          </a:ln>
          <a:effectLst/>
        </p:spPr>
        <p:txBody>
          <a:bodyPr wrap="square" lIns="0" tIns="0" rIns="0" bIns="0" numCol="1" anchor="ctr">
            <a:noAutofit/>
          </a:bodyPr>
          <a:lstStyle/>
          <a:p>
            <a:pPr>
              <a:defRPr>
                <a:solidFill>
                  <a:srgbClr val="4C4C4C"/>
                </a:solidFill>
              </a:defRPr>
            </a:pPr>
            <a:endParaRPr sz="2532" dirty="0">
              <a:latin typeface="Lato Light" panose="020F0502020204030203" pitchFamily="34" charset="0"/>
            </a:endParaRPr>
          </a:p>
        </p:txBody>
      </p:sp>
      <p:sp>
        <p:nvSpPr>
          <p:cNvPr id="23" name="Shape 6983">
            <a:extLst>
              <a:ext uri="{FF2B5EF4-FFF2-40B4-BE49-F238E27FC236}">
                <a16:creationId xmlns:a16="http://schemas.microsoft.com/office/drawing/2014/main" id="{36A19E98-BA29-984E-85F9-CD9BA174E61A}"/>
              </a:ext>
            </a:extLst>
          </p:cNvPr>
          <p:cNvSpPr/>
          <p:nvPr/>
        </p:nvSpPr>
        <p:spPr>
          <a:xfrm>
            <a:off x="1354434" y="3915087"/>
            <a:ext cx="1685612" cy="1685613"/>
          </a:xfrm>
          <a:prstGeom prst="rect">
            <a:avLst/>
          </a:prstGeom>
          <a:solidFill>
            <a:schemeClr val="accent4"/>
          </a:solidFill>
          <a:ln w="12700" cap="flat">
            <a:noFill/>
            <a:miter lim="400000"/>
          </a:ln>
          <a:effectLst/>
        </p:spPr>
        <p:txBody>
          <a:bodyPr wrap="square" lIns="0" tIns="0" rIns="0" bIns="0" numCol="1" anchor="ctr">
            <a:noAutofit/>
          </a:bodyPr>
          <a:lstStyle/>
          <a:p>
            <a:pPr>
              <a:defRPr>
                <a:solidFill>
                  <a:srgbClr val="4C4C4C"/>
                </a:solidFill>
              </a:defRPr>
            </a:pPr>
            <a:endParaRPr sz="2532" dirty="0">
              <a:latin typeface="Lato Light" panose="020F0502020204030203" pitchFamily="34" charset="0"/>
            </a:endParaRPr>
          </a:p>
        </p:txBody>
      </p:sp>
      <p:sp>
        <p:nvSpPr>
          <p:cNvPr id="21" name="Shape 6986">
            <a:extLst>
              <a:ext uri="{FF2B5EF4-FFF2-40B4-BE49-F238E27FC236}">
                <a16:creationId xmlns:a16="http://schemas.microsoft.com/office/drawing/2014/main" id="{E5CB189B-6D04-1B45-9B1F-5B7516B75F2C}"/>
              </a:ext>
            </a:extLst>
          </p:cNvPr>
          <p:cNvSpPr/>
          <p:nvPr/>
        </p:nvSpPr>
        <p:spPr>
          <a:xfrm>
            <a:off x="3103546" y="3915087"/>
            <a:ext cx="1685612" cy="1685613"/>
          </a:xfrm>
          <a:prstGeom prst="rect">
            <a:avLst/>
          </a:prstGeom>
          <a:solidFill>
            <a:schemeClr val="accent3"/>
          </a:solidFill>
          <a:ln w="12700" cap="flat">
            <a:noFill/>
            <a:miter lim="400000"/>
          </a:ln>
          <a:effectLst/>
        </p:spPr>
        <p:txBody>
          <a:bodyPr wrap="square" lIns="0" tIns="0" rIns="0" bIns="0" numCol="1" anchor="ctr">
            <a:noAutofit/>
          </a:bodyPr>
          <a:lstStyle/>
          <a:p>
            <a:pPr>
              <a:defRPr>
                <a:solidFill>
                  <a:srgbClr val="4C4C4C"/>
                </a:solidFill>
              </a:defRPr>
            </a:pPr>
            <a:endParaRPr sz="2532" dirty="0">
              <a:latin typeface="Lato Light" panose="020F0502020204030203" pitchFamily="34" charset="0"/>
            </a:endParaRPr>
          </a:p>
        </p:txBody>
      </p:sp>
      <p:sp>
        <p:nvSpPr>
          <p:cNvPr id="32" name="Freeform 31">
            <a:extLst>
              <a:ext uri="{FF2B5EF4-FFF2-40B4-BE49-F238E27FC236}">
                <a16:creationId xmlns:a16="http://schemas.microsoft.com/office/drawing/2014/main" id="{8AA3DC5A-214B-A143-BA3F-929BA91967C0}"/>
              </a:ext>
            </a:extLst>
          </p:cNvPr>
          <p:cNvSpPr>
            <a:spLocks noChangeArrowheads="1"/>
          </p:cNvSpPr>
          <p:nvPr/>
        </p:nvSpPr>
        <p:spPr bwMode="auto">
          <a:xfrm>
            <a:off x="3561605" y="4373407"/>
            <a:ext cx="768974" cy="768974"/>
          </a:xfrm>
          <a:custGeom>
            <a:avLst/>
            <a:gdLst>
              <a:gd name="connsiteX0" fmla="*/ 57150 w 899753"/>
              <a:gd name="connsiteY0" fmla="*/ 225425 h 899754"/>
              <a:gd name="connsiteX1" fmla="*/ 113290 w 899753"/>
              <a:gd name="connsiteY1" fmla="*/ 225425 h 899754"/>
              <a:gd name="connsiteX2" fmla="*/ 113290 w 899753"/>
              <a:gd name="connsiteY2" fmla="*/ 562409 h 899754"/>
              <a:gd name="connsiteX3" fmla="*/ 422780 w 899753"/>
              <a:gd name="connsiteY3" fmla="*/ 562409 h 899754"/>
              <a:gd name="connsiteX4" fmla="*/ 478920 w 899753"/>
              <a:gd name="connsiteY4" fmla="*/ 562409 h 899754"/>
              <a:gd name="connsiteX5" fmla="*/ 788050 w 899753"/>
              <a:gd name="connsiteY5" fmla="*/ 562409 h 899754"/>
              <a:gd name="connsiteX6" fmla="*/ 788050 w 899753"/>
              <a:gd name="connsiteY6" fmla="*/ 225425 h 899754"/>
              <a:gd name="connsiteX7" fmla="*/ 844190 w 899753"/>
              <a:gd name="connsiteY7" fmla="*/ 225425 h 899754"/>
              <a:gd name="connsiteX8" fmla="*/ 844190 w 899753"/>
              <a:gd name="connsiteY8" fmla="*/ 618873 h 899754"/>
              <a:gd name="connsiteX9" fmla="*/ 478920 w 899753"/>
              <a:gd name="connsiteY9" fmla="*/ 618873 h 899754"/>
              <a:gd name="connsiteX10" fmla="*/ 478920 w 899753"/>
              <a:gd name="connsiteY10" fmla="*/ 803729 h 899754"/>
              <a:gd name="connsiteX11" fmla="*/ 490436 w 899753"/>
              <a:gd name="connsiteY11" fmla="*/ 815597 h 899754"/>
              <a:gd name="connsiteX12" fmla="*/ 518506 w 899753"/>
              <a:gd name="connsiteY12" fmla="*/ 843649 h 899754"/>
              <a:gd name="connsiteX13" fmla="*/ 591200 w 899753"/>
              <a:gd name="connsiteY13" fmla="*/ 843649 h 899754"/>
              <a:gd name="connsiteX14" fmla="*/ 591200 w 899753"/>
              <a:gd name="connsiteY14" fmla="*/ 899754 h 899754"/>
              <a:gd name="connsiteX15" fmla="*/ 495114 w 899753"/>
              <a:gd name="connsiteY15" fmla="*/ 899754 h 899754"/>
              <a:gd name="connsiteX16" fmla="*/ 450850 w 899753"/>
              <a:gd name="connsiteY16" fmla="*/ 855158 h 899754"/>
              <a:gd name="connsiteX17" fmla="*/ 406226 w 899753"/>
              <a:gd name="connsiteY17" fmla="*/ 899754 h 899754"/>
              <a:gd name="connsiteX18" fmla="*/ 310140 w 899753"/>
              <a:gd name="connsiteY18" fmla="*/ 899754 h 899754"/>
              <a:gd name="connsiteX19" fmla="*/ 310140 w 899753"/>
              <a:gd name="connsiteY19" fmla="*/ 843649 h 899754"/>
              <a:gd name="connsiteX20" fmla="*/ 382834 w 899753"/>
              <a:gd name="connsiteY20" fmla="*/ 843649 h 899754"/>
              <a:gd name="connsiteX21" fmla="*/ 410904 w 899753"/>
              <a:gd name="connsiteY21" fmla="*/ 815597 h 899754"/>
              <a:gd name="connsiteX22" fmla="*/ 422780 w 899753"/>
              <a:gd name="connsiteY22" fmla="*/ 803729 h 899754"/>
              <a:gd name="connsiteX23" fmla="*/ 422780 w 899753"/>
              <a:gd name="connsiteY23" fmla="*/ 618873 h 899754"/>
              <a:gd name="connsiteX24" fmla="*/ 57150 w 899753"/>
              <a:gd name="connsiteY24" fmla="*/ 618873 h 899754"/>
              <a:gd name="connsiteX25" fmla="*/ 672018 w 899753"/>
              <a:gd name="connsiteY25" fmla="*/ 214313 h 899754"/>
              <a:gd name="connsiteX26" fmla="*/ 715603 w 899753"/>
              <a:gd name="connsiteY26" fmla="*/ 249981 h 899754"/>
              <a:gd name="connsiteX27" fmla="*/ 542343 w 899753"/>
              <a:gd name="connsiteY27" fmla="*/ 457505 h 899754"/>
              <a:gd name="connsiteX28" fmla="*/ 371965 w 899753"/>
              <a:gd name="connsiteY28" fmla="*/ 372478 h 899754"/>
              <a:gd name="connsiteX29" fmla="*/ 225721 w 899753"/>
              <a:gd name="connsiteY29" fmla="*/ 518753 h 899754"/>
              <a:gd name="connsiteX30" fmla="*/ 185738 w 899753"/>
              <a:gd name="connsiteY30" fmla="*/ 478761 h 899754"/>
              <a:gd name="connsiteX31" fmla="*/ 360799 w 899753"/>
              <a:gd name="connsiteY31" fmla="*/ 303663 h 899754"/>
              <a:gd name="connsiteX32" fmla="*/ 527935 w 899753"/>
              <a:gd name="connsiteY32" fmla="*/ 387249 h 899754"/>
              <a:gd name="connsiteX33" fmla="*/ 421973 w 899753"/>
              <a:gd name="connsiteY33" fmla="*/ 0 h 899754"/>
              <a:gd name="connsiteX34" fmla="*/ 478140 w 899753"/>
              <a:gd name="connsiteY34" fmla="*/ 0 h 899754"/>
              <a:gd name="connsiteX35" fmla="*/ 478140 w 899753"/>
              <a:gd name="connsiteY35" fmla="*/ 56380 h 899754"/>
              <a:gd name="connsiteX36" fmla="*/ 899753 w 899753"/>
              <a:gd name="connsiteY36" fmla="*/ 56380 h 899754"/>
              <a:gd name="connsiteX37" fmla="*/ 899753 w 899753"/>
              <a:gd name="connsiteY37" fmla="*/ 169501 h 899754"/>
              <a:gd name="connsiteX38" fmla="*/ 0 w 899753"/>
              <a:gd name="connsiteY38" fmla="*/ 169501 h 899754"/>
              <a:gd name="connsiteX39" fmla="*/ 0 w 899753"/>
              <a:gd name="connsiteY39" fmla="*/ 56380 h 899754"/>
              <a:gd name="connsiteX40" fmla="*/ 421973 w 899753"/>
              <a:gd name="connsiteY40" fmla="*/ 56380 h 89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99753" h="899754">
                <a:moveTo>
                  <a:pt x="57150" y="225425"/>
                </a:moveTo>
                <a:lnTo>
                  <a:pt x="113290" y="225425"/>
                </a:lnTo>
                <a:lnTo>
                  <a:pt x="113290" y="562409"/>
                </a:lnTo>
                <a:lnTo>
                  <a:pt x="422780" y="562409"/>
                </a:lnTo>
                <a:lnTo>
                  <a:pt x="478920" y="562409"/>
                </a:lnTo>
                <a:lnTo>
                  <a:pt x="788050" y="562409"/>
                </a:lnTo>
                <a:lnTo>
                  <a:pt x="788050" y="225425"/>
                </a:lnTo>
                <a:lnTo>
                  <a:pt x="844190" y="225425"/>
                </a:lnTo>
                <a:lnTo>
                  <a:pt x="844190" y="618873"/>
                </a:lnTo>
                <a:lnTo>
                  <a:pt x="478920" y="618873"/>
                </a:lnTo>
                <a:lnTo>
                  <a:pt x="478920" y="803729"/>
                </a:lnTo>
                <a:lnTo>
                  <a:pt x="490436" y="815597"/>
                </a:lnTo>
                <a:lnTo>
                  <a:pt x="518506" y="843649"/>
                </a:lnTo>
                <a:lnTo>
                  <a:pt x="591200" y="843649"/>
                </a:lnTo>
                <a:lnTo>
                  <a:pt x="591200" y="899754"/>
                </a:lnTo>
                <a:lnTo>
                  <a:pt x="495114" y="899754"/>
                </a:lnTo>
                <a:lnTo>
                  <a:pt x="450850" y="855158"/>
                </a:lnTo>
                <a:lnTo>
                  <a:pt x="406226" y="899754"/>
                </a:lnTo>
                <a:lnTo>
                  <a:pt x="310140" y="899754"/>
                </a:lnTo>
                <a:lnTo>
                  <a:pt x="310140" y="843649"/>
                </a:lnTo>
                <a:lnTo>
                  <a:pt x="382834" y="843649"/>
                </a:lnTo>
                <a:lnTo>
                  <a:pt x="410904" y="815597"/>
                </a:lnTo>
                <a:lnTo>
                  <a:pt x="422780" y="803729"/>
                </a:lnTo>
                <a:lnTo>
                  <a:pt x="422780" y="618873"/>
                </a:lnTo>
                <a:lnTo>
                  <a:pt x="57150" y="618873"/>
                </a:lnTo>
                <a:close/>
                <a:moveTo>
                  <a:pt x="672018" y="214313"/>
                </a:moveTo>
                <a:lnTo>
                  <a:pt x="715603" y="249981"/>
                </a:lnTo>
                <a:lnTo>
                  <a:pt x="542343" y="457505"/>
                </a:lnTo>
                <a:lnTo>
                  <a:pt x="371965" y="372478"/>
                </a:lnTo>
                <a:lnTo>
                  <a:pt x="225721" y="518753"/>
                </a:lnTo>
                <a:lnTo>
                  <a:pt x="185738" y="478761"/>
                </a:lnTo>
                <a:lnTo>
                  <a:pt x="360799" y="303663"/>
                </a:lnTo>
                <a:lnTo>
                  <a:pt x="527935" y="387249"/>
                </a:lnTo>
                <a:close/>
                <a:moveTo>
                  <a:pt x="421973" y="0"/>
                </a:moveTo>
                <a:lnTo>
                  <a:pt x="478140" y="0"/>
                </a:lnTo>
                <a:lnTo>
                  <a:pt x="478140" y="56380"/>
                </a:lnTo>
                <a:lnTo>
                  <a:pt x="899753" y="56380"/>
                </a:lnTo>
                <a:lnTo>
                  <a:pt x="899753" y="169501"/>
                </a:lnTo>
                <a:lnTo>
                  <a:pt x="0" y="169501"/>
                </a:lnTo>
                <a:lnTo>
                  <a:pt x="0" y="56380"/>
                </a:lnTo>
                <a:lnTo>
                  <a:pt x="421973" y="56380"/>
                </a:lnTo>
                <a:close/>
              </a:path>
            </a:pathLst>
          </a:custGeom>
          <a:solidFill>
            <a:schemeClr val="bg1"/>
          </a:solidFill>
          <a:ln>
            <a:noFill/>
          </a:ln>
          <a:effectLst/>
        </p:spPr>
        <p:txBody>
          <a:bodyPr wrap="square" anchor="ctr">
            <a:noAutofit/>
          </a:bodyPr>
          <a:lstStyle/>
          <a:p>
            <a:endParaRPr lang="en-US" sz="900" dirty="0">
              <a:latin typeface="Lato Light" panose="020F0502020204030203" pitchFamily="34" charset="0"/>
            </a:endParaRPr>
          </a:p>
        </p:txBody>
      </p:sp>
      <p:sp>
        <p:nvSpPr>
          <p:cNvPr id="35" name="TextBox 34">
            <a:extLst>
              <a:ext uri="{FF2B5EF4-FFF2-40B4-BE49-F238E27FC236}">
                <a16:creationId xmlns:a16="http://schemas.microsoft.com/office/drawing/2014/main" id="{626EABAD-BAF4-CC42-872D-32FB3A84500A}"/>
              </a:ext>
            </a:extLst>
          </p:cNvPr>
          <p:cNvSpPr txBox="1"/>
          <p:nvPr/>
        </p:nvSpPr>
        <p:spPr>
          <a:xfrm>
            <a:off x="6225765" y="2607037"/>
            <a:ext cx="5226537" cy="1477328"/>
          </a:xfrm>
          <a:prstGeom prst="rect">
            <a:avLst/>
          </a:prstGeom>
          <a:noFill/>
        </p:spPr>
        <p:txBody>
          <a:bodyPr wrap="square" rtlCol="0" anchor="t">
            <a:spAutoFit/>
          </a:bodyPr>
          <a:lstStyle/>
          <a:p>
            <a:pPr algn="just">
              <a:lnSpc>
                <a:spcPts val="1750"/>
              </a:lnSpc>
            </a:pPr>
            <a:r>
              <a:rPr lang="en-US" dirty="0">
                <a:latin typeface="Lato Light" panose="020F0502020204030203" pitchFamily="34" charset="0"/>
                <a:ea typeface="Lato Light" panose="020F0502020204030203" pitchFamily="34" charset="0"/>
                <a:cs typeface="Lato Light" panose="020F0502020204030203" pitchFamily="34" charset="0"/>
              </a:rPr>
              <a:t>Over the past year or so Credit One has seen an increase in the number of customers who have defaulted on loans they have secured from various partners, and Credit One, as their credit scoring service, could risk losing business if the problem is not solved right away. </a:t>
            </a:r>
          </a:p>
        </p:txBody>
      </p:sp>
      <p:sp>
        <p:nvSpPr>
          <p:cNvPr id="36" name="TextBox 35">
            <a:extLst>
              <a:ext uri="{FF2B5EF4-FFF2-40B4-BE49-F238E27FC236}">
                <a16:creationId xmlns:a16="http://schemas.microsoft.com/office/drawing/2014/main" id="{11DB0BE4-58AD-1F44-AF3E-6D3A43BCFAA1}"/>
              </a:ext>
            </a:extLst>
          </p:cNvPr>
          <p:cNvSpPr txBox="1"/>
          <p:nvPr/>
        </p:nvSpPr>
        <p:spPr>
          <a:xfrm>
            <a:off x="6212979" y="2165974"/>
            <a:ext cx="3432358" cy="461665"/>
          </a:xfrm>
          <a:prstGeom prst="rect">
            <a:avLst/>
          </a:prstGeom>
          <a:noFill/>
        </p:spPr>
        <p:txBody>
          <a:bodyPr wrap="square" rtlCol="0" anchor="t">
            <a:spAutoFit/>
          </a:bodyPr>
          <a:lstStyle/>
          <a:p>
            <a:r>
              <a:rPr lang="en-US" sz="2400" b="1" dirty="0">
                <a:solidFill>
                  <a:schemeClr val="accent1"/>
                </a:solidFill>
                <a:latin typeface="Poppins" pitchFamily="2" charset="77"/>
                <a:ea typeface="Lato Light" panose="020F0502020204030203" pitchFamily="34" charset="0"/>
                <a:cs typeface="Poppins" pitchFamily="2" charset="77"/>
              </a:rPr>
              <a:t>PROBLEM STATEMENT</a:t>
            </a:r>
          </a:p>
        </p:txBody>
      </p:sp>
      <p:sp>
        <p:nvSpPr>
          <p:cNvPr id="39" name="TextBox 38">
            <a:extLst>
              <a:ext uri="{FF2B5EF4-FFF2-40B4-BE49-F238E27FC236}">
                <a16:creationId xmlns:a16="http://schemas.microsoft.com/office/drawing/2014/main" id="{CF3A5316-BA81-DA41-981B-BB81963CB73F}"/>
              </a:ext>
            </a:extLst>
          </p:cNvPr>
          <p:cNvSpPr txBox="1"/>
          <p:nvPr/>
        </p:nvSpPr>
        <p:spPr>
          <a:xfrm>
            <a:off x="6225765" y="4596824"/>
            <a:ext cx="5226537" cy="784830"/>
          </a:xfrm>
          <a:prstGeom prst="rect">
            <a:avLst/>
          </a:prstGeom>
          <a:noFill/>
        </p:spPr>
        <p:txBody>
          <a:bodyPr wrap="square" rtlCol="0" anchor="t">
            <a:spAutoFit/>
          </a:bodyPr>
          <a:lstStyle/>
          <a:p>
            <a:pPr algn="just">
              <a:lnSpc>
                <a:spcPts val="1750"/>
              </a:lnSpc>
            </a:pPr>
            <a:r>
              <a:rPr lang="en-US" dirty="0">
                <a:latin typeface="Lato Light" panose="020F0502020204030203" pitchFamily="34" charset="0"/>
                <a:ea typeface="Lato Light" panose="020F0502020204030203" pitchFamily="34" charset="0"/>
                <a:cs typeface="Lato Light" panose="020F0502020204030203" pitchFamily="34" charset="0"/>
              </a:rPr>
              <a:t>Develop, design, and implement a solution that accurately predicts and classifies if an individual will default or not on a given loan</a:t>
            </a:r>
          </a:p>
        </p:txBody>
      </p:sp>
      <p:sp>
        <p:nvSpPr>
          <p:cNvPr id="40" name="TextBox 39">
            <a:extLst>
              <a:ext uri="{FF2B5EF4-FFF2-40B4-BE49-F238E27FC236}">
                <a16:creationId xmlns:a16="http://schemas.microsoft.com/office/drawing/2014/main" id="{3C842980-4ACE-3746-9E06-BF92078E3CDA}"/>
              </a:ext>
            </a:extLst>
          </p:cNvPr>
          <p:cNvSpPr txBox="1"/>
          <p:nvPr/>
        </p:nvSpPr>
        <p:spPr>
          <a:xfrm>
            <a:off x="6225764" y="4189682"/>
            <a:ext cx="3084137" cy="461665"/>
          </a:xfrm>
          <a:prstGeom prst="rect">
            <a:avLst/>
          </a:prstGeom>
          <a:noFill/>
        </p:spPr>
        <p:txBody>
          <a:bodyPr wrap="square" rtlCol="0" anchor="t">
            <a:spAutoFit/>
          </a:bodyPr>
          <a:lstStyle/>
          <a:p>
            <a:r>
              <a:rPr lang="es-CR" sz="2400" b="1" dirty="0">
                <a:solidFill>
                  <a:schemeClr val="accent2"/>
                </a:solidFill>
                <a:latin typeface="Poppins" pitchFamily="2" charset="77"/>
                <a:ea typeface="Lato Light" panose="020F0502020204030203" pitchFamily="34" charset="0"/>
                <a:cs typeface="Poppins" pitchFamily="2" charset="77"/>
              </a:rPr>
              <a:t>P</a:t>
            </a:r>
            <a:r>
              <a:rPr lang="en-US" sz="2400" b="1" dirty="0">
                <a:solidFill>
                  <a:schemeClr val="accent2"/>
                </a:solidFill>
                <a:latin typeface="Poppins" pitchFamily="2" charset="77"/>
                <a:ea typeface="Lato Light" panose="020F0502020204030203" pitchFamily="34" charset="0"/>
                <a:cs typeface="Poppins" pitchFamily="2" charset="77"/>
              </a:rPr>
              <a:t>ROJECT OBJECTIVE</a:t>
            </a:r>
          </a:p>
        </p:txBody>
      </p:sp>
      <p:sp>
        <p:nvSpPr>
          <p:cNvPr id="49" name="TextBox 48">
            <a:extLst>
              <a:ext uri="{FF2B5EF4-FFF2-40B4-BE49-F238E27FC236}">
                <a16:creationId xmlns:a16="http://schemas.microsoft.com/office/drawing/2014/main" id="{D7B44984-9E60-C349-A75A-E587A8F9C100}"/>
              </a:ext>
            </a:extLst>
          </p:cNvPr>
          <p:cNvSpPr txBox="1"/>
          <p:nvPr/>
        </p:nvSpPr>
        <p:spPr>
          <a:xfrm>
            <a:off x="4636439" y="291270"/>
            <a:ext cx="2919133" cy="553998"/>
          </a:xfrm>
          <a:prstGeom prst="rect">
            <a:avLst/>
          </a:prstGeom>
          <a:noFill/>
        </p:spPr>
        <p:txBody>
          <a:bodyPr wrap="none" rtlCol="0">
            <a:spAutoFit/>
          </a:bodyPr>
          <a:lstStyle/>
          <a:p>
            <a:pPr algn="ctr"/>
            <a:r>
              <a:rPr lang="en-US" sz="3000" b="1" dirty="0">
                <a:solidFill>
                  <a:schemeClr val="tx2"/>
                </a:solidFill>
                <a:latin typeface="Poppins" pitchFamily="2" charset="77"/>
                <a:cs typeface="Poppins" pitchFamily="2" charset="77"/>
              </a:rPr>
              <a:t>Project Objective</a:t>
            </a:r>
          </a:p>
        </p:txBody>
      </p:sp>
      <p:sp>
        <p:nvSpPr>
          <p:cNvPr id="50" name="TextBox 49">
            <a:extLst>
              <a:ext uri="{FF2B5EF4-FFF2-40B4-BE49-F238E27FC236}">
                <a16:creationId xmlns:a16="http://schemas.microsoft.com/office/drawing/2014/main" id="{2B6EC32B-FFD2-2441-B9BF-A8208959BD24}"/>
              </a:ext>
            </a:extLst>
          </p:cNvPr>
          <p:cNvSpPr txBox="1"/>
          <p:nvPr/>
        </p:nvSpPr>
        <p:spPr>
          <a:xfrm>
            <a:off x="5529980" y="748735"/>
            <a:ext cx="1132041" cy="246221"/>
          </a:xfrm>
          <a:prstGeom prst="rect">
            <a:avLst/>
          </a:prstGeom>
          <a:noFill/>
        </p:spPr>
        <p:txBody>
          <a:bodyPr wrap="none" rtlCol="0">
            <a:spAutoFit/>
          </a:bodyPr>
          <a:lstStyle/>
          <a:p>
            <a:pPr algn="ctr"/>
            <a:r>
              <a:rPr lang="en-US" sz="1000" spc="300" dirty="0">
                <a:solidFill>
                  <a:schemeClr val="tx1">
                    <a:lumMod val="60000"/>
                    <a:lumOff val="40000"/>
                  </a:schemeClr>
                </a:solidFill>
                <a:latin typeface="Poppins" pitchFamily="2" charset="77"/>
                <a:cs typeface="Poppins" pitchFamily="2" charset="77"/>
              </a:rPr>
              <a:t>Credit One</a:t>
            </a:r>
          </a:p>
        </p:txBody>
      </p:sp>
      <p:sp>
        <p:nvSpPr>
          <p:cNvPr id="18" name="Freeform 77">
            <a:extLst>
              <a:ext uri="{FF2B5EF4-FFF2-40B4-BE49-F238E27FC236}">
                <a16:creationId xmlns:a16="http://schemas.microsoft.com/office/drawing/2014/main" id="{03AA3E6D-DD4B-4EA8-8483-41EDB40C8158}"/>
              </a:ext>
            </a:extLst>
          </p:cNvPr>
          <p:cNvSpPr>
            <a:spLocks noEditPoints="1"/>
          </p:cNvSpPr>
          <p:nvPr/>
        </p:nvSpPr>
        <p:spPr bwMode="auto">
          <a:xfrm>
            <a:off x="1777136" y="4319229"/>
            <a:ext cx="836852" cy="817496"/>
          </a:xfrm>
          <a:custGeom>
            <a:avLst/>
            <a:gdLst>
              <a:gd name="T0" fmla="*/ 88 w 176"/>
              <a:gd name="T1" fmla="*/ 110 h 176"/>
              <a:gd name="T2" fmla="*/ 51 w 176"/>
              <a:gd name="T3" fmla="*/ 73 h 176"/>
              <a:gd name="T4" fmla="*/ 48 w 176"/>
              <a:gd name="T5" fmla="*/ 72 h 176"/>
              <a:gd name="T6" fmla="*/ 44 w 176"/>
              <a:gd name="T7" fmla="*/ 76 h 176"/>
              <a:gd name="T8" fmla="*/ 45 w 176"/>
              <a:gd name="T9" fmla="*/ 79 h 176"/>
              <a:gd name="T10" fmla="*/ 85 w 176"/>
              <a:gd name="T11" fmla="*/ 119 h 176"/>
              <a:gd name="T12" fmla="*/ 88 w 176"/>
              <a:gd name="T13" fmla="*/ 120 h 176"/>
              <a:gd name="T14" fmla="*/ 91 w 176"/>
              <a:gd name="T15" fmla="*/ 119 h 176"/>
              <a:gd name="T16" fmla="*/ 91 w 176"/>
              <a:gd name="T17" fmla="*/ 119 h 176"/>
              <a:gd name="T18" fmla="*/ 158 w 176"/>
              <a:gd name="T19" fmla="*/ 49 h 176"/>
              <a:gd name="T20" fmla="*/ 158 w 176"/>
              <a:gd name="T21" fmla="*/ 49 h 176"/>
              <a:gd name="T22" fmla="*/ 163 w 176"/>
              <a:gd name="T23" fmla="*/ 43 h 176"/>
              <a:gd name="T24" fmla="*/ 163 w 176"/>
              <a:gd name="T25" fmla="*/ 43 h 176"/>
              <a:gd name="T26" fmla="*/ 175 w 176"/>
              <a:gd name="T27" fmla="*/ 31 h 176"/>
              <a:gd name="T28" fmla="*/ 175 w 176"/>
              <a:gd name="T29" fmla="*/ 31 h 176"/>
              <a:gd name="T30" fmla="*/ 176 w 176"/>
              <a:gd name="T31" fmla="*/ 28 h 176"/>
              <a:gd name="T32" fmla="*/ 172 w 176"/>
              <a:gd name="T33" fmla="*/ 24 h 176"/>
              <a:gd name="T34" fmla="*/ 169 w 176"/>
              <a:gd name="T35" fmla="*/ 25 h 176"/>
              <a:gd name="T36" fmla="*/ 169 w 176"/>
              <a:gd name="T37" fmla="*/ 25 h 176"/>
              <a:gd name="T38" fmla="*/ 159 w 176"/>
              <a:gd name="T39" fmla="*/ 36 h 176"/>
              <a:gd name="T40" fmla="*/ 159 w 176"/>
              <a:gd name="T41" fmla="*/ 36 h 176"/>
              <a:gd name="T42" fmla="*/ 153 w 176"/>
              <a:gd name="T43" fmla="*/ 42 h 176"/>
              <a:gd name="T44" fmla="*/ 153 w 176"/>
              <a:gd name="T45" fmla="*/ 42 h 176"/>
              <a:gd name="T46" fmla="*/ 88 w 176"/>
              <a:gd name="T47" fmla="*/ 110 h 176"/>
              <a:gd name="T48" fmla="*/ 169 w 176"/>
              <a:gd name="T49" fmla="*/ 54 h 176"/>
              <a:gd name="T50" fmla="*/ 163 w 176"/>
              <a:gd name="T51" fmla="*/ 54 h 176"/>
              <a:gd name="T52" fmla="*/ 162 w 176"/>
              <a:gd name="T53" fmla="*/ 58 h 176"/>
              <a:gd name="T54" fmla="*/ 162 w 176"/>
              <a:gd name="T55" fmla="*/ 58 h 176"/>
              <a:gd name="T56" fmla="*/ 168 w 176"/>
              <a:gd name="T57" fmla="*/ 88 h 176"/>
              <a:gd name="T58" fmla="*/ 88 w 176"/>
              <a:gd name="T59" fmla="*/ 168 h 176"/>
              <a:gd name="T60" fmla="*/ 8 w 176"/>
              <a:gd name="T61" fmla="*/ 88 h 176"/>
              <a:gd name="T62" fmla="*/ 88 w 176"/>
              <a:gd name="T63" fmla="*/ 8 h 176"/>
              <a:gd name="T64" fmla="*/ 146 w 176"/>
              <a:gd name="T65" fmla="*/ 33 h 176"/>
              <a:gd name="T66" fmla="*/ 146 w 176"/>
              <a:gd name="T67" fmla="*/ 32 h 176"/>
              <a:gd name="T68" fmla="*/ 151 w 176"/>
              <a:gd name="T69" fmla="*/ 32 h 176"/>
              <a:gd name="T70" fmla="*/ 151 w 176"/>
              <a:gd name="T71" fmla="*/ 27 h 176"/>
              <a:gd name="T72" fmla="*/ 151 w 176"/>
              <a:gd name="T73" fmla="*/ 26 h 176"/>
              <a:gd name="T74" fmla="*/ 88 w 176"/>
              <a:gd name="T75" fmla="*/ 0 h 176"/>
              <a:gd name="T76" fmla="*/ 0 w 176"/>
              <a:gd name="T77" fmla="*/ 88 h 176"/>
              <a:gd name="T78" fmla="*/ 88 w 176"/>
              <a:gd name="T79" fmla="*/ 176 h 176"/>
              <a:gd name="T80" fmla="*/ 176 w 176"/>
              <a:gd name="T81" fmla="*/ 88 h 176"/>
              <a:gd name="T82" fmla="*/ 170 w 176"/>
              <a:gd name="T83" fmla="*/ 56 h 176"/>
              <a:gd name="T84" fmla="*/ 169 w 176"/>
              <a:gd name="T85"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3"/>
                </a:cubicBezTo>
                <a:cubicBezTo>
                  <a:pt x="146" y="32"/>
                  <a:pt x="146" y="32"/>
                  <a:pt x="146" y="32"/>
                </a:cubicBezTo>
                <a:cubicBezTo>
                  <a:pt x="147" y="34"/>
                  <a:pt x="150" y="34"/>
                  <a:pt x="151" y="32"/>
                </a:cubicBezTo>
                <a:cubicBezTo>
                  <a:pt x="153" y="31"/>
                  <a:pt x="153" y="28"/>
                  <a:pt x="151" y="27"/>
                </a:cubicBezTo>
                <a:cubicBezTo>
                  <a:pt x="151" y="27"/>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0">
            <a:extLst>
              <a:ext uri="{FF2B5EF4-FFF2-40B4-BE49-F238E27FC236}">
                <a16:creationId xmlns:a16="http://schemas.microsoft.com/office/drawing/2014/main" id="{8A8E3015-0FD3-4EA9-BAEC-EE743EE292EF}"/>
              </a:ext>
            </a:extLst>
          </p:cNvPr>
          <p:cNvSpPr>
            <a:spLocks noEditPoints="1"/>
          </p:cNvSpPr>
          <p:nvPr/>
        </p:nvSpPr>
        <p:spPr bwMode="auto">
          <a:xfrm>
            <a:off x="1780490" y="2682854"/>
            <a:ext cx="833498" cy="773912"/>
          </a:xfrm>
          <a:custGeom>
            <a:avLst/>
            <a:gdLst>
              <a:gd name="T0" fmla="*/ 138 w 176"/>
              <a:gd name="T1" fmla="*/ 133 h 176"/>
              <a:gd name="T2" fmla="*/ 152 w 176"/>
              <a:gd name="T3" fmla="*/ 96 h 176"/>
              <a:gd name="T4" fmla="*/ 96 w 176"/>
              <a:gd name="T5" fmla="*/ 40 h 176"/>
              <a:gd name="T6" fmla="*/ 40 w 176"/>
              <a:gd name="T7" fmla="*/ 96 h 176"/>
              <a:gd name="T8" fmla="*/ 96 w 176"/>
              <a:gd name="T9" fmla="*/ 152 h 176"/>
              <a:gd name="T10" fmla="*/ 133 w 176"/>
              <a:gd name="T11" fmla="*/ 138 h 176"/>
              <a:gd name="T12" fmla="*/ 138 w 176"/>
              <a:gd name="T13" fmla="*/ 144 h 176"/>
              <a:gd name="T14" fmla="*/ 138 w 176"/>
              <a:gd name="T15" fmla="*/ 144 h 176"/>
              <a:gd name="T16" fmla="*/ 138 w 176"/>
              <a:gd name="T17" fmla="*/ 144 h 176"/>
              <a:gd name="T18" fmla="*/ 169 w 176"/>
              <a:gd name="T19" fmla="*/ 175 h 176"/>
              <a:gd name="T20" fmla="*/ 172 w 176"/>
              <a:gd name="T21" fmla="*/ 176 h 176"/>
              <a:gd name="T22" fmla="*/ 176 w 176"/>
              <a:gd name="T23" fmla="*/ 172 h 176"/>
              <a:gd name="T24" fmla="*/ 175 w 176"/>
              <a:gd name="T25" fmla="*/ 169 h 176"/>
              <a:gd name="T26" fmla="*/ 138 w 176"/>
              <a:gd name="T27" fmla="*/ 133 h 176"/>
              <a:gd name="T28" fmla="*/ 96 w 176"/>
              <a:gd name="T29" fmla="*/ 144 h 176"/>
              <a:gd name="T30" fmla="*/ 48 w 176"/>
              <a:gd name="T31" fmla="*/ 96 h 176"/>
              <a:gd name="T32" fmla="*/ 96 w 176"/>
              <a:gd name="T33" fmla="*/ 48 h 176"/>
              <a:gd name="T34" fmla="*/ 144 w 176"/>
              <a:gd name="T35" fmla="*/ 96 h 176"/>
              <a:gd name="T36" fmla="*/ 96 w 176"/>
              <a:gd name="T37" fmla="*/ 144 h 176"/>
              <a:gd name="T38" fmla="*/ 160 w 176"/>
              <a:gd name="T39" fmla="*/ 16 h 176"/>
              <a:gd name="T40" fmla="*/ 88 w 176"/>
              <a:gd name="T41" fmla="*/ 16 h 176"/>
              <a:gd name="T42" fmla="*/ 56 w 176"/>
              <a:gd name="T43" fmla="*/ 0 h 176"/>
              <a:gd name="T44" fmla="*/ 16 w 176"/>
              <a:gd name="T45" fmla="*/ 0 h 176"/>
              <a:gd name="T46" fmla="*/ 0 w 176"/>
              <a:gd name="T47" fmla="*/ 16 h 176"/>
              <a:gd name="T48" fmla="*/ 0 w 176"/>
              <a:gd name="T49" fmla="*/ 128 h 176"/>
              <a:gd name="T50" fmla="*/ 16 w 176"/>
              <a:gd name="T51" fmla="*/ 144 h 176"/>
              <a:gd name="T52" fmla="*/ 54 w 176"/>
              <a:gd name="T53" fmla="*/ 144 h 176"/>
              <a:gd name="T54" fmla="*/ 46 w 176"/>
              <a:gd name="T55" fmla="*/ 136 h 176"/>
              <a:gd name="T56" fmla="*/ 16 w 176"/>
              <a:gd name="T57" fmla="*/ 136 h 176"/>
              <a:gd name="T58" fmla="*/ 8 w 176"/>
              <a:gd name="T59" fmla="*/ 128 h 176"/>
              <a:gd name="T60" fmla="*/ 8 w 176"/>
              <a:gd name="T61" fmla="*/ 48 h 176"/>
              <a:gd name="T62" fmla="*/ 54 w 176"/>
              <a:gd name="T63" fmla="*/ 48 h 176"/>
              <a:gd name="T64" fmla="*/ 65 w 176"/>
              <a:gd name="T65" fmla="*/ 40 h 176"/>
              <a:gd name="T66" fmla="*/ 8 w 176"/>
              <a:gd name="T67" fmla="*/ 40 h 176"/>
              <a:gd name="T68" fmla="*/ 8 w 176"/>
              <a:gd name="T69" fmla="*/ 16 h 176"/>
              <a:gd name="T70" fmla="*/ 16 w 176"/>
              <a:gd name="T71" fmla="*/ 8 h 176"/>
              <a:gd name="T72" fmla="*/ 56 w 176"/>
              <a:gd name="T73" fmla="*/ 8 h 176"/>
              <a:gd name="T74" fmla="*/ 88 w 176"/>
              <a:gd name="T75" fmla="*/ 24 h 176"/>
              <a:gd name="T76" fmla="*/ 160 w 176"/>
              <a:gd name="T77" fmla="*/ 24 h 176"/>
              <a:gd name="T78" fmla="*/ 168 w 176"/>
              <a:gd name="T79" fmla="*/ 32 h 176"/>
              <a:gd name="T80" fmla="*/ 168 w 176"/>
              <a:gd name="T81" fmla="*/ 40 h 176"/>
              <a:gd name="T82" fmla="*/ 127 w 176"/>
              <a:gd name="T83" fmla="*/ 40 h 176"/>
              <a:gd name="T84" fmla="*/ 138 w 176"/>
              <a:gd name="T85" fmla="*/ 48 h 176"/>
              <a:gd name="T86" fmla="*/ 168 w 176"/>
              <a:gd name="T87" fmla="*/ 48 h 176"/>
              <a:gd name="T88" fmla="*/ 168 w 176"/>
              <a:gd name="T89" fmla="*/ 128 h 176"/>
              <a:gd name="T90" fmla="*/ 160 w 176"/>
              <a:gd name="T91" fmla="*/ 136 h 176"/>
              <a:gd name="T92" fmla="*/ 153 w 176"/>
              <a:gd name="T93" fmla="*/ 136 h 176"/>
              <a:gd name="T94" fmla="*/ 161 w 176"/>
              <a:gd name="T95" fmla="*/ 144 h 176"/>
              <a:gd name="T96" fmla="*/ 176 w 176"/>
              <a:gd name="T97" fmla="*/ 128 h 176"/>
              <a:gd name="T98" fmla="*/ 176 w 176"/>
              <a:gd name="T99" fmla="*/ 32 h 176"/>
              <a:gd name="T100" fmla="*/ 160 w 176"/>
              <a:gd name="T101"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176">
                <a:moveTo>
                  <a:pt x="138" y="133"/>
                </a:moveTo>
                <a:cubicBezTo>
                  <a:pt x="147" y="123"/>
                  <a:pt x="152" y="110"/>
                  <a:pt x="152" y="96"/>
                </a:cubicBezTo>
                <a:cubicBezTo>
                  <a:pt x="152" y="65"/>
                  <a:pt x="127" y="40"/>
                  <a:pt x="96" y="40"/>
                </a:cubicBezTo>
                <a:cubicBezTo>
                  <a:pt x="65" y="40"/>
                  <a:pt x="40" y="65"/>
                  <a:pt x="40" y="96"/>
                </a:cubicBezTo>
                <a:cubicBezTo>
                  <a:pt x="40" y="127"/>
                  <a:pt x="65" y="152"/>
                  <a:pt x="96" y="152"/>
                </a:cubicBezTo>
                <a:cubicBezTo>
                  <a:pt x="110" y="152"/>
                  <a:pt x="123" y="147"/>
                  <a:pt x="133" y="138"/>
                </a:cubicBezTo>
                <a:cubicBezTo>
                  <a:pt x="138" y="144"/>
                  <a:pt x="138" y="144"/>
                  <a:pt x="138" y="144"/>
                </a:cubicBezTo>
                <a:cubicBezTo>
                  <a:pt x="138" y="144"/>
                  <a:pt x="138" y="144"/>
                  <a:pt x="138" y="144"/>
                </a:cubicBezTo>
                <a:cubicBezTo>
                  <a:pt x="138" y="144"/>
                  <a:pt x="138" y="144"/>
                  <a:pt x="138" y="144"/>
                </a:cubicBezTo>
                <a:cubicBezTo>
                  <a:pt x="169" y="175"/>
                  <a:pt x="169" y="175"/>
                  <a:pt x="169" y="175"/>
                </a:cubicBezTo>
                <a:cubicBezTo>
                  <a:pt x="170" y="176"/>
                  <a:pt x="171" y="176"/>
                  <a:pt x="172" y="176"/>
                </a:cubicBezTo>
                <a:cubicBezTo>
                  <a:pt x="174" y="176"/>
                  <a:pt x="176" y="174"/>
                  <a:pt x="176" y="172"/>
                </a:cubicBezTo>
                <a:cubicBezTo>
                  <a:pt x="176" y="171"/>
                  <a:pt x="176" y="170"/>
                  <a:pt x="175" y="169"/>
                </a:cubicBezTo>
                <a:lnTo>
                  <a:pt x="138" y="133"/>
                </a:lnTo>
                <a:close/>
                <a:moveTo>
                  <a:pt x="96" y="144"/>
                </a:moveTo>
                <a:cubicBezTo>
                  <a:pt x="69" y="144"/>
                  <a:pt x="48" y="123"/>
                  <a:pt x="48" y="96"/>
                </a:cubicBezTo>
                <a:cubicBezTo>
                  <a:pt x="48" y="69"/>
                  <a:pt x="69" y="48"/>
                  <a:pt x="96" y="48"/>
                </a:cubicBezTo>
                <a:cubicBezTo>
                  <a:pt x="123" y="48"/>
                  <a:pt x="144" y="69"/>
                  <a:pt x="144" y="96"/>
                </a:cubicBezTo>
                <a:cubicBezTo>
                  <a:pt x="144" y="123"/>
                  <a:pt x="123" y="144"/>
                  <a:pt x="96" y="144"/>
                </a:cubicBezTo>
                <a:moveTo>
                  <a:pt x="160" y="16"/>
                </a:moveTo>
                <a:cubicBezTo>
                  <a:pt x="88" y="16"/>
                  <a:pt x="88" y="16"/>
                  <a:pt x="88" y="16"/>
                </a:cubicBezTo>
                <a:cubicBezTo>
                  <a:pt x="72" y="16"/>
                  <a:pt x="72" y="0"/>
                  <a:pt x="56" y="0"/>
                </a:cubicBezTo>
                <a:cubicBezTo>
                  <a:pt x="16" y="0"/>
                  <a:pt x="16" y="0"/>
                  <a:pt x="16" y="0"/>
                </a:cubicBezTo>
                <a:cubicBezTo>
                  <a:pt x="7" y="0"/>
                  <a:pt x="0" y="7"/>
                  <a:pt x="0" y="16"/>
                </a:cubicBezTo>
                <a:cubicBezTo>
                  <a:pt x="0" y="128"/>
                  <a:pt x="0" y="128"/>
                  <a:pt x="0" y="128"/>
                </a:cubicBezTo>
                <a:cubicBezTo>
                  <a:pt x="0" y="137"/>
                  <a:pt x="7" y="144"/>
                  <a:pt x="16" y="144"/>
                </a:cubicBezTo>
                <a:cubicBezTo>
                  <a:pt x="54" y="144"/>
                  <a:pt x="54" y="144"/>
                  <a:pt x="54" y="144"/>
                </a:cubicBezTo>
                <a:cubicBezTo>
                  <a:pt x="51" y="142"/>
                  <a:pt x="48" y="139"/>
                  <a:pt x="46" y="136"/>
                </a:cubicBezTo>
                <a:cubicBezTo>
                  <a:pt x="16" y="136"/>
                  <a:pt x="16" y="136"/>
                  <a:pt x="16" y="136"/>
                </a:cubicBezTo>
                <a:cubicBezTo>
                  <a:pt x="12" y="136"/>
                  <a:pt x="8" y="132"/>
                  <a:pt x="8" y="128"/>
                </a:cubicBezTo>
                <a:cubicBezTo>
                  <a:pt x="8" y="48"/>
                  <a:pt x="8" y="48"/>
                  <a:pt x="8" y="48"/>
                </a:cubicBezTo>
                <a:cubicBezTo>
                  <a:pt x="54" y="48"/>
                  <a:pt x="54" y="48"/>
                  <a:pt x="54" y="48"/>
                </a:cubicBezTo>
                <a:cubicBezTo>
                  <a:pt x="57" y="45"/>
                  <a:pt x="61" y="42"/>
                  <a:pt x="65" y="40"/>
                </a:cubicBezTo>
                <a:cubicBezTo>
                  <a:pt x="8" y="40"/>
                  <a:pt x="8" y="40"/>
                  <a:pt x="8" y="40"/>
                </a:cubicBezTo>
                <a:cubicBezTo>
                  <a:pt x="8" y="16"/>
                  <a:pt x="8" y="16"/>
                  <a:pt x="8" y="16"/>
                </a:cubicBezTo>
                <a:cubicBezTo>
                  <a:pt x="8" y="12"/>
                  <a:pt x="12" y="8"/>
                  <a:pt x="16" y="8"/>
                </a:cubicBezTo>
                <a:cubicBezTo>
                  <a:pt x="56" y="8"/>
                  <a:pt x="56" y="8"/>
                  <a:pt x="56" y="8"/>
                </a:cubicBezTo>
                <a:cubicBezTo>
                  <a:pt x="68" y="8"/>
                  <a:pt x="68" y="24"/>
                  <a:pt x="88" y="24"/>
                </a:cubicBezTo>
                <a:cubicBezTo>
                  <a:pt x="160" y="24"/>
                  <a:pt x="160" y="24"/>
                  <a:pt x="160" y="24"/>
                </a:cubicBezTo>
                <a:cubicBezTo>
                  <a:pt x="164" y="24"/>
                  <a:pt x="168" y="28"/>
                  <a:pt x="168" y="32"/>
                </a:cubicBezTo>
                <a:cubicBezTo>
                  <a:pt x="168" y="40"/>
                  <a:pt x="168" y="40"/>
                  <a:pt x="168" y="40"/>
                </a:cubicBezTo>
                <a:cubicBezTo>
                  <a:pt x="127" y="40"/>
                  <a:pt x="127" y="40"/>
                  <a:pt x="127" y="40"/>
                </a:cubicBezTo>
                <a:cubicBezTo>
                  <a:pt x="131" y="42"/>
                  <a:pt x="135" y="45"/>
                  <a:pt x="138" y="48"/>
                </a:cubicBezTo>
                <a:cubicBezTo>
                  <a:pt x="168" y="48"/>
                  <a:pt x="168" y="48"/>
                  <a:pt x="168" y="48"/>
                </a:cubicBezTo>
                <a:cubicBezTo>
                  <a:pt x="168" y="128"/>
                  <a:pt x="168" y="128"/>
                  <a:pt x="168" y="128"/>
                </a:cubicBezTo>
                <a:cubicBezTo>
                  <a:pt x="168" y="132"/>
                  <a:pt x="164" y="136"/>
                  <a:pt x="160" y="136"/>
                </a:cubicBezTo>
                <a:cubicBezTo>
                  <a:pt x="153" y="136"/>
                  <a:pt x="153" y="136"/>
                  <a:pt x="153" y="136"/>
                </a:cubicBezTo>
                <a:cubicBezTo>
                  <a:pt x="161" y="144"/>
                  <a:pt x="161" y="144"/>
                  <a:pt x="161" y="144"/>
                </a:cubicBezTo>
                <a:cubicBezTo>
                  <a:pt x="169" y="143"/>
                  <a:pt x="176" y="137"/>
                  <a:pt x="176" y="128"/>
                </a:cubicBezTo>
                <a:cubicBezTo>
                  <a:pt x="176" y="32"/>
                  <a:pt x="176" y="32"/>
                  <a:pt x="176" y="32"/>
                </a:cubicBezTo>
                <a:cubicBezTo>
                  <a:pt x="176" y="23"/>
                  <a:pt x="169" y="16"/>
                  <a:pt x="160" y="1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74">
            <a:extLst>
              <a:ext uri="{FF2B5EF4-FFF2-40B4-BE49-F238E27FC236}">
                <a16:creationId xmlns:a16="http://schemas.microsoft.com/office/drawing/2014/main" id="{2E06B942-8B2B-4B62-B78C-3CA3BA5EB4F5}"/>
              </a:ext>
            </a:extLst>
          </p:cNvPr>
          <p:cNvSpPr>
            <a:spLocks noEditPoints="1"/>
          </p:cNvSpPr>
          <p:nvPr/>
        </p:nvSpPr>
        <p:spPr bwMode="auto">
          <a:xfrm>
            <a:off x="3512437" y="2607037"/>
            <a:ext cx="862182" cy="786231"/>
          </a:xfrm>
          <a:custGeom>
            <a:avLst/>
            <a:gdLst>
              <a:gd name="T0" fmla="*/ 88 w 176"/>
              <a:gd name="T1" fmla="*/ 64 h 176"/>
              <a:gd name="T2" fmla="*/ 64 w 176"/>
              <a:gd name="T3" fmla="*/ 88 h 176"/>
              <a:gd name="T4" fmla="*/ 88 w 176"/>
              <a:gd name="T5" fmla="*/ 112 h 176"/>
              <a:gd name="T6" fmla="*/ 112 w 176"/>
              <a:gd name="T7" fmla="*/ 88 h 176"/>
              <a:gd name="T8" fmla="*/ 88 w 176"/>
              <a:gd name="T9" fmla="*/ 64 h 176"/>
              <a:gd name="T10" fmla="*/ 88 w 176"/>
              <a:gd name="T11" fmla="*/ 104 h 176"/>
              <a:gd name="T12" fmla="*/ 72 w 176"/>
              <a:gd name="T13" fmla="*/ 88 h 176"/>
              <a:gd name="T14" fmla="*/ 88 w 176"/>
              <a:gd name="T15" fmla="*/ 72 h 176"/>
              <a:gd name="T16" fmla="*/ 104 w 176"/>
              <a:gd name="T17" fmla="*/ 88 h 176"/>
              <a:gd name="T18" fmla="*/ 88 w 176"/>
              <a:gd name="T19" fmla="*/ 104 h 176"/>
              <a:gd name="T20" fmla="*/ 88 w 176"/>
              <a:gd name="T21" fmla="*/ 32 h 176"/>
              <a:gd name="T22" fmla="*/ 32 w 176"/>
              <a:gd name="T23" fmla="*/ 88 h 176"/>
              <a:gd name="T24" fmla="*/ 88 w 176"/>
              <a:gd name="T25" fmla="*/ 144 h 176"/>
              <a:gd name="T26" fmla="*/ 144 w 176"/>
              <a:gd name="T27" fmla="*/ 88 h 176"/>
              <a:gd name="T28" fmla="*/ 88 w 176"/>
              <a:gd name="T29" fmla="*/ 32 h 176"/>
              <a:gd name="T30" fmla="*/ 88 w 176"/>
              <a:gd name="T31" fmla="*/ 136 h 176"/>
              <a:gd name="T32" fmla="*/ 40 w 176"/>
              <a:gd name="T33" fmla="*/ 88 h 176"/>
              <a:gd name="T34" fmla="*/ 88 w 176"/>
              <a:gd name="T35" fmla="*/ 40 h 176"/>
              <a:gd name="T36" fmla="*/ 136 w 176"/>
              <a:gd name="T37" fmla="*/ 88 h 176"/>
              <a:gd name="T38" fmla="*/ 88 w 176"/>
              <a:gd name="T39" fmla="*/ 136 h 176"/>
              <a:gd name="T40" fmla="*/ 149 w 176"/>
              <a:gd name="T41" fmla="*/ 151 h 176"/>
              <a:gd name="T42" fmla="*/ 176 w 176"/>
              <a:gd name="T43" fmla="*/ 88 h 176"/>
              <a:gd name="T44" fmla="*/ 88 w 176"/>
              <a:gd name="T45" fmla="*/ 0 h 176"/>
              <a:gd name="T46" fmla="*/ 0 w 176"/>
              <a:gd name="T47" fmla="*/ 88 h 176"/>
              <a:gd name="T48" fmla="*/ 27 w 176"/>
              <a:gd name="T49" fmla="*/ 151 h 176"/>
              <a:gd name="T50" fmla="*/ 17 w 176"/>
              <a:gd name="T51" fmla="*/ 169 h 176"/>
              <a:gd name="T52" fmla="*/ 16 w 176"/>
              <a:gd name="T53" fmla="*/ 172 h 176"/>
              <a:gd name="T54" fmla="*/ 20 w 176"/>
              <a:gd name="T55" fmla="*/ 176 h 176"/>
              <a:gd name="T56" fmla="*/ 23 w 176"/>
              <a:gd name="T57" fmla="*/ 175 h 176"/>
              <a:gd name="T58" fmla="*/ 24 w 176"/>
              <a:gd name="T59" fmla="*/ 173 h 176"/>
              <a:gd name="T60" fmla="*/ 33 w 176"/>
              <a:gd name="T61" fmla="*/ 157 h 176"/>
              <a:gd name="T62" fmla="*/ 88 w 176"/>
              <a:gd name="T63" fmla="*/ 176 h 176"/>
              <a:gd name="T64" fmla="*/ 143 w 176"/>
              <a:gd name="T65" fmla="*/ 157 h 176"/>
              <a:gd name="T66" fmla="*/ 152 w 176"/>
              <a:gd name="T67" fmla="*/ 173 h 176"/>
              <a:gd name="T68" fmla="*/ 156 w 176"/>
              <a:gd name="T69" fmla="*/ 176 h 176"/>
              <a:gd name="T70" fmla="*/ 160 w 176"/>
              <a:gd name="T71" fmla="*/ 172 h 176"/>
              <a:gd name="T72" fmla="*/ 159 w 176"/>
              <a:gd name="T73" fmla="*/ 169 h 176"/>
              <a:gd name="T74" fmla="*/ 149 w 176"/>
              <a:gd name="T75" fmla="*/ 151 h 176"/>
              <a:gd name="T76" fmla="*/ 88 w 176"/>
              <a:gd name="T77" fmla="*/ 168 h 176"/>
              <a:gd name="T78" fmla="*/ 8 w 176"/>
              <a:gd name="T79" fmla="*/ 88 h 176"/>
              <a:gd name="T80" fmla="*/ 88 w 176"/>
              <a:gd name="T81" fmla="*/ 8 h 176"/>
              <a:gd name="T82" fmla="*/ 168 w 176"/>
              <a:gd name="T83" fmla="*/ 88 h 176"/>
              <a:gd name="T84" fmla="*/ 88 w 176"/>
              <a:gd name="T8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64"/>
                </a:moveTo>
                <a:cubicBezTo>
                  <a:pt x="75" y="64"/>
                  <a:pt x="64" y="75"/>
                  <a:pt x="64" y="88"/>
                </a:cubicBezTo>
                <a:cubicBezTo>
                  <a:pt x="64" y="101"/>
                  <a:pt x="75" y="112"/>
                  <a:pt x="88" y="112"/>
                </a:cubicBezTo>
                <a:cubicBezTo>
                  <a:pt x="101" y="112"/>
                  <a:pt x="112" y="101"/>
                  <a:pt x="112" y="88"/>
                </a:cubicBezTo>
                <a:cubicBezTo>
                  <a:pt x="112" y="75"/>
                  <a:pt x="101" y="64"/>
                  <a:pt x="88" y="64"/>
                </a:cubicBezTo>
                <a:moveTo>
                  <a:pt x="88" y="104"/>
                </a:moveTo>
                <a:cubicBezTo>
                  <a:pt x="79" y="104"/>
                  <a:pt x="72" y="97"/>
                  <a:pt x="72" y="88"/>
                </a:cubicBezTo>
                <a:cubicBezTo>
                  <a:pt x="72" y="79"/>
                  <a:pt x="79" y="72"/>
                  <a:pt x="88" y="72"/>
                </a:cubicBezTo>
                <a:cubicBezTo>
                  <a:pt x="97" y="72"/>
                  <a:pt x="104" y="79"/>
                  <a:pt x="104" y="88"/>
                </a:cubicBezTo>
                <a:cubicBezTo>
                  <a:pt x="104" y="97"/>
                  <a:pt x="97" y="104"/>
                  <a:pt x="88" y="104"/>
                </a:cubicBezTo>
                <a:moveTo>
                  <a:pt x="88" y="32"/>
                </a:moveTo>
                <a:cubicBezTo>
                  <a:pt x="57" y="32"/>
                  <a:pt x="32" y="57"/>
                  <a:pt x="32" y="88"/>
                </a:cubicBezTo>
                <a:cubicBezTo>
                  <a:pt x="32" y="119"/>
                  <a:pt x="57" y="144"/>
                  <a:pt x="88" y="144"/>
                </a:cubicBezTo>
                <a:cubicBezTo>
                  <a:pt x="119" y="144"/>
                  <a:pt x="144" y="119"/>
                  <a:pt x="144" y="88"/>
                </a:cubicBezTo>
                <a:cubicBezTo>
                  <a:pt x="144" y="57"/>
                  <a:pt x="119" y="32"/>
                  <a:pt x="88" y="32"/>
                </a:cubicBezTo>
                <a:moveTo>
                  <a:pt x="88" y="136"/>
                </a:moveTo>
                <a:cubicBezTo>
                  <a:pt x="61" y="136"/>
                  <a:pt x="40" y="115"/>
                  <a:pt x="40" y="88"/>
                </a:cubicBezTo>
                <a:cubicBezTo>
                  <a:pt x="40" y="61"/>
                  <a:pt x="61" y="40"/>
                  <a:pt x="88" y="40"/>
                </a:cubicBezTo>
                <a:cubicBezTo>
                  <a:pt x="115" y="40"/>
                  <a:pt x="136" y="61"/>
                  <a:pt x="136" y="88"/>
                </a:cubicBezTo>
                <a:cubicBezTo>
                  <a:pt x="136" y="115"/>
                  <a:pt x="115" y="136"/>
                  <a:pt x="88" y="136"/>
                </a:cubicBezTo>
                <a:moveTo>
                  <a:pt x="149" y="151"/>
                </a:moveTo>
                <a:cubicBezTo>
                  <a:pt x="166" y="135"/>
                  <a:pt x="176" y="113"/>
                  <a:pt x="176" y="88"/>
                </a:cubicBezTo>
                <a:cubicBezTo>
                  <a:pt x="176" y="39"/>
                  <a:pt x="137" y="0"/>
                  <a:pt x="88" y="0"/>
                </a:cubicBezTo>
                <a:cubicBezTo>
                  <a:pt x="39" y="0"/>
                  <a:pt x="0" y="39"/>
                  <a:pt x="0" y="88"/>
                </a:cubicBezTo>
                <a:cubicBezTo>
                  <a:pt x="0" y="113"/>
                  <a:pt x="10" y="135"/>
                  <a:pt x="27" y="151"/>
                </a:cubicBezTo>
                <a:cubicBezTo>
                  <a:pt x="17" y="169"/>
                  <a:pt x="17" y="169"/>
                  <a:pt x="17" y="169"/>
                </a:cubicBezTo>
                <a:cubicBezTo>
                  <a:pt x="16" y="170"/>
                  <a:pt x="16" y="171"/>
                  <a:pt x="16" y="172"/>
                </a:cubicBezTo>
                <a:cubicBezTo>
                  <a:pt x="16" y="174"/>
                  <a:pt x="18" y="176"/>
                  <a:pt x="20" y="176"/>
                </a:cubicBezTo>
                <a:cubicBezTo>
                  <a:pt x="21" y="176"/>
                  <a:pt x="22" y="176"/>
                  <a:pt x="23" y="175"/>
                </a:cubicBezTo>
                <a:cubicBezTo>
                  <a:pt x="23" y="174"/>
                  <a:pt x="24" y="174"/>
                  <a:pt x="24" y="173"/>
                </a:cubicBezTo>
                <a:cubicBezTo>
                  <a:pt x="33" y="157"/>
                  <a:pt x="33" y="157"/>
                  <a:pt x="33" y="157"/>
                </a:cubicBezTo>
                <a:cubicBezTo>
                  <a:pt x="48" y="169"/>
                  <a:pt x="67" y="176"/>
                  <a:pt x="88" y="176"/>
                </a:cubicBezTo>
                <a:cubicBezTo>
                  <a:pt x="109" y="176"/>
                  <a:pt x="128" y="169"/>
                  <a:pt x="143" y="157"/>
                </a:cubicBezTo>
                <a:cubicBezTo>
                  <a:pt x="152" y="173"/>
                  <a:pt x="152" y="173"/>
                  <a:pt x="152" y="173"/>
                </a:cubicBezTo>
                <a:cubicBezTo>
                  <a:pt x="153" y="175"/>
                  <a:pt x="154" y="176"/>
                  <a:pt x="156" y="176"/>
                </a:cubicBezTo>
                <a:cubicBezTo>
                  <a:pt x="158" y="176"/>
                  <a:pt x="160" y="174"/>
                  <a:pt x="160" y="172"/>
                </a:cubicBezTo>
                <a:cubicBezTo>
                  <a:pt x="160" y="171"/>
                  <a:pt x="160" y="170"/>
                  <a:pt x="159" y="169"/>
                </a:cubicBezTo>
                <a:lnTo>
                  <a:pt x="149" y="151"/>
                </a:ln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44270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6FF335-5C0E-4BAE-873C-4DABE5AC8A77}"/>
              </a:ext>
            </a:extLst>
          </p:cNvPr>
          <p:cNvSpPr>
            <a:spLocks noGrp="1"/>
          </p:cNvSpPr>
          <p:nvPr>
            <p:ph type="subTitle" idx="1"/>
          </p:nvPr>
        </p:nvSpPr>
        <p:spPr>
          <a:xfrm>
            <a:off x="5971456" y="2899543"/>
            <a:ext cx="5382344" cy="911117"/>
          </a:xfrm>
        </p:spPr>
        <p:txBody>
          <a:bodyPr>
            <a:normAutofit/>
          </a:bodyPr>
          <a:lstStyle/>
          <a:p>
            <a:pPr algn="l"/>
            <a:endParaRPr lang="en-US" sz="2000"/>
          </a:p>
        </p:txBody>
      </p:sp>
      <p:pic>
        <p:nvPicPr>
          <p:cNvPr id="2050" name="Picture 2" descr="Process Mapping with R. Creating Process Maps using R packages | by Roberto  Salazar | Towards Data Science">
            <a:extLst>
              <a:ext uri="{FF2B5EF4-FFF2-40B4-BE49-F238E27FC236}">
                <a16:creationId xmlns:a16="http://schemas.microsoft.com/office/drawing/2014/main" id="{8012C9DC-218F-4B7B-B8B4-143FB4CD8E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5182"/>
          <a:stretch/>
        </p:blipFill>
        <p:spPr bwMode="auto">
          <a:xfrm>
            <a:off x="20" y="10"/>
            <a:ext cx="5836538" cy="5130404"/>
          </a:xfrm>
          <a:custGeom>
            <a:avLst/>
            <a:gdLst/>
            <a:ahLst/>
            <a:cxnLst/>
            <a:rect l="l" t="t" r="r" b="b"/>
            <a:pathLst>
              <a:path w="5836558" h="5130414">
                <a:moveTo>
                  <a:pt x="0" y="0"/>
                </a:moveTo>
                <a:lnTo>
                  <a:pt x="3460503" y="0"/>
                </a:lnTo>
                <a:lnTo>
                  <a:pt x="5836558" y="5130414"/>
                </a:lnTo>
                <a:lnTo>
                  <a:pt x="0" y="5130414"/>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88FB71-BAF2-461D-8916-0FEEE6AC58CE}"/>
              </a:ext>
            </a:extLst>
          </p:cNvPr>
          <p:cNvSpPr>
            <a:spLocks noGrp="1"/>
          </p:cNvSpPr>
          <p:nvPr>
            <p:ph type="ctrTitle"/>
          </p:nvPr>
        </p:nvSpPr>
        <p:spPr>
          <a:xfrm>
            <a:off x="5639189" y="502128"/>
            <a:ext cx="5714611" cy="2390459"/>
          </a:xfrm>
        </p:spPr>
        <p:txBody>
          <a:bodyPr>
            <a:normAutofit/>
          </a:bodyPr>
          <a:lstStyle/>
          <a:p>
            <a:pPr algn="l"/>
            <a:r>
              <a:rPr lang="en-US" sz="5400" dirty="0"/>
              <a:t>DATA SCIENCE PROCESS FRAMEWORK</a:t>
            </a:r>
          </a:p>
        </p:txBody>
      </p:sp>
      <p:sp>
        <p:nvSpPr>
          <p:cNvPr id="71" name="Freeform: Shape 70">
            <a:extLst>
              <a:ext uri="{FF2B5EF4-FFF2-40B4-BE49-F238E27FC236}">
                <a16:creationId xmlns:a16="http://schemas.microsoft.com/office/drawing/2014/main" id="{49FC0429-1777-4051-AFA1-A3E8593C0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108152" y="5292510"/>
            <a:ext cx="6083848" cy="1565491"/>
          </a:xfrm>
          <a:custGeom>
            <a:avLst/>
            <a:gdLst>
              <a:gd name="connsiteX0" fmla="*/ 0 w 6083848"/>
              <a:gd name="connsiteY0" fmla="*/ 1565491 h 1565491"/>
              <a:gd name="connsiteX1" fmla="*/ 6083848 w 6083848"/>
              <a:gd name="connsiteY1" fmla="*/ 1565491 h 1565491"/>
              <a:gd name="connsiteX2" fmla="*/ 6083848 w 6083848"/>
              <a:gd name="connsiteY2" fmla="*/ 0 h 1565491"/>
              <a:gd name="connsiteX3" fmla="*/ 1692132 w 6083848"/>
              <a:gd name="connsiteY3" fmla="*/ 0 h 1565491"/>
              <a:gd name="connsiteX4" fmla="*/ 1186806 w 6083848"/>
              <a:gd name="connsiteY4" fmla="*/ 0 h 1565491"/>
              <a:gd name="connsiteX5" fmla="*/ 1186070 w 6083848"/>
              <a:gd name="connsiteY5" fmla="*/ 1591 h 1565491"/>
              <a:gd name="connsiteX6" fmla="*/ 724290 w 6083848"/>
              <a:gd name="connsiteY6" fmla="*/ 1591 h 156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3848" h="1565491">
                <a:moveTo>
                  <a:pt x="0" y="1565491"/>
                </a:moveTo>
                <a:lnTo>
                  <a:pt x="6083848" y="1565491"/>
                </a:lnTo>
                <a:lnTo>
                  <a:pt x="6083848" y="0"/>
                </a:lnTo>
                <a:lnTo>
                  <a:pt x="1692132" y="0"/>
                </a:lnTo>
                <a:lnTo>
                  <a:pt x="1186806" y="0"/>
                </a:lnTo>
                <a:lnTo>
                  <a:pt x="1186070" y="1591"/>
                </a:lnTo>
                <a:lnTo>
                  <a:pt x="724290" y="1591"/>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38D3B1B8-B04F-487E-87AF-E6DDAAFBF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292509"/>
            <a:ext cx="6670682" cy="1565491"/>
          </a:xfrm>
          <a:custGeom>
            <a:avLst/>
            <a:gdLst>
              <a:gd name="connsiteX0" fmla="*/ 0 w 6670682"/>
              <a:gd name="connsiteY0" fmla="*/ 1565491 h 1565491"/>
              <a:gd name="connsiteX1" fmla="*/ 526312 w 6670682"/>
              <a:gd name="connsiteY1" fmla="*/ 1565491 h 1565491"/>
              <a:gd name="connsiteX2" fmla="*/ 5419344 w 6670682"/>
              <a:gd name="connsiteY2" fmla="*/ 1565491 h 1565491"/>
              <a:gd name="connsiteX3" fmla="*/ 5945656 w 6670682"/>
              <a:gd name="connsiteY3" fmla="*/ 1565491 h 1565491"/>
              <a:gd name="connsiteX4" fmla="*/ 6670682 w 6670682"/>
              <a:gd name="connsiteY4" fmla="*/ 0 h 1565491"/>
              <a:gd name="connsiteX5" fmla="*/ 6144370 w 6670682"/>
              <a:gd name="connsiteY5" fmla="*/ 0 h 1565491"/>
              <a:gd name="connsiteX6" fmla="*/ 526312 w 6670682"/>
              <a:gd name="connsiteY6" fmla="*/ 0 h 1565491"/>
              <a:gd name="connsiteX7" fmla="*/ 0 w 6670682"/>
              <a:gd name="connsiteY7" fmla="*/ 0 h 156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70682" h="1565491">
                <a:moveTo>
                  <a:pt x="0" y="1565491"/>
                </a:moveTo>
                <a:lnTo>
                  <a:pt x="526312" y="1565491"/>
                </a:lnTo>
                <a:lnTo>
                  <a:pt x="5419344" y="1565491"/>
                </a:lnTo>
                <a:lnTo>
                  <a:pt x="5945656" y="1565491"/>
                </a:lnTo>
                <a:lnTo>
                  <a:pt x="6670682" y="0"/>
                </a:lnTo>
                <a:lnTo>
                  <a:pt x="6144370" y="0"/>
                </a:lnTo>
                <a:lnTo>
                  <a:pt x="526312"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02422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Фигура">
            <a:extLst>
              <a:ext uri="{FF2B5EF4-FFF2-40B4-BE49-F238E27FC236}">
                <a16:creationId xmlns:a16="http://schemas.microsoft.com/office/drawing/2014/main" id="{19E6CF72-1CFE-0740-850F-F7D406D42C2C}"/>
              </a:ext>
            </a:extLst>
          </p:cNvPr>
          <p:cNvSpPr>
            <a:spLocks/>
          </p:cNvSpPr>
          <p:nvPr/>
        </p:nvSpPr>
        <p:spPr bwMode="auto">
          <a:xfrm>
            <a:off x="3376040" y="1625853"/>
            <a:ext cx="2019374" cy="2011103"/>
          </a:xfrm>
          <a:custGeom>
            <a:avLst/>
            <a:gdLst>
              <a:gd name="T0" fmla="*/ 2019942 w 21600"/>
              <a:gd name="T1" fmla="*/ 2011680 h 21600"/>
              <a:gd name="T2" fmla="*/ 2019942 w 21600"/>
              <a:gd name="T3" fmla="*/ 2011680 h 21600"/>
              <a:gd name="T4" fmla="*/ 2019942 w 21600"/>
              <a:gd name="T5" fmla="*/ 2011680 h 21600"/>
              <a:gd name="T6" fmla="*/ 2019942 w 21600"/>
              <a:gd name="T7" fmla="*/ 2011680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0462" y="12097"/>
                </a:moveTo>
                <a:cubicBezTo>
                  <a:pt x="18401" y="8813"/>
                  <a:pt x="15633" y="6034"/>
                  <a:pt x="12361" y="3965"/>
                </a:cubicBezTo>
                <a:cubicBezTo>
                  <a:pt x="8642" y="1613"/>
                  <a:pt x="4388" y="249"/>
                  <a:pt x="0" y="0"/>
                </a:cubicBezTo>
                <a:lnTo>
                  <a:pt x="5880" y="6183"/>
                </a:lnTo>
                <a:lnTo>
                  <a:pt x="75" y="12387"/>
                </a:lnTo>
                <a:cubicBezTo>
                  <a:pt x="2241" y="12559"/>
                  <a:pt x="4327" y="13281"/>
                  <a:pt x="6137" y="14486"/>
                </a:cubicBezTo>
                <a:cubicBezTo>
                  <a:pt x="7626" y="15476"/>
                  <a:pt x="8892" y="16769"/>
                  <a:pt x="9851" y="18282"/>
                </a:cubicBezTo>
                <a:lnTo>
                  <a:pt x="8583" y="19014"/>
                </a:lnTo>
                <a:lnTo>
                  <a:pt x="18874" y="21600"/>
                </a:lnTo>
                <a:lnTo>
                  <a:pt x="21600" y="11462"/>
                </a:lnTo>
                <a:lnTo>
                  <a:pt x="20462" y="12097"/>
                </a:lnTo>
                <a:close/>
              </a:path>
            </a:pathLst>
          </a:custGeom>
          <a:solidFill>
            <a:schemeClr val="accent1"/>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394" tIns="25394" rIns="25394" bIns="25394" anchor="ctr"/>
          <a:lstStyle/>
          <a:p>
            <a:endParaRPr lang="en-US" dirty="0">
              <a:latin typeface="Lato Light" panose="020F0502020204030203" pitchFamily="34" charset="0"/>
            </a:endParaRPr>
          </a:p>
        </p:txBody>
      </p:sp>
      <p:sp>
        <p:nvSpPr>
          <p:cNvPr id="4" name="Фигура">
            <a:extLst>
              <a:ext uri="{FF2B5EF4-FFF2-40B4-BE49-F238E27FC236}">
                <a16:creationId xmlns:a16="http://schemas.microsoft.com/office/drawing/2014/main" id="{BB1B0798-A751-0D44-8445-7F557F4F75D4}"/>
              </a:ext>
            </a:extLst>
          </p:cNvPr>
          <p:cNvSpPr>
            <a:spLocks/>
          </p:cNvSpPr>
          <p:nvPr/>
        </p:nvSpPr>
        <p:spPr bwMode="auto">
          <a:xfrm>
            <a:off x="4214546" y="2862320"/>
            <a:ext cx="1400437" cy="2510239"/>
          </a:xfrm>
          <a:custGeom>
            <a:avLst/>
            <a:gdLst>
              <a:gd name="T0" fmla="*/ 1400831 w 21556"/>
              <a:gd name="T1" fmla="*/ 2510959 h 21600"/>
              <a:gd name="T2" fmla="*/ 1400831 w 21556"/>
              <a:gd name="T3" fmla="*/ 2510959 h 21600"/>
              <a:gd name="T4" fmla="*/ 1400831 w 21556"/>
              <a:gd name="T5" fmla="*/ 2510959 h 21600"/>
              <a:gd name="T6" fmla="*/ 1400831 w 21556"/>
              <a:gd name="T7" fmla="*/ 2510959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56" h="21600" extrusionOk="0">
                <a:moveTo>
                  <a:pt x="2058" y="4932"/>
                </a:moveTo>
                <a:cubicBezTo>
                  <a:pt x="3391" y="6439"/>
                  <a:pt x="4017" y="8110"/>
                  <a:pt x="3877" y="9789"/>
                </a:cubicBezTo>
                <a:cubicBezTo>
                  <a:pt x="3753" y="11277"/>
                  <a:pt x="3029" y="12730"/>
                  <a:pt x="1759" y="14040"/>
                </a:cubicBezTo>
                <a:lnTo>
                  <a:pt x="0" y="13416"/>
                </a:lnTo>
                <a:lnTo>
                  <a:pt x="4269" y="21600"/>
                </a:lnTo>
                <a:lnTo>
                  <a:pt x="19051" y="19499"/>
                </a:lnTo>
                <a:lnTo>
                  <a:pt x="17011" y="18968"/>
                </a:lnTo>
                <a:cubicBezTo>
                  <a:pt x="19946" y="16046"/>
                  <a:pt x="21509" y="12756"/>
                  <a:pt x="21555" y="9405"/>
                </a:cubicBezTo>
                <a:cubicBezTo>
                  <a:pt x="21600" y="6129"/>
                  <a:pt x="20193" y="2898"/>
                  <a:pt x="17459" y="0"/>
                </a:cubicBezTo>
                <a:lnTo>
                  <a:pt x="14003" y="6483"/>
                </a:lnTo>
                <a:lnTo>
                  <a:pt x="2058" y="4932"/>
                </a:lnTo>
                <a:close/>
              </a:path>
            </a:pathLst>
          </a:custGeom>
          <a:solidFill>
            <a:schemeClr val="accent2"/>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5394" tIns="25394" rIns="25394" bIns="25394" anchor="ctr"/>
          <a:lstStyle/>
          <a:p>
            <a:endParaRPr lang="en-US" dirty="0">
              <a:latin typeface="Lato Light" panose="020F0502020204030203" pitchFamily="34" charset="0"/>
            </a:endParaRPr>
          </a:p>
        </p:txBody>
      </p:sp>
      <p:sp>
        <p:nvSpPr>
          <p:cNvPr id="5" name="Фигура">
            <a:extLst>
              <a:ext uri="{FF2B5EF4-FFF2-40B4-BE49-F238E27FC236}">
                <a16:creationId xmlns:a16="http://schemas.microsoft.com/office/drawing/2014/main" id="{4ED051B7-993E-9F49-BF83-DCC46983E3F9}"/>
              </a:ext>
            </a:extLst>
          </p:cNvPr>
          <p:cNvSpPr/>
          <p:nvPr/>
        </p:nvSpPr>
        <p:spPr bwMode="auto">
          <a:xfrm>
            <a:off x="2681418" y="4595527"/>
            <a:ext cx="2578223" cy="1811659"/>
          </a:xfrm>
          <a:custGeom>
            <a:avLst/>
            <a:gdLst/>
            <a:ahLst/>
            <a:cxnLst>
              <a:cxn ang="0">
                <a:pos x="wd2" y="hd2"/>
              </a:cxn>
              <a:cxn ang="5400000">
                <a:pos x="wd2" y="hd2"/>
              </a:cxn>
              <a:cxn ang="10800000">
                <a:pos x="wd2" y="hd2"/>
              </a:cxn>
              <a:cxn ang="16200000">
                <a:pos x="wd2" y="hd2"/>
              </a:cxn>
            </a:cxnLst>
            <a:rect l="0" t="0" r="r" b="b"/>
            <a:pathLst>
              <a:path w="21600" h="21600" extrusionOk="0">
                <a:moveTo>
                  <a:pt x="13285" y="0"/>
                </a:moveTo>
                <a:cubicBezTo>
                  <a:pt x="12377" y="1810"/>
                  <a:pt x="11185" y="3295"/>
                  <a:pt x="9805" y="4339"/>
                </a:cubicBezTo>
                <a:cubicBezTo>
                  <a:pt x="8473" y="5345"/>
                  <a:pt x="7000" y="5915"/>
                  <a:pt x="5493" y="6005"/>
                </a:cubicBezTo>
                <a:lnTo>
                  <a:pt x="5493" y="4697"/>
                </a:lnTo>
                <a:lnTo>
                  <a:pt x="0" y="13133"/>
                </a:lnTo>
                <a:lnTo>
                  <a:pt x="5543" y="21600"/>
                </a:lnTo>
                <a:lnTo>
                  <a:pt x="5543" y="19645"/>
                </a:lnTo>
                <a:cubicBezTo>
                  <a:pt x="8959" y="19584"/>
                  <a:pt x="12303" y="18234"/>
                  <a:pt x="15232" y="15733"/>
                </a:cubicBezTo>
                <a:cubicBezTo>
                  <a:pt x="17812" y="13530"/>
                  <a:pt x="19993" y="10498"/>
                  <a:pt x="21600" y="6879"/>
                </a:cubicBezTo>
                <a:lnTo>
                  <a:pt x="15264" y="9018"/>
                </a:lnTo>
                <a:lnTo>
                  <a:pt x="13285" y="0"/>
                </a:lnTo>
                <a:close/>
              </a:path>
            </a:pathLst>
          </a:custGeom>
          <a:solidFill>
            <a:schemeClr val="accent3"/>
          </a:solidFill>
          <a:ln w="12700" cap="flat">
            <a:noFill/>
            <a:miter lim="400000"/>
          </a:ln>
          <a:effectLst/>
        </p:spPr>
        <p:txBody>
          <a:bodyPr lIns="25394" tIns="25394" rIns="25394" bIns="25394" anchor="ctr"/>
          <a:lstStyle/>
          <a:p>
            <a:pPr algn="ctr">
              <a:defRPr sz="3200">
                <a:solidFill>
                  <a:srgbClr val="000000"/>
                </a:solidFill>
                <a:latin typeface="Helvetica Light"/>
                <a:ea typeface="Helvetica Light"/>
                <a:cs typeface="Helvetica Light"/>
                <a:sym typeface="Helvetica Light"/>
              </a:defRPr>
            </a:pPr>
            <a:endParaRPr sz="1600" kern="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Helvetica Light"/>
            </a:endParaRPr>
          </a:p>
        </p:txBody>
      </p:sp>
      <p:sp>
        <p:nvSpPr>
          <p:cNvPr id="6" name="Фигура">
            <a:extLst>
              <a:ext uri="{FF2B5EF4-FFF2-40B4-BE49-F238E27FC236}">
                <a16:creationId xmlns:a16="http://schemas.microsoft.com/office/drawing/2014/main" id="{0F14DA13-9926-744A-B432-72BB7D57C7A7}"/>
              </a:ext>
            </a:extLst>
          </p:cNvPr>
          <p:cNvSpPr/>
          <p:nvPr/>
        </p:nvSpPr>
        <p:spPr bwMode="auto">
          <a:xfrm>
            <a:off x="1212569" y="4274141"/>
            <a:ext cx="2031471" cy="1975130"/>
          </a:xfrm>
          <a:custGeom>
            <a:avLst/>
            <a:gdLst/>
            <a:ahLst/>
            <a:cxnLst>
              <a:cxn ang="0">
                <a:pos x="wd2" y="hd2"/>
              </a:cxn>
              <a:cxn ang="5400000">
                <a:pos x="wd2" y="hd2"/>
              </a:cxn>
              <a:cxn ang="10800000">
                <a:pos x="wd2" y="hd2"/>
              </a:cxn>
              <a:cxn ang="16200000">
                <a:pos x="wd2" y="hd2"/>
              </a:cxn>
            </a:cxnLst>
            <a:rect l="0" t="0" r="r" b="b"/>
            <a:pathLst>
              <a:path w="21600" h="21600" extrusionOk="0">
                <a:moveTo>
                  <a:pt x="21600" y="8944"/>
                </a:moveTo>
                <a:cubicBezTo>
                  <a:pt x="19485" y="8837"/>
                  <a:pt x="17431" y="8179"/>
                  <a:pt x="15631" y="7032"/>
                </a:cubicBezTo>
                <a:cubicBezTo>
                  <a:pt x="14097" y="6054"/>
                  <a:pt x="12788" y="4744"/>
                  <a:pt x="11795" y="3194"/>
                </a:cubicBezTo>
                <a:lnTo>
                  <a:pt x="12857" y="2618"/>
                </a:lnTo>
                <a:lnTo>
                  <a:pt x="2863" y="0"/>
                </a:lnTo>
                <a:lnTo>
                  <a:pt x="0" y="10047"/>
                </a:lnTo>
                <a:lnTo>
                  <a:pt x="1281" y="9298"/>
                </a:lnTo>
                <a:cubicBezTo>
                  <a:pt x="3214" y="12589"/>
                  <a:pt x="5845" y="15389"/>
                  <a:pt x="8977" y="17489"/>
                </a:cubicBezTo>
                <a:cubicBezTo>
                  <a:pt x="12620" y="19930"/>
                  <a:pt x="16822" y="21347"/>
                  <a:pt x="21163" y="21600"/>
                </a:cubicBezTo>
                <a:lnTo>
                  <a:pt x="15726" y="15550"/>
                </a:lnTo>
                <a:lnTo>
                  <a:pt x="21600" y="8944"/>
                </a:lnTo>
                <a:close/>
              </a:path>
            </a:pathLst>
          </a:custGeom>
          <a:solidFill>
            <a:schemeClr val="accent4"/>
          </a:solidFill>
          <a:ln w="12700" cap="flat">
            <a:noFill/>
            <a:miter lim="400000"/>
          </a:ln>
          <a:effectLst/>
        </p:spPr>
        <p:txBody>
          <a:bodyPr lIns="25394" tIns="25394" rIns="25394" bIns="25394" anchor="ctr"/>
          <a:lstStyle/>
          <a:p>
            <a:pPr algn="ctr">
              <a:defRPr sz="3200">
                <a:solidFill>
                  <a:srgbClr val="000000"/>
                </a:solidFill>
                <a:latin typeface="Helvetica Light"/>
                <a:ea typeface="Helvetica Light"/>
                <a:cs typeface="Helvetica Light"/>
                <a:sym typeface="Helvetica Light"/>
              </a:defRPr>
            </a:pPr>
            <a:endParaRPr sz="1600" kern="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Helvetica Light"/>
            </a:endParaRPr>
          </a:p>
        </p:txBody>
      </p:sp>
      <p:sp>
        <p:nvSpPr>
          <p:cNvPr id="7" name="Фигура">
            <a:extLst>
              <a:ext uri="{FF2B5EF4-FFF2-40B4-BE49-F238E27FC236}">
                <a16:creationId xmlns:a16="http://schemas.microsoft.com/office/drawing/2014/main" id="{5BB7D47A-7F72-7A4D-8D97-D09907DE71BB}"/>
              </a:ext>
            </a:extLst>
          </p:cNvPr>
          <p:cNvSpPr/>
          <p:nvPr/>
        </p:nvSpPr>
        <p:spPr bwMode="auto">
          <a:xfrm>
            <a:off x="1001487" y="2547391"/>
            <a:ext cx="1371243" cy="2462365"/>
          </a:xfrm>
          <a:custGeom>
            <a:avLst/>
            <a:gdLst/>
            <a:ahLst/>
            <a:cxnLst>
              <a:cxn ang="0">
                <a:pos x="wd2" y="hd2"/>
              </a:cxn>
              <a:cxn ang="5400000">
                <a:pos x="wd2" y="hd2"/>
              </a:cxn>
              <a:cxn ang="10800000">
                <a:pos x="wd2" y="hd2"/>
              </a:cxn>
              <a:cxn ang="16200000">
                <a:pos x="wd2" y="hd2"/>
              </a:cxn>
            </a:cxnLst>
            <a:rect l="0" t="0" r="r" b="b"/>
            <a:pathLst>
              <a:path w="21324" h="21600" extrusionOk="0">
                <a:moveTo>
                  <a:pt x="19735" y="7642"/>
                </a:moveTo>
                <a:lnTo>
                  <a:pt x="21324" y="8072"/>
                </a:lnTo>
                <a:lnTo>
                  <a:pt x="17377" y="0"/>
                </a:lnTo>
                <a:lnTo>
                  <a:pt x="2441" y="1860"/>
                </a:lnTo>
                <a:lnTo>
                  <a:pt x="4491" y="2513"/>
                </a:lnTo>
                <a:cubicBezTo>
                  <a:pt x="1838" y="5185"/>
                  <a:pt x="316" y="8167"/>
                  <a:pt x="44" y="11226"/>
                </a:cubicBezTo>
                <a:cubicBezTo>
                  <a:pt x="-276" y="14830"/>
                  <a:pt x="1145" y="18415"/>
                  <a:pt x="4155" y="21600"/>
                </a:cubicBezTo>
                <a:lnTo>
                  <a:pt x="7564" y="15223"/>
                </a:lnTo>
                <a:lnTo>
                  <a:pt x="20036" y="16970"/>
                </a:lnTo>
                <a:cubicBezTo>
                  <a:pt x="18575" y="15480"/>
                  <a:pt x="17814" y="13804"/>
                  <a:pt x="17827" y="12101"/>
                </a:cubicBezTo>
                <a:cubicBezTo>
                  <a:pt x="17839" y="10552"/>
                  <a:pt x="18492" y="9025"/>
                  <a:pt x="19735" y="7642"/>
                </a:cubicBezTo>
                <a:close/>
              </a:path>
            </a:pathLst>
          </a:custGeom>
          <a:solidFill>
            <a:schemeClr val="accent5"/>
          </a:solidFill>
          <a:ln w="12700" cap="flat">
            <a:noFill/>
            <a:miter lim="400000"/>
          </a:ln>
          <a:effectLst/>
        </p:spPr>
        <p:txBody>
          <a:bodyPr lIns="25394" tIns="25394" rIns="25394" bIns="25394" anchor="ctr"/>
          <a:lstStyle/>
          <a:p>
            <a:pPr algn="ctr">
              <a:defRPr sz="3200">
                <a:solidFill>
                  <a:srgbClr val="000000"/>
                </a:solidFill>
                <a:latin typeface="Helvetica Light"/>
                <a:ea typeface="Helvetica Light"/>
                <a:cs typeface="Helvetica Light"/>
                <a:sym typeface="Helvetica Light"/>
              </a:defRPr>
            </a:pPr>
            <a:endParaRPr sz="1600" kern="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Helvetica Light"/>
            </a:endParaRPr>
          </a:p>
        </p:txBody>
      </p:sp>
      <p:sp>
        <p:nvSpPr>
          <p:cNvPr id="8" name="Фигура">
            <a:extLst>
              <a:ext uri="{FF2B5EF4-FFF2-40B4-BE49-F238E27FC236}">
                <a16:creationId xmlns:a16="http://schemas.microsoft.com/office/drawing/2014/main" id="{2259E66E-CB60-F541-828A-760F845ECB05}"/>
              </a:ext>
            </a:extLst>
          </p:cNvPr>
          <p:cNvSpPr>
            <a:spLocks/>
          </p:cNvSpPr>
          <p:nvPr/>
        </p:nvSpPr>
        <p:spPr bwMode="auto">
          <a:xfrm>
            <a:off x="1347401" y="1499833"/>
            <a:ext cx="2590375" cy="1815943"/>
          </a:xfrm>
          <a:custGeom>
            <a:avLst/>
            <a:gdLst>
              <a:gd name="T0" fmla="*/ 2591103 w 21600"/>
              <a:gd name="T1" fmla="*/ 1816464 h 21600"/>
              <a:gd name="T2" fmla="*/ 2591103 w 21600"/>
              <a:gd name="T3" fmla="*/ 1816464 h 21600"/>
              <a:gd name="T4" fmla="*/ 2591103 w 21600"/>
              <a:gd name="T5" fmla="*/ 1816464 h 21600"/>
              <a:gd name="T6" fmla="*/ 2591103 w 21600"/>
              <a:gd name="T7" fmla="*/ 1816464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5947" y="0"/>
                </a:moveTo>
                <a:lnTo>
                  <a:pt x="15947" y="1590"/>
                </a:lnTo>
                <a:cubicBezTo>
                  <a:pt x="13010" y="1680"/>
                  <a:pt x="10125" y="2725"/>
                  <a:pt x="7514" y="4645"/>
                </a:cubicBezTo>
                <a:cubicBezTo>
                  <a:pt x="4438" y="6907"/>
                  <a:pt x="1844" y="10304"/>
                  <a:pt x="0" y="14481"/>
                </a:cubicBezTo>
                <a:lnTo>
                  <a:pt x="6341" y="12572"/>
                </a:lnTo>
                <a:lnTo>
                  <a:pt x="8180" y="21600"/>
                </a:lnTo>
                <a:cubicBezTo>
                  <a:pt x="9090" y="19571"/>
                  <a:pt x="10353" y="17914"/>
                  <a:pt x="11847" y="16791"/>
                </a:cubicBezTo>
                <a:cubicBezTo>
                  <a:pt x="13117" y="15837"/>
                  <a:pt x="14519" y="15297"/>
                  <a:pt x="15953" y="15209"/>
                </a:cubicBezTo>
                <a:lnTo>
                  <a:pt x="15953" y="16802"/>
                </a:lnTo>
                <a:lnTo>
                  <a:pt x="21600" y="8376"/>
                </a:lnTo>
                <a:lnTo>
                  <a:pt x="15947" y="0"/>
                </a:lnTo>
                <a:close/>
              </a:path>
            </a:pathLst>
          </a:custGeom>
          <a:solidFill>
            <a:schemeClr val="accent6">
              <a:lumMod val="75000"/>
            </a:schemeClr>
          </a:solidFill>
          <a:ln>
            <a:noFill/>
          </a:ln>
        </p:spPr>
        <p:txBody>
          <a:bodyPr lIns="25394" tIns="25394" rIns="25394" bIns="25394" anchor="ctr"/>
          <a:lstStyle/>
          <a:p>
            <a:endParaRPr lang="en-US" dirty="0">
              <a:latin typeface="Lato Light" panose="020F0502020204030203" pitchFamily="34" charset="0"/>
            </a:endParaRPr>
          </a:p>
        </p:txBody>
      </p:sp>
      <p:sp>
        <p:nvSpPr>
          <p:cNvPr id="22" name="TextBox 21">
            <a:extLst>
              <a:ext uri="{FF2B5EF4-FFF2-40B4-BE49-F238E27FC236}">
                <a16:creationId xmlns:a16="http://schemas.microsoft.com/office/drawing/2014/main" id="{FEF6658D-F46A-F64F-8511-73D7029EF032}"/>
              </a:ext>
            </a:extLst>
          </p:cNvPr>
          <p:cNvSpPr txBox="1"/>
          <p:nvPr/>
        </p:nvSpPr>
        <p:spPr>
          <a:xfrm>
            <a:off x="2996381" y="306186"/>
            <a:ext cx="6199261" cy="553998"/>
          </a:xfrm>
          <a:prstGeom prst="rect">
            <a:avLst/>
          </a:prstGeom>
          <a:noFill/>
        </p:spPr>
        <p:txBody>
          <a:bodyPr wrap="none" rtlCol="0">
            <a:spAutoFit/>
          </a:bodyPr>
          <a:lstStyle/>
          <a:p>
            <a:pPr algn="ctr"/>
            <a:r>
              <a:rPr lang="en-US" sz="3000" b="1" dirty="0">
                <a:solidFill>
                  <a:schemeClr val="tx2"/>
                </a:solidFill>
                <a:latin typeface="Poppins" pitchFamily="2" charset="77"/>
                <a:cs typeface="Poppins" pitchFamily="2" charset="77"/>
              </a:rPr>
              <a:t>DATA SCIENCE PROCESS FRAMEWORK</a:t>
            </a:r>
          </a:p>
        </p:txBody>
      </p:sp>
      <p:sp>
        <p:nvSpPr>
          <p:cNvPr id="23" name="TextBox 22">
            <a:extLst>
              <a:ext uri="{FF2B5EF4-FFF2-40B4-BE49-F238E27FC236}">
                <a16:creationId xmlns:a16="http://schemas.microsoft.com/office/drawing/2014/main" id="{0C544881-5353-9740-A8B4-1BEDA97EF145}"/>
              </a:ext>
            </a:extLst>
          </p:cNvPr>
          <p:cNvSpPr txBox="1"/>
          <p:nvPr/>
        </p:nvSpPr>
        <p:spPr>
          <a:xfrm>
            <a:off x="5023049" y="787593"/>
            <a:ext cx="2145908" cy="276999"/>
          </a:xfrm>
          <a:prstGeom prst="rect">
            <a:avLst/>
          </a:prstGeom>
          <a:noFill/>
        </p:spPr>
        <p:txBody>
          <a:bodyPr wrap="none" rtlCol="0">
            <a:spAutoFit/>
          </a:bodyPr>
          <a:lstStyle/>
          <a:p>
            <a:pPr algn="ctr"/>
            <a:r>
              <a:rPr lang="es-CR" sz="1200" spc="150" dirty="0">
                <a:solidFill>
                  <a:schemeClr val="bg1">
                    <a:lumMod val="65000"/>
                  </a:schemeClr>
                </a:solidFill>
                <a:latin typeface="Poppins Light" pitchFamily="2" charset="77"/>
                <a:cs typeface="Poppins Light" pitchFamily="2" charset="77"/>
              </a:rPr>
              <a:t>6</a:t>
            </a:r>
            <a:r>
              <a:rPr lang="en-US" sz="1200" spc="150" dirty="0">
                <a:solidFill>
                  <a:schemeClr val="bg1">
                    <a:lumMod val="65000"/>
                  </a:schemeClr>
                </a:solidFill>
                <a:latin typeface="Poppins Light" pitchFamily="2" charset="77"/>
                <a:cs typeface="Poppins Light" pitchFamily="2" charset="77"/>
              </a:rPr>
              <a:t> STEP CYCLE APPROACH</a:t>
            </a:r>
          </a:p>
        </p:txBody>
      </p:sp>
      <p:sp>
        <p:nvSpPr>
          <p:cNvPr id="30" name="Subtitle 2">
            <a:extLst>
              <a:ext uri="{FF2B5EF4-FFF2-40B4-BE49-F238E27FC236}">
                <a16:creationId xmlns:a16="http://schemas.microsoft.com/office/drawing/2014/main" id="{8D334832-063C-CE41-B6BE-259D0250A105}"/>
              </a:ext>
            </a:extLst>
          </p:cNvPr>
          <p:cNvSpPr txBox="1">
            <a:spLocks/>
          </p:cNvSpPr>
          <p:nvPr/>
        </p:nvSpPr>
        <p:spPr>
          <a:xfrm>
            <a:off x="6071874" y="2016097"/>
            <a:ext cx="2244044" cy="48494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Define a measurable and quantifiable goal.</a:t>
            </a:r>
          </a:p>
        </p:txBody>
      </p:sp>
      <p:sp>
        <p:nvSpPr>
          <p:cNvPr id="31" name="TextBox 30">
            <a:extLst>
              <a:ext uri="{FF2B5EF4-FFF2-40B4-BE49-F238E27FC236}">
                <a16:creationId xmlns:a16="http://schemas.microsoft.com/office/drawing/2014/main" id="{0295FEE8-9C44-1342-8D92-558B1632CAD3}"/>
              </a:ext>
            </a:extLst>
          </p:cNvPr>
          <p:cNvSpPr txBox="1"/>
          <p:nvPr/>
        </p:nvSpPr>
        <p:spPr>
          <a:xfrm>
            <a:off x="6004363" y="1692989"/>
            <a:ext cx="1699889" cy="338554"/>
          </a:xfrm>
          <a:prstGeom prst="rect">
            <a:avLst/>
          </a:prstGeom>
          <a:noFill/>
        </p:spPr>
        <p:txBody>
          <a:bodyPr wrap="none" rtlCol="0" anchor="t" anchorCtr="0">
            <a:spAutoFit/>
          </a:bodyPr>
          <a:lstStyle/>
          <a:p>
            <a:r>
              <a:rPr lang="es-CR" sz="1600" b="1" dirty="0">
                <a:solidFill>
                  <a:schemeClr val="accent6">
                    <a:lumMod val="75000"/>
                  </a:schemeClr>
                </a:solidFill>
                <a:latin typeface="Poppins" pitchFamily="2" charset="77"/>
                <a:ea typeface="League Spartan" charset="0"/>
                <a:cs typeface="Poppins" pitchFamily="2" charset="77"/>
              </a:rPr>
              <a:t>D</a:t>
            </a:r>
            <a:r>
              <a:rPr lang="en-US" sz="1600" b="1" dirty="0">
                <a:solidFill>
                  <a:schemeClr val="accent6">
                    <a:lumMod val="75000"/>
                  </a:schemeClr>
                </a:solidFill>
                <a:latin typeface="Poppins" pitchFamily="2" charset="77"/>
                <a:ea typeface="League Spartan" charset="0"/>
                <a:cs typeface="Poppins" pitchFamily="2" charset="77"/>
              </a:rPr>
              <a:t>EFINE THE GOAL</a:t>
            </a:r>
          </a:p>
        </p:txBody>
      </p:sp>
      <p:sp>
        <p:nvSpPr>
          <p:cNvPr id="32" name="Subtitle 2">
            <a:extLst>
              <a:ext uri="{FF2B5EF4-FFF2-40B4-BE49-F238E27FC236}">
                <a16:creationId xmlns:a16="http://schemas.microsoft.com/office/drawing/2014/main" id="{D9FD6A93-447E-A440-A5C7-8550AD957D6B}"/>
              </a:ext>
            </a:extLst>
          </p:cNvPr>
          <p:cNvSpPr txBox="1">
            <a:spLocks/>
          </p:cNvSpPr>
          <p:nvPr/>
        </p:nvSpPr>
        <p:spPr>
          <a:xfrm>
            <a:off x="6071874" y="3638884"/>
            <a:ext cx="2244044" cy="48494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Extract useful insights from the data in order to achieve goals..</a:t>
            </a:r>
          </a:p>
        </p:txBody>
      </p:sp>
      <p:sp>
        <p:nvSpPr>
          <p:cNvPr id="33" name="TextBox 32">
            <a:extLst>
              <a:ext uri="{FF2B5EF4-FFF2-40B4-BE49-F238E27FC236}">
                <a16:creationId xmlns:a16="http://schemas.microsoft.com/office/drawing/2014/main" id="{869D231D-DC98-144D-A9B0-0F7F10FAA7AC}"/>
              </a:ext>
            </a:extLst>
          </p:cNvPr>
          <p:cNvSpPr txBox="1"/>
          <p:nvPr/>
        </p:nvSpPr>
        <p:spPr>
          <a:xfrm>
            <a:off x="9140306" y="4923152"/>
            <a:ext cx="2657459" cy="338554"/>
          </a:xfrm>
          <a:prstGeom prst="rect">
            <a:avLst/>
          </a:prstGeom>
          <a:noFill/>
        </p:spPr>
        <p:txBody>
          <a:bodyPr wrap="none" rtlCol="0" anchor="t" anchorCtr="0">
            <a:spAutoFit/>
          </a:bodyPr>
          <a:lstStyle/>
          <a:p>
            <a:r>
              <a:rPr lang="es-CR" sz="1600" b="1" dirty="0">
                <a:solidFill>
                  <a:schemeClr val="accent5"/>
                </a:solidFill>
                <a:latin typeface="Poppins" pitchFamily="2" charset="77"/>
                <a:ea typeface="League Spartan" charset="0"/>
                <a:cs typeface="Poppins" pitchFamily="2" charset="77"/>
              </a:rPr>
              <a:t>D</a:t>
            </a:r>
            <a:r>
              <a:rPr lang="en-US" sz="1600" b="1" dirty="0">
                <a:solidFill>
                  <a:schemeClr val="accent5"/>
                </a:solidFill>
                <a:latin typeface="Poppins" pitchFamily="2" charset="77"/>
                <a:ea typeface="League Spartan" charset="0"/>
                <a:cs typeface="Poppins" pitchFamily="2" charset="77"/>
              </a:rPr>
              <a:t>EPLOY &amp; MAINTAIN MODEL</a:t>
            </a:r>
          </a:p>
        </p:txBody>
      </p:sp>
      <p:sp>
        <p:nvSpPr>
          <p:cNvPr id="34" name="Subtitle 2">
            <a:extLst>
              <a:ext uri="{FF2B5EF4-FFF2-40B4-BE49-F238E27FC236}">
                <a16:creationId xmlns:a16="http://schemas.microsoft.com/office/drawing/2014/main" id="{3AC7853C-5E01-6B4B-BE1F-F2928F0F31C0}"/>
              </a:ext>
            </a:extLst>
          </p:cNvPr>
          <p:cNvSpPr txBox="1">
            <a:spLocks/>
          </p:cNvSpPr>
          <p:nvPr/>
        </p:nvSpPr>
        <p:spPr>
          <a:xfrm>
            <a:off x="6071874" y="5276879"/>
            <a:ext cx="2244044" cy="48494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Present results to project sponsor and stakeholders.</a:t>
            </a:r>
          </a:p>
        </p:txBody>
      </p:sp>
      <p:sp>
        <p:nvSpPr>
          <p:cNvPr id="35" name="TextBox 34">
            <a:extLst>
              <a:ext uri="{FF2B5EF4-FFF2-40B4-BE49-F238E27FC236}">
                <a16:creationId xmlns:a16="http://schemas.microsoft.com/office/drawing/2014/main" id="{05D1B6C8-CB07-7748-B7B1-04588874EF4F}"/>
              </a:ext>
            </a:extLst>
          </p:cNvPr>
          <p:cNvSpPr txBox="1"/>
          <p:nvPr/>
        </p:nvSpPr>
        <p:spPr>
          <a:xfrm>
            <a:off x="6014155" y="4941905"/>
            <a:ext cx="2965107" cy="338554"/>
          </a:xfrm>
          <a:prstGeom prst="rect">
            <a:avLst/>
          </a:prstGeom>
          <a:noFill/>
        </p:spPr>
        <p:txBody>
          <a:bodyPr wrap="none" rtlCol="0" anchor="t" anchorCtr="0">
            <a:spAutoFit/>
          </a:bodyPr>
          <a:lstStyle/>
          <a:p>
            <a:r>
              <a:rPr lang="es-CR" sz="1600" b="1" dirty="0">
                <a:solidFill>
                  <a:schemeClr val="accent4"/>
                </a:solidFill>
                <a:latin typeface="Poppins" pitchFamily="2" charset="77"/>
                <a:ea typeface="League Spartan" charset="0"/>
                <a:cs typeface="Poppins" pitchFamily="2" charset="77"/>
              </a:rPr>
              <a:t>P</a:t>
            </a:r>
            <a:r>
              <a:rPr lang="en-US" sz="1600" b="1" dirty="0">
                <a:solidFill>
                  <a:schemeClr val="accent4"/>
                </a:solidFill>
                <a:latin typeface="Poppins" pitchFamily="2" charset="77"/>
                <a:ea typeface="League Spartan" charset="0"/>
                <a:cs typeface="Poppins" pitchFamily="2" charset="77"/>
              </a:rPr>
              <a:t>RESENT &amp; DOCUMENT RESULTS</a:t>
            </a:r>
          </a:p>
        </p:txBody>
      </p:sp>
      <p:sp>
        <p:nvSpPr>
          <p:cNvPr id="37" name="Subtitle 2">
            <a:extLst>
              <a:ext uri="{FF2B5EF4-FFF2-40B4-BE49-F238E27FC236}">
                <a16:creationId xmlns:a16="http://schemas.microsoft.com/office/drawing/2014/main" id="{8E1F0EEF-8601-F14D-B1B6-F042F3A41340}"/>
              </a:ext>
            </a:extLst>
          </p:cNvPr>
          <p:cNvSpPr txBox="1">
            <a:spLocks/>
          </p:cNvSpPr>
          <p:nvPr/>
        </p:nvSpPr>
        <p:spPr>
          <a:xfrm>
            <a:off x="9187524" y="2016097"/>
            <a:ext cx="2244044" cy="48494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Identifying, exploring, and conditioning the data needed.</a:t>
            </a:r>
          </a:p>
        </p:txBody>
      </p:sp>
      <p:sp>
        <p:nvSpPr>
          <p:cNvPr id="38" name="TextBox 37">
            <a:extLst>
              <a:ext uri="{FF2B5EF4-FFF2-40B4-BE49-F238E27FC236}">
                <a16:creationId xmlns:a16="http://schemas.microsoft.com/office/drawing/2014/main" id="{FFBBDE71-42F8-B847-9091-1A99D9EDB082}"/>
              </a:ext>
            </a:extLst>
          </p:cNvPr>
          <p:cNvSpPr txBox="1"/>
          <p:nvPr/>
        </p:nvSpPr>
        <p:spPr>
          <a:xfrm>
            <a:off x="9140306" y="1692989"/>
            <a:ext cx="2432397" cy="338554"/>
          </a:xfrm>
          <a:prstGeom prst="rect">
            <a:avLst/>
          </a:prstGeom>
          <a:noFill/>
        </p:spPr>
        <p:txBody>
          <a:bodyPr wrap="none" rtlCol="0" anchor="t" anchorCtr="0">
            <a:spAutoFit/>
          </a:bodyPr>
          <a:lstStyle/>
          <a:p>
            <a:r>
              <a:rPr lang="es-CR" sz="1600" b="1" dirty="0">
                <a:solidFill>
                  <a:schemeClr val="accent1"/>
                </a:solidFill>
                <a:latin typeface="Poppins" pitchFamily="2" charset="77"/>
                <a:ea typeface="League Spartan" charset="0"/>
                <a:cs typeface="Poppins" pitchFamily="2" charset="77"/>
              </a:rPr>
              <a:t>C</a:t>
            </a:r>
            <a:r>
              <a:rPr lang="en-US" sz="1600" b="1" dirty="0">
                <a:solidFill>
                  <a:schemeClr val="accent1"/>
                </a:solidFill>
                <a:latin typeface="Poppins" pitchFamily="2" charset="77"/>
                <a:ea typeface="League Spartan" charset="0"/>
                <a:cs typeface="Poppins" pitchFamily="2" charset="77"/>
              </a:rPr>
              <a:t>OLLECT &amp; MANAGE DATA</a:t>
            </a:r>
          </a:p>
        </p:txBody>
      </p:sp>
      <p:sp>
        <p:nvSpPr>
          <p:cNvPr id="39" name="Subtitle 2">
            <a:extLst>
              <a:ext uri="{FF2B5EF4-FFF2-40B4-BE49-F238E27FC236}">
                <a16:creationId xmlns:a16="http://schemas.microsoft.com/office/drawing/2014/main" id="{3DC5F6C9-F575-6644-AD9E-93EAAEDA819B}"/>
              </a:ext>
            </a:extLst>
          </p:cNvPr>
          <p:cNvSpPr txBox="1">
            <a:spLocks/>
          </p:cNvSpPr>
          <p:nvPr/>
        </p:nvSpPr>
        <p:spPr>
          <a:xfrm>
            <a:off x="9187524" y="3638884"/>
            <a:ext cx="2244044" cy="48494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Determine whether the model meets the project goals.</a:t>
            </a:r>
          </a:p>
        </p:txBody>
      </p:sp>
      <p:sp>
        <p:nvSpPr>
          <p:cNvPr id="40" name="TextBox 39">
            <a:extLst>
              <a:ext uri="{FF2B5EF4-FFF2-40B4-BE49-F238E27FC236}">
                <a16:creationId xmlns:a16="http://schemas.microsoft.com/office/drawing/2014/main" id="{1B1AAA30-056B-754F-B4DD-BE4446885BDF}"/>
              </a:ext>
            </a:extLst>
          </p:cNvPr>
          <p:cNvSpPr txBox="1"/>
          <p:nvPr/>
        </p:nvSpPr>
        <p:spPr>
          <a:xfrm>
            <a:off x="6014155" y="3237703"/>
            <a:ext cx="1763624" cy="338554"/>
          </a:xfrm>
          <a:prstGeom prst="rect">
            <a:avLst/>
          </a:prstGeom>
          <a:noFill/>
        </p:spPr>
        <p:txBody>
          <a:bodyPr wrap="none" rtlCol="0" anchor="t" anchorCtr="0">
            <a:spAutoFit/>
          </a:bodyPr>
          <a:lstStyle/>
          <a:p>
            <a:r>
              <a:rPr lang="es-CR" sz="1600" b="1" dirty="0">
                <a:solidFill>
                  <a:schemeClr val="accent2"/>
                </a:solidFill>
                <a:latin typeface="Poppins" pitchFamily="2" charset="77"/>
                <a:ea typeface="League Spartan" charset="0"/>
                <a:cs typeface="Poppins" pitchFamily="2" charset="77"/>
              </a:rPr>
              <a:t>B</a:t>
            </a:r>
            <a:r>
              <a:rPr lang="en-US" sz="1600" b="1" dirty="0">
                <a:solidFill>
                  <a:schemeClr val="accent2"/>
                </a:solidFill>
                <a:latin typeface="Poppins" pitchFamily="2" charset="77"/>
                <a:ea typeface="League Spartan" charset="0"/>
                <a:cs typeface="Poppins" pitchFamily="2" charset="77"/>
              </a:rPr>
              <a:t>UILD THE MODEL</a:t>
            </a:r>
          </a:p>
        </p:txBody>
      </p:sp>
      <p:sp>
        <p:nvSpPr>
          <p:cNvPr id="41" name="Subtitle 2">
            <a:extLst>
              <a:ext uri="{FF2B5EF4-FFF2-40B4-BE49-F238E27FC236}">
                <a16:creationId xmlns:a16="http://schemas.microsoft.com/office/drawing/2014/main" id="{7773E70A-C74D-694A-9F60-2FC0460750BF}"/>
              </a:ext>
            </a:extLst>
          </p:cNvPr>
          <p:cNvSpPr txBox="1">
            <a:spLocks/>
          </p:cNvSpPr>
          <p:nvPr/>
        </p:nvSpPr>
        <p:spPr>
          <a:xfrm>
            <a:off x="9187524" y="5276879"/>
            <a:ext cx="2244044" cy="715773"/>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Deploy the model, confirm performance, fix bug, and add feedback</a:t>
            </a:r>
          </a:p>
        </p:txBody>
      </p:sp>
      <p:sp>
        <p:nvSpPr>
          <p:cNvPr id="42" name="TextBox 41">
            <a:extLst>
              <a:ext uri="{FF2B5EF4-FFF2-40B4-BE49-F238E27FC236}">
                <a16:creationId xmlns:a16="http://schemas.microsoft.com/office/drawing/2014/main" id="{9BA9653F-90AF-EC4D-9C9F-3D6BDF1987AA}"/>
              </a:ext>
            </a:extLst>
          </p:cNvPr>
          <p:cNvSpPr txBox="1"/>
          <p:nvPr/>
        </p:nvSpPr>
        <p:spPr>
          <a:xfrm>
            <a:off x="9140306" y="3237703"/>
            <a:ext cx="2768130" cy="338554"/>
          </a:xfrm>
          <a:prstGeom prst="rect">
            <a:avLst/>
          </a:prstGeom>
          <a:noFill/>
        </p:spPr>
        <p:txBody>
          <a:bodyPr wrap="none" rtlCol="0" anchor="t" anchorCtr="0">
            <a:spAutoFit/>
          </a:bodyPr>
          <a:lstStyle/>
          <a:p>
            <a:r>
              <a:rPr lang="es-CR" sz="1600" b="1" dirty="0">
                <a:solidFill>
                  <a:schemeClr val="accent3"/>
                </a:solidFill>
                <a:latin typeface="Poppins" pitchFamily="2" charset="77"/>
                <a:ea typeface="League Spartan" charset="0"/>
                <a:cs typeface="Poppins" pitchFamily="2" charset="77"/>
              </a:rPr>
              <a:t>E</a:t>
            </a:r>
            <a:r>
              <a:rPr lang="en-US" sz="1600" b="1" dirty="0">
                <a:solidFill>
                  <a:schemeClr val="accent3"/>
                </a:solidFill>
                <a:latin typeface="Poppins" pitchFamily="2" charset="77"/>
                <a:ea typeface="League Spartan" charset="0"/>
                <a:cs typeface="Poppins" pitchFamily="2" charset="77"/>
              </a:rPr>
              <a:t>VALUATE &amp; CRITIQUE MODEL</a:t>
            </a:r>
          </a:p>
        </p:txBody>
      </p:sp>
      <p:sp>
        <p:nvSpPr>
          <p:cNvPr id="43" name="TextBox 42">
            <a:extLst>
              <a:ext uri="{FF2B5EF4-FFF2-40B4-BE49-F238E27FC236}">
                <a16:creationId xmlns:a16="http://schemas.microsoft.com/office/drawing/2014/main" id="{FE27E87F-01EF-164B-9C92-2DF571F7F006}"/>
              </a:ext>
            </a:extLst>
          </p:cNvPr>
          <p:cNvSpPr txBox="1"/>
          <p:nvPr/>
        </p:nvSpPr>
        <p:spPr>
          <a:xfrm>
            <a:off x="3195812" y="1969988"/>
            <a:ext cx="495650" cy="461665"/>
          </a:xfrm>
          <a:prstGeom prst="rect">
            <a:avLst/>
          </a:prstGeom>
          <a:noFill/>
        </p:spPr>
        <p:txBody>
          <a:bodyPr wrap="none" rtlCol="0" anchor="ctr">
            <a:spAutoFit/>
          </a:bodyPr>
          <a:lstStyle/>
          <a:p>
            <a:pPr algn="ctr"/>
            <a:r>
              <a:rPr lang="en-US" sz="2400" b="1" dirty="0">
                <a:solidFill>
                  <a:schemeClr val="bg1"/>
                </a:solidFill>
                <a:latin typeface="Poppins" pitchFamily="2" charset="77"/>
                <a:cs typeface="Poppins" pitchFamily="2" charset="77"/>
              </a:rPr>
              <a:t>01</a:t>
            </a:r>
          </a:p>
        </p:txBody>
      </p:sp>
      <p:sp>
        <p:nvSpPr>
          <p:cNvPr id="44" name="TextBox 43">
            <a:extLst>
              <a:ext uri="{FF2B5EF4-FFF2-40B4-BE49-F238E27FC236}">
                <a16:creationId xmlns:a16="http://schemas.microsoft.com/office/drawing/2014/main" id="{5FB9813C-3B10-5C47-B074-675D22278C9D}"/>
              </a:ext>
            </a:extLst>
          </p:cNvPr>
          <p:cNvSpPr txBox="1"/>
          <p:nvPr/>
        </p:nvSpPr>
        <p:spPr>
          <a:xfrm>
            <a:off x="4606970" y="2990419"/>
            <a:ext cx="495650" cy="461665"/>
          </a:xfrm>
          <a:prstGeom prst="rect">
            <a:avLst/>
          </a:prstGeom>
          <a:noFill/>
        </p:spPr>
        <p:txBody>
          <a:bodyPr wrap="none" rtlCol="0" anchor="ctr">
            <a:spAutoFit/>
          </a:bodyPr>
          <a:lstStyle/>
          <a:p>
            <a:pPr algn="ctr"/>
            <a:r>
              <a:rPr lang="en-US" sz="2400" b="1" dirty="0">
                <a:solidFill>
                  <a:schemeClr val="bg1"/>
                </a:solidFill>
                <a:latin typeface="Poppins" pitchFamily="2" charset="77"/>
                <a:cs typeface="Poppins" pitchFamily="2" charset="77"/>
              </a:rPr>
              <a:t>02</a:t>
            </a:r>
          </a:p>
        </p:txBody>
      </p:sp>
      <p:sp>
        <p:nvSpPr>
          <p:cNvPr id="45" name="TextBox 44">
            <a:extLst>
              <a:ext uri="{FF2B5EF4-FFF2-40B4-BE49-F238E27FC236}">
                <a16:creationId xmlns:a16="http://schemas.microsoft.com/office/drawing/2014/main" id="{18BB5265-94E5-2146-AF7E-FFFFC0CA219E}"/>
              </a:ext>
            </a:extLst>
          </p:cNvPr>
          <p:cNvSpPr txBox="1"/>
          <p:nvPr/>
        </p:nvSpPr>
        <p:spPr>
          <a:xfrm>
            <a:off x="4480046" y="4722938"/>
            <a:ext cx="495650" cy="461665"/>
          </a:xfrm>
          <a:prstGeom prst="rect">
            <a:avLst/>
          </a:prstGeom>
          <a:noFill/>
        </p:spPr>
        <p:txBody>
          <a:bodyPr wrap="none" rtlCol="0" anchor="ctr">
            <a:spAutoFit/>
          </a:bodyPr>
          <a:lstStyle/>
          <a:p>
            <a:pPr algn="ctr"/>
            <a:r>
              <a:rPr lang="en-US" sz="2400" b="1" dirty="0">
                <a:solidFill>
                  <a:schemeClr val="bg1"/>
                </a:solidFill>
                <a:latin typeface="Poppins" pitchFamily="2" charset="77"/>
                <a:cs typeface="Poppins" pitchFamily="2" charset="77"/>
              </a:rPr>
              <a:t>03</a:t>
            </a:r>
          </a:p>
        </p:txBody>
      </p:sp>
      <p:sp>
        <p:nvSpPr>
          <p:cNvPr id="46" name="TextBox 45">
            <a:extLst>
              <a:ext uri="{FF2B5EF4-FFF2-40B4-BE49-F238E27FC236}">
                <a16:creationId xmlns:a16="http://schemas.microsoft.com/office/drawing/2014/main" id="{83B4E283-88CF-0B47-B8E1-25269D62FE4C}"/>
              </a:ext>
            </a:extLst>
          </p:cNvPr>
          <p:cNvSpPr txBox="1"/>
          <p:nvPr/>
        </p:nvSpPr>
        <p:spPr>
          <a:xfrm>
            <a:off x="1486459" y="4496816"/>
            <a:ext cx="495650" cy="461665"/>
          </a:xfrm>
          <a:prstGeom prst="rect">
            <a:avLst/>
          </a:prstGeom>
          <a:noFill/>
        </p:spPr>
        <p:txBody>
          <a:bodyPr wrap="none" rtlCol="0" anchor="ctr">
            <a:spAutoFit/>
          </a:bodyPr>
          <a:lstStyle/>
          <a:p>
            <a:pPr algn="ctr"/>
            <a:r>
              <a:rPr lang="en-US" sz="2400" b="1" dirty="0">
                <a:solidFill>
                  <a:schemeClr val="bg1"/>
                </a:solidFill>
                <a:latin typeface="Poppins" pitchFamily="2" charset="77"/>
                <a:cs typeface="Poppins" pitchFamily="2" charset="77"/>
              </a:rPr>
              <a:t>05</a:t>
            </a:r>
          </a:p>
        </p:txBody>
      </p:sp>
      <p:sp>
        <p:nvSpPr>
          <p:cNvPr id="47" name="TextBox 46">
            <a:extLst>
              <a:ext uri="{FF2B5EF4-FFF2-40B4-BE49-F238E27FC236}">
                <a16:creationId xmlns:a16="http://schemas.microsoft.com/office/drawing/2014/main" id="{783F5FAA-A54A-8C4F-803B-B3234299DCE9}"/>
              </a:ext>
            </a:extLst>
          </p:cNvPr>
          <p:cNvSpPr txBox="1"/>
          <p:nvPr/>
        </p:nvSpPr>
        <p:spPr>
          <a:xfrm>
            <a:off x="2935718" y="5491155"/>
            <a:ext cx="495650" cy="461665"/>
          </a:xfrm>
          <a:prstGeom prst="rect">
            <a:avLst/>
          </a:prstGeom>
          <a:noFill/>
        </p:spPr>
        <p:txBody>
          <a:bodyPr wrap="none" rtlCol="0" anchor="ctr">
            <a:spAutoFit/>
          </a:bodyPr>
          <a:lstStyle/>
          <a:p>
            <a:pPr algn="ctr"/>
            <a:r>
              <a:rPr lang="en-US" sz="2400" b="1" dirty="0">
                <a:solidFill>
                  <a:schemeClr val="bg1"/>
                </a:solidFill>
                <a:latin typeface="Poppins" pitchFamily="2" charset="77"/>
                <a:cs typeface="Poppins" pitchFamily="2" charset="77"/>
              </a:rPr>
              <a:t>04</a:t>
            </a:r>
          </a:p>
        </p:txBody>
      </p:sp>
      <p:sp>
        <p:nvSpPr>
          <p:cNvPr id="48" name="TextBox 47">
            <a:extLst>
              <a:ext uri="{FF2B5EF4-FFF2-40B4-BE49-F238E27FC236}">
                <a16:creationId xmlns:a16="http://schemas.microsoft.com/office/drawing/2014/main" id="{0B789F55-211D-DF44-A3ED-3408373A0A24}"/>
              </a:ext>
            </a:extLst>
          </p:cNvPr>
          <p:cNvSpPr txBox="1"/>
          <p:nvPr/>
        </p:nvSpPr>
        <p:spPr>
          <a:xfrm>
            <a:off x="1628941" y="2748402"/>
            <a:ext cx="495650" cy="461665"/>
          </a:xfrm>
          <a:prstGeom prst="rect">
            <a:avLst/>
          </a:prstGeom>
          <a:noFill/>
        </p:spPr>
        <p:txBody>
          <a:bodyPr wrap="none" rtlCol="0" anchor="ctr">
            <a:spAutoFit/>
          </a:bodyPr>
          <a:lstStyle/>
          <a:p>
            <a:pPr algn="ctr"/>
            <a:r>
              <a:rPr lang="en-US" sz="2400" b="1" dirty="0">
                <a:solidFill>
                  <a:schemeClr val="bg1"/>
                </a:solidFill>
                <a:latin typeface="Poppins" pitchFamily="2" charset="77"/>
                <a:cs typeface="Poppins" pitchFamily="2" charset="77"/>
              </a:rPr>
              <a:t>06</a:t>
            </a:r>
          </a:p>
        </p:txBody>
      </p:sp>
      <p:sp>
        <p:nvSpPr>
          <p:cNvPr id="36" name="Freeform 14">
            <a:extLst>
              <a:ext uri="{FF2B5EF4-FFF2-40B4-BE49-F238E27FC236}">
                <a16:creationId xmlns:a16="http://schemas.microsoft.com/office/drawing/2014/main" id="{BA06CE8B-FED2-4345-91FD-0DA13DB4A039}"/>
              </a:ext>
            </a:extLst>
          </p:cNvPr>
          <p:cNvSpPr>
            <a:spLocks noEditPoints="1"/>
          </p:cNvSpPr>
          <p:nvPr/>
        </p:nvSpPr>
        <p:spPr bwMode="auto">
          <a:xfrm>
            <a:off x="2440241" y="2085726"/>
            <a:ext cx="556139" cy="501208"/>
          </a:xfrm>
          <a:custGeom>
            <a:avLst/>
            <a:gdLst>
              <a:gd name="T0" fmla="*/ 128 w 256"/>
              <a:gd name="T1" fmla="*/ 256 h 256"/>
              <a:gd name="T2" fmla="*/ 0 w 256"/>
              <a:gd name="T3" fmla="*/ 128 h 256"/>
              <a:gd name="T4" fmla="*/ 128 w 256"/>
              <a:gd name="T5" fmla="*/ 0 h 256"/>
              <a:gd name="T6" fmla="*/ 256 w 256"/>
              <a:gd name="T7" fmla="*/ 128 h 256"/>
              <a:gd name="T8" fmla="*/ 128 w 256"/>
              <a:gd name="T9" fmla="*/ 256 h 256"/>
              <a:gd name="T10" fmla="*/ 128 w 256"/>
              <a:gd name="T11" fmla="*/ 24 h 256"/>
              <a:gd name="T12" fmla="*/ 24 w 256"/>
              <a:gd name="T13" fmla="*/ 128 h 256"/>
              <a:gd name="T14" fmla="*/ 128 w 256"/>
              <a:gd name="T15" fmla="*/ 232 h 256"/>
              <a:gd name="T16" fmla="*/ 232 w 256"/>
              <a:gd name="T17" fmla="*/ 128 h 256"/>
              <a:gd name="T18" fmla="*/ 128 w 256"/>
              <a:gd name="T19" fmla="*/ 24 h 256"/>
              <a:gd name="T20" fmla="*/ 128 w 256"/>
              <a:gd name="T21" fmla="*/ 204 h 256"/>
              <a:gd name="T22" fmla="*/ 52 w 256"/>
              <a:gd name="T23" fmla="*/ 128 h 256"/>
              <a:gd name="T24" fmla="*/ 128 w 256"/>
              <a:gd name="T25" fmla="*/ 52 h 256"/>
              <a:gd name="T26" fmla="*/ 204 w 256"/>
              <a:gd name="T27" fmla="*/ 128 h 256"/>
              <a:gd name="T28" fmla="*/ 128 w 256"/>
              <a:gd name="T29" fmla="*/ 204 h 256"/>
              <a:gd name="T30" fmla="*/ 128 w 256"/>
              <a:gd name="T31" fmla="*/ 76 h 256"/>
              <a:gd name="T32" fmla="*/ 76 w 256"/>
              <a:gd name="T33" fmla="*/ 128 h 256"/>
              <a:gd name="T34" fmla="*/ 128 w 256"/>
              <a:gd name="T35" fmla="*/ 180 h 256"/>
              <a:gd name="T36" fmla="*/ 180 w 256"/>
              <a:gd name="T37" fmla="*/ 128 h 256"/>
              <a:gd name="T38" fmla="*/ 128 w 256"/>
              <a:gd name="T39" fmla="*/ 76 h 256"/>
              <a:gd name="T40" fmla="*/ 128 w 256"/>
              <a:gd name="T41" fmla="*/ 152 h 256"/>
              <a:gd name="T42" fmla="*/ 104 w 256"/>
              <a:gd name="T43" fmla="*/ 128 h 256"/>
              <a:gd name="T44" fmla="*/ 128 w 256"/>
              <a:gd name="T45" fmla="*/ 104 h 256"/>
              <a:gd name="T46" fmla="*/ 152 w 256"/>
              <a:gd name="T47" fmla="*/ 128 h 256"/>
              <a:gd name="T48" fmla="*/ 128 w 256"/>
              <a:gd name="T49" fmla="*/ 152 h 2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28" y="204"/>
                </a:moveTo>
                <a:cubicBezTo>
                  <a:pt x="86" y="204"/>
                  <a:pt x="52" y="170"/>
                  <a:pt x="52" y="128"/>
                </a:cubicBezTo>
                <a:cubicBezTo>
                  <a:pt x="52" y="86"/>
                  <a:pt x="86" y="52"/>
                  <a:pt x="128" y="52"/>
                </a:cubicBezTo>
                <a:cubicBezTo>
                  <a:pt x="170" y="52"/>
                  <a:pt x="204" y="86"/>
                  <a:pt x="204" y="128"/>
                </a:cubicBezTo>
                <a:cubicBezTo>
                  <a:pt x="204" y="170"/>
                  <a:pt x="170" y="204"/>
                  <a:pt x="128" y="204"/>
                </a:cubicBezTo>
                <a:moveTo>
                  <a:pt x="128" y="76"/>
                </a:moveTo>
                <a:cubicBezTo>
                  <a:pt x="99" y="76"/>
                  <a:pt x="76" y="99"/>
                  <a:pt x="76" y="128"/>
                </a:cubicBezTo>
                <a:cubicBezTo>
                  <a:pt x="76" y="157"/>
                  <a:pt x="99" y="180"/>
                  <a:pt x="128" y="180"/>
                </a:cubicBezTo>
                <a:cubicBezTo>
                  <a:pt x="157" y="180"/>
                  <a:pt x="180" y="157"/>
                  <a:pt x="180" y="128"/>
                </a:cubicBezTo>
                <a:cubicBezTo>
                  <a:pt x="180" y="99"/>
                  <a:pt x="157" y="76"/>
                  <a:pt x="128" y="76"/>
                </a:cubicBezTo>
                <a:moveTo>
                  <a:pt x="128" y="152"/>
                </a:moveTo>
                <a:cubicBezTo>
                  <a:pt x="115" y="152"/>
                  <a:pt x="104" y="141"/>
                  <a:pt x="104" y="128"/>
                </a:cubicBezTo>
                <a:cubicBezTo>
                  <a:pt x="104" y="115"/>
                  <a:pt x="115" y="104"/>
                  <a:pt x="128" y="104"/>
                </a:cubicBezTo>
                <a:cubicBezTo>
                  <a:pt x="141" y="104"/>
                  <a:pt x="152" y="115"/>
                  <a:pt x="152" y="128"/>
                </a:cubicBezTo>
                <a:cubicBezTo>
                  <a:pt x="152" y="141"/>
                  <a:pt x="141" y="152"/>
                  <a:pt x="128" y="152"/>
                </a:cubicBezTo>
              </a:path>
            </a:pathLst>
          </a:custGeom>
          <a:solidFill>
            <a:schemeClr val="bg1"/>
          </a:solidFill>
          <a:ln>
            <a:noFill/>
          </a:ln>
        </p:spPr>
        <p:txBody>
          <a:bodyPr/>
          <a:lstStyle/>
          <a:p>
            <a:endParaRPr lang="en-US"/>
          </a:p>
        </p:txBody>
      </p:sp>
      <p:sp>
        <p:nvSpPr>
          <p:cNvPr id="49" name="Freeform 68">
            <a:extLst>
              <a:ext uri="{FF2B5EF4-FFF2-40B4-BE49-F238E27FC236}">
                <a16:creationId xmlns:a16="http://schemas.microsoft.com/office/drawing/2014/main" id="{BB1CBEFE-1FF5-40C1-A79F-30E7E6CAB28C}"/>
              </a:ext>
            </a:extLst>
          </p:cNvPr>
          <p:cNvSpPr>
            <a:spLocks noEditPoints="1"/>
          </p:cNvSpPr>
          <p:nvPr/>
        </p:nvSpPr>
        <p:spPr bwMode="auto">
          <a:xfrm>
            <a:off x="4097204" y="2369586"/>
            <a:ext cx="608330" cy="531458"/>
          </a:xfrm>
          <a:custGeom>
            <a:avLst/>
            <a:gdLst>
              <a:gd name="T0" fmla="*/ 240 w 256"/>
              <a:gd name="T1" fmla="*/ 168 h 228"/>
              <a:gd name="T2" fmla="*/ 216 w 256"/>
              <a:gd name="T3" fmla="*/ 144 h 228"/>
              <a:gd name="T4" fmla="*/ 192 w 256"/>
              <a:gd name="T5" fmla="*/ 168 h 228"/>
              <a:gd name="T6" fmla="*/ 168 w 256"/>
              <a:gd name="T7" fmla="*/ 192 h 228"/>
              <a:gd name="T8" fmla="*/ 169 w 256"/>
              <a:gd name="T9" fmla="*/ 200 h 228"/>
              <a:gd name="T10" fmla="*/ 12 w 256"/>
              <a:gd name="T11" fmla="*/ 200 h 228"/>
              <a:gd name="T12" fmla="*/ 0 w 256"/>
              <a:gd name="T13" fmla="*/ 188 h 228"/>
              <a:gd name="T14" fmla="*/ 0 w 256"/>
              <a:gd name="T15" fmla="*/ 172 h 228"/>
              <a:gd name="T16" fmla="*/ 0 w 256"/>
              <a:gd name="T17" fmla="*/ 152 h 228"/>
              <a:gd name="T18" fmla="*/ 0 w 256"/>
              <a:gd name="T19" fmla="*/ 136 h 228"/>
              <a:gd name="T20" fmla="*/ 0 w 256"/>
              <a:gd name="T21" fmla="*/ 116 h 228"/>
              <a:gd name="T22" fmla="*/ 0 w 256"/>
              <a:gd name="T23" fmla="*/ 100 h 228"/>
              <a:gd name="T24" fmla="*/ 0 w 256"/>
              <a:gd name="T25" fmla="*/ 60 h 228"/>
              <a:gd name="T26" fmla="*/ 256 w 256"/>
              <a:gd name="T27" fmla="*/ 60 h 228"/>
              <a:gd name="T28" fmla="*/ 256 w 256"/>
              <a:gd name="T29" fmla="*/ 100 h 228"/>
              <a:gd name="T30" fmla="*/ 256 w 256"/>
              <a:gd name="T31" fmla="*/ 116 h 228"/>
              <a:gd name="T32" fmla="*/ 256 w 256"/>
              <a:gd name="T33" fmla="*/ 136 h 228"/>
              <a:gd name="T34" fmla="*/ 256 w 256"/>
              <a:gd name="T35" fmla="*/ 152 h 228"/>
              <a:gd name="T36" fmla="*/ 256 w 256"/>
              <a:gd name="T37" fmla="*/ 172 h 228"/>
              <a:gd name="T38" fmla="*/ 256 w 256"/>
              <a:gd name="T39" fmla="*/ 174 h 228"/>
              <a:gd name="T40" fmla="*/ 240 w 256"/>
              <a:gd name="T41" fmla="*/ 168 h 228"/>
              <a:gd name="T42" fmla="*/ 0 w 256"/>
              <a:gd name="T43" fmla="*/ 36 h 228"/>
              <a:gd name="T44" fmla="*/ 0 w 256"/>
              <a:gd name="T45" fmla="*/ 28 h 228"/>
              <a:gd name="T46" fmla="*/ 0 w 256"/>
              <a:gd name="T47" fmla="*/ 12 h 228"/>
              <a:gd name="T48" fmla="*/ 12 w 256"/>
              <a:gd name="T49" fmla="*/ 0 h 228"/>
              <a:gd name="T50" fmla="*/ 28 w 256"/>
              <a:gd name="T51" fmla="*/ 0 h 228"/>
              <a:gd name="T52" fmla="*/ 36 w 256"/>
              <a:gd name="T53" fmla="*/ 0 h 228"/>
              <a:gd name="T54" fmla="*/ 48 w 256"/>
              <a:gd name="T55" fmla="*/ 0 h 228"/>
              <a:gd name="T56" fmla="*/ 72 w 256"/>
              <a:gd name="T57" fmla="*/ 0 h 228"/>
              <a:gd name="T58" fmla="*/ 96 w 256"/>
              <a:gd name="T59" fmla="*/ 24 h 228"/>
              <a:gd name="T60" fmla="*/ 244 w 256"/>
              <a:gd name="T61" fmla="*/ 24 h 228"/>
              <a:gd name="T62" fmla="*/ 256 w 256"/>
              <a:gd name="T63" fmla="*/ 36 h 228"/>
              <a:gd name="T64" fmla="*/ 256 w 256"/>
              <a:gd name="T65" fmla="*/ 48 h 228"/>
              <a:gd name="T66" fmla="*/ 0 w 256"/>
              <a:gd name="T67" fmla="*/ 48 h 228"/>
              <a:gd name="T68" fmla="*/ 0 w 256"/>
              <a:gd name="T69" fmla="*/ 36 h 228"/>
              <a:gd name="T70" fmla="*/ 192 w 256"/>
              <a:gd name="T71" fmla="*/ 180 h 228"/>
              <a:gd name="T72" fmla="*/ 204 w 256"/>
              <a:gd name="T73" fmla="*/ 180 h 228"/>
              <a:gd name="T74" fmla="*/ 204 w 256"/>
              <a:gd name="T75" fmla="*/ 168 h 228"/>
              <a:gd name="T76" fmla="*/ 216 w 256"/>
              <a:gd name="T77" fmla="*/ 156 h 228"/>
              <a:gd name="T78" fmla="*/ 228 w 256"/>
              <a:gd name="T79" fmla="*/ 168 h 228"/>
              <a:gd name="T80" fmla="*/ 228 w 256"/>
              <a:gd name="T81" fmla="*/ 180 h 228"/>
              <a:gd name="T82" fmla="*/ 240 w 256"/>
              <a:gd name="T83" fmla="*/ 180 h 228"/>
              <a:gd name="T84" fmla="*/ 252 w 256"/>
              <a:gd name="T85" fmla="*/ 192 h 228"/>
              <a:gd name="T86" fmla="*/ 240 w 256"/>
              <a:gd name="T87" fmla="*/ 204 h 228"/>
              <a:gd name="T88" fmla="*/ 228 w 256"/>
              <a:gd name="T89" fmla="*/ 204 h 228"/>
              <a:gd name="T90" fmla="*/ 228 w 256"/>
              <a:gd name="T91" fmla="*/ 216 h 228"/>
              <a:gd name="T92" fmla="*/ 216 w 256"/>
              <a:gd name="T93" fmla="*/ 228 h 228"/>
              <a:gd name="T94" fmla="*/ 204 w 256"/>
              <a:gd name="T95" fmla="*/ 216 h 228"/>
              <a:gd name="T96" fmla="*/ 204 w 256"/>
              <a:gd name="T97" fmla="*/ 204 h 228"/>
              <a:gd name="T98" fmla="*/ 192 w 256"/>
              <a:gd name="T99" fmla="*/ 204 h 228"/>
              <a:gd name="T100" fmla="*/ 180 w 256"/>
              <a:gd name="T101" fmla="*/ 192 h 228"/>
              <a:gd name="T102" fmla="*/ 192 w 256"/>
              <a:gd name="T103" fmla="*/ 180 h 22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6" h="228">
                <a:moveTo>
                  <a:pt x="240" y="168"/>
                </a:moveTo>
                <a:cubicBezTo>
                  <a:pt x="240" y="155"/>
                  <a:pt x="229" y="144"/>
                  <a:pt x="216" y="144"/>
                </a:cubicBezTo>
                <a:cubicBezTo>
                  <a:pt x="203" y="144"/>
                  <a:pt x="192" y="155"/>
                  <a:pt x="192" y="168"/>
                </a:cubicBezTo>
                <a:cubicBezTo>
                  <a:pt x="179" y="168"/>
                  <a:pt x="168" y="179"/>
                  <a:pt x="168" y="192"/>
                </a:cubicBezTo>
                <a:cubicBezTo>
                  <a:pt x="168" y="195"/>
                  <a:pt x="169" y="197"/>
                  <a:pt x="169" y="200"/>
                </a:cubicBezTo>
                <a:cubicBezTo>
                  <a:pt x="12" y="200"/>
                  <a:pt x="12" y="200"/>
                  <a:pt x="12" y="200"/>
                </a:cubicBezTo>
                <a:cubicBezTo>
                  <a:pt x="5" y="200"/>
                  <a:pt x="0" y="195"/>
                  <a:pt x="0" y="188"/>
                </a:cubicBezTo>
                <a:cubicBezTo>
                  <a:pt x="0" y="172"/>
                  <a:pt x="0" y="172"/>
                  <a:pt x="0" y="172"/>
                </a:cubicBezTo>
                <a:cubicBezTo>
                  <a:pt x="0" y="152"/>
                  <a:pt x="0" y="152"/>
                  <a:pt x="0" y="152"/>
                </a:cubicBezTo>
                <a:cubicBezTo>
                  <a:pt x="0" y="136"/>
                  <a:pt x="0" y="136"/>
                  <a:pt x="0" y="136"/>
                </a:cubicBezTo>
                <a:cubicBezTo>
                  <a:pt x="0" y="116"/>
                  <a:pt x="0" y="116"/>
                  <a:pt x="0" y="116"/>
                </a:cubicBezTo>
                <a:cubicBezTo>
                  <a:pt x="0" y="100"/>
                  <a:pt x="0" y="100"/>
                  <a:pt x="0" y="100"/>
                </a:cubicBezTo>
                <a:cubicBezTo>
                  <a:pt x="0" y="60"/>
                  <a:pt x="0" y="60"/>
                  <a:pt x="0" y="60"/>
                </a:cubicBezTo>
                <a:cubicBezTo>
                  <a:pt x="256" y="60"/>
                  <a:pt x="256" y="60"/>
                  <a:pt x="256" y="60"/>
                </a:cubicBezTo>
                <a:cubicBezTo>
                  <a:pt x="256" y="100"/>
                  <a:pt x="256" y="100"/>
                  <a:pt x="256" y="100"/>
                </a:cubicBezTo>
                <a:cubicBezTo>
                  <a:pt x="256" y="116"/>
                  <a:pt x="256" y="116"/>
                  <a:pt x="256" y="116"/>
                </a:cubicBezTo>
                <a:cubicBezTo>
                  <a:pt x="256" y="136"/>
                  <a:pt x="256" y="136"/>
                  <a:pt x="256" y="136"/>
                </a:cubicBezTo>
                <a:cubicBezTo>
                  <a:pt x="256" y="152"/>
                  <a:pt x="256" y="152"/>
                  <a:pt x="256" y="152"/>
                </a:cubicBezTo>
                <a:cubicBezTo>
                  <a:pt x="256" y="172"/>
                  <a:pt x="256" y="172"/>
                  <a:pt x="256" y="172"/>
                </a:cubicBezTo>
                <a:cubicBezTo>
                  <a:pt x="256" y="174"/>
                  <a:pt x="256" y="174"/>
                  <a:pt x="256" y="174"/>
                </a:cubicBezTo>
                <a:cubicBezTo>
                  <a:pt x="252" y="170"/>
                  <a:pt x="246" y="168"/>
                  <a:pt x="240" y="168"/>
                </a:cubicBezTo>
                <a:moveTo>
                  <a:pt x="0" y="36"/>
                </a:moveTo>
                <a:cubicBezTo>
                  <a:pt x="0" y="28"/>
                  <a:pt x="0" y="28"/>
                  <a:pt x="0" y="28"/>
                </a:cubicBezTo>
                <a:cubicBezTo>
                  <a:pt x="0" y="12"/>
                  <a:pt x="0" y="12"/>
                  <a:pt x="0" y="12"/>
                </a:cubicBezTo>
                <a:cubicBezTo>
                  <a:pt x="0" y="5"/>
                  <a:pt x="5" y="0"/>
                  <a:pt x="12" y="0"/>
                </a:cubicBezTo>
                <a:cubicBezTo>
                  <a:pt x="28" y="0"/>
                  <a:pt x="28" y="0"/>
                  <a:pt x="28" y="0"/>
                </a:cubicBezTo>
                <a:cubicBezTo>
                  <a:pt x="36" y="0"/>
                  <a:pt x="36" y="0"/>
                  <a:pt x="36" y="0"/>
                </a:cubicBezTo>
                <a:cubicBezTo>
                  <a:pt x="48" y="0"/>
                  <a:pt x="48" y="0"/>
                  <a:pt x="48" y="0"/>
                </a:cubicBezTo>
                <a:cubicBezTo>
                  <a:pt x="72" y="0"/>
                  <a:pt x="72" y="0"/>
                  <a:pt x="72" y="0"/>
                </a:cubicBezTo>
                <a:cubicBezTo>
                  <a:pt x="96" y="24"/>
                  <a:pt x="96" y="24"/>
                  <a:pt x="96" y="24"/>
                </a:cubicBezTo>
                <a:cubicBezTo>
                  <a:pt x="244" y="24"/>
                  <a:pt x="244" y="24"/>
                  <a:pt x="244" y="24"/>
                </a:cubicBezTo>
                <a:cubicBezTo>
                  <a:pt x="251" y="24"/>
                  <a:pt x="256" y="29"/>
                  <a:pt x="256" y="36"/>
                </a:cubicBezTo>
                <a:cubicBezTo>
                  <a:pt x="256" y="48"/>
                  <a:pt x="256" y="48"/>
                  <a:pt x="256" y="48"/>
                </a:cubicBezTo>
                <a:cubicBezTo>
                  <a:pt x="0" y="48"/>
                  <a:pt x="0" y="48"/>
                  <a:pt x="0" y="48"/>
                </a:cubicBezTo>
                <a:lnTo>
                  <a:pt x="0" y="36"/>
                </a:lnTo>
                <a:close/>
                <a:moveTo>
                  <a:pt x="192" y="180"/>
                </a:moveTo>
                <a:cubicBezTo>
                  <a:pt x="204" y="180"/>
                  <a:pt x="204" y="180"/>
                  <a:pt x="204" y="180"/>
                </a:cubicBezTo>
                <a:cubicBezTo>
                  <a:pt x="204" y="168"/>
                  <a:pt x="204" y="168"/>
                  <a:pt x="204" y="168"/>
                </a:cubicBezTo>
                <a:cubicBezTo>
                  <a:pt x="204" y="161"/>
                  <a:pt x="209" y="156"/>
                  <a:pt x="216" y="156"/>
                </a:cubicBezTo>
                <a:cubicBezTo>
                  <a:pt x="223" y="156"/>
                  <a:pt x="228" y="161"/>
                  <a:pt x="228" y="168"/>
                </a:cubicBezTo>
                <a:cubicBezTo>
                  <a:pt x="228" y="180"/>
                  <a:pt x="228" y="180"/>
                  <a:pt x="228" y="180"/>
                </a:cubicBezTo>
                <a:cubicBezTo>
                  <a:pt x="240" y="180"/>
                  <a:pt x="240" y="180"/>
                  <a:pt x="240" y="180"/>
                </a:cubicBezTo>
                <a:cubicBezTo>
                  <a:pt x="247" y="180"/>
                  <a:pt x="252" y="185"/>
                  <a:pt x="252" y="192"/>
                </a:cubicBezTo>
                <a:cubicBezTo>
                  <a:pt x="252" y="199"/>
                  <a:pt x="247" y="204"/>
                  <a:pt x="240" y="204"/>
                </a:cubicBezTo>
                <a:cubicBezTo>
                  <a:pt x="228" y="204"/>
                  <a:pt x="228" y="204"/>
                  <a:pt x="228" y="204"/>
                </a:cubicBezTo>
                <a:cubicBezTo>
                  <a:pt x="228" y="216"/>
                  <a:pt x="228" y="216"/>
                  <a:pt x="228" y="216"/>
                </a:cubicBezTo>
                <a:cubicBezTo>
                  <a:pt x="228" y="223"/>
                  <a:pt x="223" y="228"/>
                  <a:pt x="216" y="228"/>
                </a:cubicBezTo>
                <a:cubicBezTo>
                  <a:pt x="209" y="228"/>
                  <a:pt x="204" y="223"/>
                  <a:pt x="204" y="216"/>
                </a:cubicBezTo>
                <a:cubicBezTo>
                  <a:pt x="204" y="204"/>
                  <a:pt x="204" y="204"/>
                  <a:pt x="204" y="204"/>
                </a:cubicBezTo>
                <a:cubicBezTo>
                  <a:pt x="192" y="204"/>
                  <a:pt x="192" y="204"/>
                  <a:pt x="192" y="204"/>
                </a:cubicBezTo>
                <a:cubicBezTo>
                  <a:pt x="185" y="204"/>
                  <a:pt x="180" y="199"/>
                  <a:pt x="180" y="192"/>
                </a:cubicBezTo>
                <a:cubicBezTo>
                  <a:pt x="180" y="185"/>
                  <a:pt x="185" y="180"/>
                  <a:pt x="192" y="180"/>
                </a:cubicBezTo>
              </a:path>
            </a:pathLst>
          </a:custGeom>
          <a:solidFill>
            <a:schemeClr val="bg1"/>
          </a:solidFill>
          <a:ln>
            <a:noFill/>
          </a:ln>
        </p:spPr>
        <p:txBody>
          <a:bodyPr/>
          <a:lstStyle/>
          <a:p>
            <a:endParaRPr lang="en-US"/>
          </a:p>
        </p:txBody>
      </p:sp>
      <p:sp>
        <p:nvSpPr>
          <p:cNvPr id="50" name="Freeform 102">
            <a:extLst>
              <a:ext uri="{FF2B5EF4-FFF2-40B4-BE49-F238E27FC236}">
                <a16:creationId xmlns:a16="http://schemas.microsoft.com/office/drawing/2014/main" id="{ACCA520E-BD29-4B6E-B61F-CFA216624C77}"/>
              </a:ext>
            </a:extLst>
          </p:cNvPr>
          <p:cNvSpPr>
            <a:spLocks noChangeArrowheads="1"/>
          </p:cNvSpPr>
          <p:nvPr/>
        </p:nvSpPr>
        <p:spPr bwMode="auto">
          <a:xfrm>
            <a:off x="4696683" y="3979285"/>
            <a:ext cx="556139" cy="506662"/>
          </a:xfrm>
          <a:custGeom>
            <a:avLst/>
            <a:gdLst>
              <a:gd name="T0" fmla="*/ 35915 w 498"/>
              <a:gd name="T1" fmla="*/ 67789 h 445"/>
              <a:gd name="T2" fmla="*/ 35915 w 498"/>
              <a:gd name="T3" fmla="*/ 67789 h 445"/>
              <a:gd name="T4" fmla="*/ 63749 w 498"/>
              <a:gd name="T5" fmla="*/ 75870 h 445"/>
              <a:gd name="T6" fmla="*/ 67789 w 498"/>
              <a:gd name="T7" fmla="*/ 75870 h 445"/>
              <a:gd name="T8" fmla="*/ 87542 w 498"/>
              <a:gd name="T9" fmla="*/ 60157 h 445"/>
              <a:gd name="T10" fmla="*/ 87542 w 498"/>
              <a:gd name="T11" fmla="*/ 56117 h 445"/>
              <a:gd name="T12" fmla="*/ 79911 w 498"/>
              <a:gd name="T13" fmla="*/ 48036 h 445"/>
              <a:gd name="T14" fmla="*/ 123457 w 498"/>
              <a:gd name="T15" fmla="*/ 4489 h 445"/>
              <a:gd name="T16" fmla="*/ 87542 w 498"/>
              <a:gd name="T17" fmla="*/ 0 h 445"/>
              <a:gd name="T18" fmla="*/ 48036 w 498"/>
              <a:gd name="T19" fmla="*/ 24242 h 445"/>
              <a:gd name="T20" fmla="*/ 32323 w 498"/>
              <a:gd name="T21" fmla="*/ 36364 h 445"/>
              <a:gd name="T22" fmla="*/ 23794 w 498"/>
              <a:gd name="T23" fmla="*/ 52076 h 445"/>
              <a:gd name="T24" fmla="*/ 8081 w 498"/>
              <a:gd name="T25" fmla="*/ 56117 h 445"/>
              <a:gd name="T26" fmla="*/ 0 w 498"/>
              <a:gd name="T27" fmla="*/ 64197 h 445"/>
              <a:gd name="T28" fmla="*/ 0 w 498"/>
              <a:gd name="T29" fmla="*/ 67789 h 445"/>
              <a:gd name="T30" fmla="*/ 16162 w 498"/>
              <a:gd name="T31" fmla="*/ 83950 h 445"/>
              <a:gd name="T32" fmla="*/ 23794 w 498"/>
              <a:gd name="T33" fmla="*/ 87991 h 445"/>
              <a:gd name="T34" fmla="*/ 32323 w 498"/>
              <a:gd name="T35" fmla="*/ 79910 h 445"/>
              <a:gd name="T36" fmla="*/ 35915 w 498"/>
              <a:gd name="T37" fmla="*/ 67789 h 445"/>
              <a:gd name="T38" fmla="*/ 99664 w 498"/>
              <a:gd name="T39" fmla="*/ 71829 h 445"/>
              <a:gd name="T40" fmla="*/ 99664 w 498"/>
              <a:gd name="T41" fmla="*/ 71829 h 445"/>
              <a:gd name="T42" fmla="*/ 95623 w 498"/>
              <a:gd name="T43" fmla="*/ 71829 h 445"/>
              <a:gd name="T44" fmla="*/ 79911 w 498"/>
              <a:gd name="T45" fmla="*/ 83950 h 445"/>
              <a:gd name="T46" fmla="*/ 75870 w 498"/>
              <a:gd name="T47" fmla="*/ 91582 h 445"/>
              <a:gd name="T48" fmla="*/ 171045 w 498"/>
              <a:gd name="T49" fmla="*/ 195286 h 445"/>
              <a:gd name="T50" fmla="*/ 179125 w 498"/>
              <a:gd name="T51" fmla="*/ 195286 h 445"/>
              <a:gd name="T52" fmla="*/ 191247 w 498"/>
              <a:gd name="T53" fmla="*/ 187205 h 445"/>
              <a:gd name="T54" fmla="*/ 191247 w 498"/>
              <a:gd name="T55" fmla="*/ 179573 h 445"/>
              <a:gd name="T56" fmla="*/ 99664 w 498"/>
              <a:gd name="T57" fmla="*/ 71829 h 445"/>
              <a:gd name="T58" fmla="*/ 223121 w 498"/>
              <a:gd name="T59" fmla="*/ 28283 h 445"/>
              <a:gd name="T60" fmla="*/ 223121 w 498"/>
              <a:gd name="T61" fmla="*/ 28283 h 445"/>
              <a:gd name="T62" fmla="*/ 215040 w 498"/>
              <a:gd name="T63" fmla="*/ 24242 h 445"/>
              <a:gd name="T64" fmla="*/ 206959 w 498"/>
              <a:gd name="T65" fmla="*/ 39955 h 445"/>
              <a:gd name="T66" fmla="*/ 183166 w 498"/>
              <a:gd name="T67" fmla="*/ 48036 h 445"/>
              <a:gd name="T68" fmla="*/ 179125 w 498"/>
              <a:gd name="T69" fmla="*/ 28283 h 445"/>
              <a:gd name="T70" fmla="*/ 187206 w 498"/>
              <a:gd name="T71" fmla="*/ 8530 h 445"/>
              <a:gd name="T72" fmla="*/ 183166 w 498"/>
              <a:gd name="T73" fmla="*/ 4489 h 445"/>
              <a:gd name="T74" fmla="*/ 151291 w 498"/>
              <a:gd name="T75" fmla="*/ 32323 h 445"/>
              <a:gd name="T76" fmla="*/ 143211 w 498"/>
              <a:gd name="T77" fmla="*/ 67789 h 445"/>
              <a:gd name="T78" fmla="*/ 127498 w 498"/>
              <a:gd name="T79" fmla="*/ 83950 h 445"/>
              <a:gd name="T80" fmla="*/ 143211 w 498"/>
              <a:gd name="T81" fmla="*/ 103703 h 445"/>
              <a:gd name="T82" fmla="*/ 163413 w 498"/>
              <a:gd name="T83" fmla="*/ 83950 h 445"/>
              <a:gd name="T84" fmla="*/ 183166 w 498"/>
              <a:gd name="T85" fmla="*/ 79910 h 445"/>
              <a:gd name="T86" fmla="*/ 219081 w 498"/>
              <a:gd name="T87" fmla="*/ 64197 h 445"/>
              <a:gd name="T88" fmla="*/ 223121 w 498"/>
              <a:gd name="T89" fmla="*/ 28283 h 445"/>
              <a:gd name="T90" fmla="*/ 32323 w 498"/>
              <a:gd name="T91" fmla="*/ 179573 h 445"/>
              <a:gd name="T92" fmla="*/ 32323 w 498"/>
              <a:gd name="T93" fmla="*/ 179573 h 445"/>
              <a:gd name="T94" fmla="*/ 32323 w 498"/>
              <a:gd name="T95" fmla="*/ 187205 h 445"/>
              <a:gd name="T96" fmla="*/ 39955 w 498"/>
              <a:gd name="T97" fmla="*/ 199326 h 445"/>
              <a:gd name="T98" fmla="*/ 48036 w 498"/>
              <a:gd name="T99" fmla="*/ 195286 h 445"/>
              <a:gd name="T100" fmla="*/ 103704 w 498"/>
              <a:gd name="T101" fmla="*/ 143658 h 445"/>
              <a:gd name="T102" fmla="*/ 87542 w 498"/>
              <a:gd name="T103" fmla="*/ 123456 h 445"/>
              <a:gd name="T104" fmla="*/ 32323 w 498"/>
              <a:gd name="T105" fmla="*/ 179573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lIns="34290" tIns="17145" rIns="34290" bIns="17145" anchor="ctr"/>
          <a:lstStyle/>
          <a:p>
            <a:endParaRPr lang="en-US"/>
          </a:p>
        </p:txBody>
      </p:sp>
      <p:sp>
        <p:nvSpPr>
          <p:cNvPr id="51" name="Freeform 111">
            <a:extLst>
              <a:ext uri="{FF2B5EF4-FFF2-40B4-BE49-F238E27FC236}">
                <a16:creationId xmlns:a16="http://schemas.microsoft.com/office/drawing/2014/main" id="{91C4FFE4-69D7-468D-BEF0-4D9977248FCE}"/>
              </a:ext>
            </a:extLst>
          </p:cNvPr>
          <p:cNvSpPr>
            <a:spLocks noChangeArrowheads="1"/>
          </p:cNvSpPr>
          <p:nvPr/>
        </p:nvSpPr>
        <p:spPr bwMode="auto">
          <a:xfrm>
            <a:off x="3751056" y="5372559"/>
            <a:ext cx="422593" cy="403132"/>
          </a:xfrm>
          <a:custGeom>
            <a:avLst/>
            <a:gdLst>
              <a:gd name="T0" fmla="*/ 211708 w 602"/>
              <a:gd name="T1" fmla="*/ 181360 h 602"/>
              <a:gd name="T2" fmla="*/ 211708 w 602"/>
              <a:gd name="T3" fmla="*/ 181360 h 602"/>
              <a:gd name="T4" fmla="*/ 217127 w 602"/>
              <a:gd name="T5" fmla="*/ 196533 h 602"/>
              <a:gd name="T6" fmla="*/ 196534 w 602"/>
              <a:gd name="T7" fmla="*/ 217126 h 602"/>
              <a:gd name="T8" fmla="*/ 183889 w 602"/>
              <a:gd name="T9" fmla="*/ 212068 h 602"/>
              <a:gd name="T10" fmla="*/ 183889 w 602"/>
              <a:gd name="T11" fmla="*/ 212068 h 602"/>
              <a:gd name="T12" fmla="*/ 122472 w 602"/>
              <a:gd name="T13" fmla="*/ 150651 h 602"/>
              <a:gd name="T14" fmla="*/ 81648 w 602"/>
              <a:gd name="T15" fmla="*/ 163657 h 602"/>
              <a:gd name="T16" fmla="*/ 0 w 602"/>
              <a:gd name="T17" fmla="*/ 81648 h 602"/>
              <a:gd name="T18" fmla="*/ 81648 w 602"/>
              <a:gd name="T19" fmla="*/ 0 h 602"/>
              <a:gd name="T20" fmla="*/ 163297 w 602"/>
              <a:gd name="T21" fmla="*/ 81648 h 602"/>
              <a:gd name="T22" fmla="*/ 153181 w 602"/>
              <a:gd name="T23" fmla="*/ 122833 h 602"/>
              <a:gd name="T24" fmla="*/ 211708 w 602"/>
              <a:gd name="T25" fmla="*/ 181360 h 602"/>
              <a:gd name="T26" fmla="*/ 81648 w 602"/>
              <a:gd name="T27" fmla="*/ 20593 h 602"/>
              <a:gd name="T28" fmla="*/ 81648 w 602"/>
              <a:gd name="T29" fmla="*/ 20593 h 602"/>
              <a:gd name="T30" fmla="*/ 20231 w 602"/>
              <a:gd name="T31" fmla="*/ 81648 h 602"/>
              <a:gd name="T32" fmla="*/ 81648 w 602"/>
              <a:gd name="T33" fmla="*/ 143065 h 602"/>
              <a:gd name="T34" fmla="*/ 143065 w 602"/>
              <a:gd name="T35" fmla="*/ 81648 h 602"/>
              <a:gd name="T36" fmla="*/ 81648 w 602"/>
              <a:gd name="T37" fmla="*/ 20593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chemeClr val="bg1"/>
          </a:solidFill>
          <a:ln>
            <a:noFill/>
          </a:ln>
        </p:spPr>
        <p:txBody>
          <a:bodyPr wrap="none" anchor="ctr"/>
          <a:lstStyle/>
          <a:p>
            <a:endParaRPr lang="en-US"/>
          </a:p>
        </p:txBody>
      </p:sp>
      <p:sp>
        <p:nvSpPr>
          <p:cNvPr id="52" name="Freeform 75">
            <a:extLst>
              <a:ext uri="{FF2B5EF4-FFF2-40B4-BE49-F238E27FC236}">
                <a16:creationId xmlns:a16="http://schemas.microsoft.com/office/drawing/2014/main" id="{70502298-C2EA-4D39-96A9-17EFF5590743}"/>
              </a:ext>
            </a:extLst>
          </p:cNvPr>
          <p:cNvSpPr>
            <a:spLocks noChangeArrowheads="1"/>
          </p:cNvSpPr>
          <p:nvPr/>
        </p:nvSpPr>
        <p:spPr bwMode="auto">
          <a:xfrm>
            <a:off x="2051479" y="5067867"/>
            <a:ext cx="461533" cy="469038"/>
          </a:xfrm>
          <a:custGeom>
            <a:avLst/>
            <a:gdLst>
              <a:gd name="T0" fmla="*/ 206650 w 602"/>
              <a:gd name="T1" fmla="*/ 183789 h 510"/>
              <a:gd name="T2" fmla="*/ 206650 w 602"/>
              <a:gd name="T3" fmla="*/ 183789 h 510"/>
              <a:gd name="T4" fmla="*/ 10116 w 602"/>
              <a:gd name="T5" fmla="*/ 183789 h 510"/>
              <a:gd name="T6" fmla="*/ 0 w 602"/>
              <a:gd name="T7" fmla="*/ 173679 h 510"/>
              <a:gd name="T8" fmla="*/ 0 w 602"/>
              <a:gd name="T9" fmla="*/ 10110 h 510"/>
              <a:gd name="T10" fmla="*/ 10116 w 602"/>
              <a:gd name="T11" fmla="*/ 0 h 510"/>
              <a:gd name="T12" fmla="*/ 20231 w 602"/>
              <a:gd name="T13" fmla="*/ 10110 h 510"/>
              <a:gd name="T14" fmla="*/ 20231 w 602"/>
              <a:gd name="T15" fmla="*/ 140460 h 510"/>
              <a:gd name="T16" fmla="*/ 20231 w 602"/>
              <a:gd name="T17" fmla="*/ 140460 h 510"/>
              <a:gd name="T18" fmla="*/ 20231 w 602"/>
              <a:gd name="T19" fmla="*/ 163207 h 510"/>
              <a:gd name="T20" fmla="*/ 206650 w 602"/>
              <a:gd name="T21" fmla="*/ 163207 h 510"/>
              <a:gd name="T22" fmla="*/ 217127 w 602"/>
              <a:gd name="T23" fmla="*/ 173679 h 510"/>
              <a:gd name="T24" fmla="*/ 206650 w 602"/>
              <a:gd name="T25" fmla="*/ 183789 h 510"/>
              <a:gd name="T26" fmla="*/ 183889 w 602"/>
              <a:gd name="T27" fmla="*/ 153097 h 510"/>
              <a:gd name="T28" fmla="*/ 183889 w 602"/>
              <a:gd name="T29" fmla="*/ 153097 h 510"/>
              <a:gd name="T30" fmla="*/ 163297 w 602"/>
              <a:gd name="T31" fmla="*/ 153097 h 510"/>
              <a:gd name="T32" fmla="*/ 153181 w 602"/>
              <a:gd name="T33" fmla="*/ 142987 h 510"/>
              <a:gd name="T34" fmla="*/ 153181 w 602"/>
              <a:gd name="T35" fmla="*/ 71494 h 510"/>
              <a:gd name="T36" fmla="*/ 163297 w 602"/>
              <a:gd name="T37" fmla="*/ 61383 h 510"/>
              <a:gd name="T38" fmla="*/ 183889 w 602"/>
              <a:gd name="T39" fmla="*/ 61383 h 510"/>
              <a:gd name="T40" fmla="*/ 194005 w 602"/>
              <a:gd name="T41" fmla="*/ 71494 h 510"/>
              <a:gd name="T42" fmla="*/ 194005 w 602"/>
              <a:gd name="T43" fmla="*/ 142987 h 510"/>
              <a:gd name="T44" fmla="*/ 183889 w 602"/>
              <a:gd name="T45" fmla="*/ 153097 h 510"/>
              <a:gd name="T46" fmla="*/ 125001 w 602"/>
              <a:gd name="T47" fmla="*/ 153097 h 510"/>
              <a:gd name="T48" fmla="*/ 125001 w 602"/>
              <a:gd name="T49" fmla="*/ 153097 h 510"/>
              <a:gd name="T50" fmla="*/ 104770 w 602"/>
              <a:gd name="T51" fmla="*/ 153097 h 510"/>
              <a:gd name="T52" fmla="*/ 94293 w 602"/>
              <a:gd name="T53" fmla="*/ 142987 h 510"/>
              <a:gd name="T54" fmla="*/ 94293 w 602"/>
              <a:gd name="T55" fmla="*/ 30692 h 510"/>
              <a:gd name="T56" fmla="*/ 104770 w 602"/>
              <a:gd name="T57" fmla="*/ 20581 h 510"/>
              <a:gd name="T58" fmla="*/ 125001 w 602"/>
              <a:gd name="T59" fmla="*/ 20581 h 510"/>
              <a:gd name="T60" fmla="*/ 135117 w 602"/>
              <a:gd name="T61" fmla="*/ 30692 h 510"/>
              <a:gd name="T62" fmla="*/ 135117 w 602"/>
              <a:gd name="T63" fmla="*/ 142987 h 510"/>
              <a:gd name="T64" fmla="*/ 125001 w 602"/>
              <a:gd name="T65" fmla="*/ 153097 h 510"/>
              <a:gd name="T66" fmla="*/ 69004 w 602"/>
              <a:gd name="T67" fmla="*/ 153097 h 510"/>
              <a:gd name="T68" fmla="*/ 69004 w 602"/>
              <a:gd name="T69" fmla="*/ 153097 h 510"/>
              <a:gd name="T70" fmla="*/ 48411 w 602"/>
              <a:gd name="T71" fmla="*/ 153097 h 510"/>
              <a:gd name="T72" fmla="*/ 38295 w 602"/>
              <a:gd name="T73" fmla="*/ 142987 h 510"/>
              <a:gd name="T74" fmla="*/ 38295 w 602"/>
              <a:gd name="T75" fmla="*/ 122406 h 510"/>
              <a:gd name="T76" fmla="*/ 48411 w 602"/>
              <a:gd name="T77" fmla="*/ 112295 h 510"/>
              <a:gd name="T78" fmla="*/ 69004 w 602"/>
              <a:gd name="T79" fmla="*/ 112295 h 510"/>
              <a:gd name="T80" fmla="*/ 79119 w 602"/>
              <a:gd name="T81" fmla="*/ 122406 h 510"/>
              <a:gd name="T82" fmla="*/ 79119 w 602"/>
              <a:gd name="T83" fmla="*/ 142987 h 510"/>
              <a:gd name="T84" fmla="*/ 69004 w 602"/>
              <a:gd name="T85" fmla="*/ 153097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anchor="ctr"/>
          <a:lstStyle/>
          <a:p>
            <a:endParaRPr lang="en-US"/>
          </a:p>
        </p:txBody>
      </p:sp>
      <p:sp>
        <p:nvSpPr>
          <p:cNvPr id="53" name="Freeform 171">
            <a:extLst>
              <a:ext uri="{FF2B5EF4-FFF2-40B4-BE49-F238E27FC236}">
                <a16:creationId xmlns:a16="http://schemas.microsoft.com/office/drawing/2014/main" id="{98B83CAB-6B09-4C3D-91ED-EBFFF3513D61}"/>
              </a:ext>
            </a:extLst>
          </p:cNvPr>
          <p:cNvSpPr>
            <a:spLocks noChangeArrowheads="1"/>
          </p:cNvSpPr>
          <p:nvPr/>
        </p:nvSpPr>
        <p:spPr bwMode="auto">
          <a:xfrm>
            <a:off x="1311344" y="3406980"/>
            <a:ext cx="601709" cy="553998"/>
          </a:xfrm>
          <a:custGeom>
            <a:avLst/>
            <a:gdLst>
              <a:gd name="T0" fmla="*/ 106182 w 589"/>
              <a:gd name="T1" fmla="*/ 69226 h 590"/>
              <a:gd name="T2" fmla="*/ 106182 w 589"/>
              <a:gd name="T3" fmla="*/ 138091 h 590"/>
              <a:gd name="T4" fmla="*/ 106182 w 589"/>
              <a:gd name="T5" fmla="*/ 69226 h 590"/>
              <a:gd name="T6" fmla="*/ 106182 w 589"/>
              <a:gd name="T7" fmla="*/ 127635 h 590"/>
              <a:gd name="T8" fmla="*/ 106182 w 589"/>
              <a:gd name="T9" fmla="*/ 85090 h 590"/>
              <a:gd name="T10" fmla="*/ 106182 w 589"/>
              <a:gd name="T11" fmla="*/ 127635 h 590"/>
              <a:gd name="T12" fmla="*/ 207308 w 589"/>
              <a:gd name="T13" fmla="*/ 127635 h 590"/>
              <a:gd name="T14" fmla="*/ 191055 w 589"/>
              <a:gd name="T15" fmla="*/ 106363 h 590"/>
              <a:gd name="T16" fmla="*/ 207308 w 589"/>
              <a:gd name="T17" fmla="*/ 79682 h 590"/>
              <a:gd name="T18" fmla="*/ 196473 w 589"/>
              <a:gd name="T19" fmla="*/ 37497 h 590"/>
              <a:gd name="T20" fmla="*/ 159273 w 589"/>
              <a:gd name="T21" fmla="*/ 42545 h 590"/>
              <a:gd name="T22" fmla="*/ 132547 w 589"/>
              <a:gd name="T23" fmla="*/ 10817 h 590"/>
              <a:gd name="T24" fmla="*/ 90291 w 589"/>
              <a:gd name="T25" fmla="*/ 0 h 590"/>
              <a:gd name="T26" fmla="*/ 79456 w 589"/>
              <a:gd name="T27" fmla="*/ 26681 h 590"/>
              <a:gd name="T28" fmla="*/ 37200 w 589"/>
              <a:gd name="T29" fmla="*/ 32089 h 590"/>
              <a:gd name="T30" fmla="*/ 0 w 589"/>
              <a:gd name="T31" fmla="*/ 58770 h 590"/>
              <a:gd name="T32" fmla="*/ 20947 w 589"/>
              <a:gd name="T33" fmla="*/ 90498 h 590"/>
              <a:gd name="T34" fmla="*/ 20947 w 589"/>
              <a:gd name="T35" fmla="*/ 122227 h 590"/>
              <a:gd name="T36" fmla="*/ 0 w 589"/>
              <a:gd name="T37" fmla="*/ 148908 h 590"/>
              <a:gd name="T38" fmla="*/ 37200 w 589"/>
              <a:gd name="T39" fmla="*/ 180636 h 590"/>
              <a:gd name="T40" fmla="*/ 79456 w 589"/>
              <a:gd name="T41" fmla="*/ 186044 h 590"/>
              <a:gd name="T42" fmla="*/ 90291 w 589"/>
              <a:gd name="T43" fmla="*/ 212364 h 590"/>
              <a:gd name="T44" fmla="*/ 132547 w 589"/>
              <a:gd name="T45" fmla="*/ 196500 h 590"/>
              <a:gd name="T46" fmla="*/ 159273 w 589"/>
              <a:gd name="T47" fmla="*/ 170180 h 590"/>
              <a:gd name="T48" fmla="*/ 196473 w 589"/>
              <a:gd name="T49" fmla="*/ 175228 h 590"/>
              <a:gd name="T50" fmla="*/ 207308 w 589"/>
              <a:gd name="T51" fmla="*/ 127635 h 590"/>
              <a:gd name="T52" fmla="*/ 196473 w 589"/>
              <a:gd name="T53" fmla="*/ 148908 h 590"/>
              <a:gd name="T54" fmla="*/ 180581 w 589"/>
              <a:gd name="T55" fmla="*/ 164772 h 590"/>
              <a:gd name="T56" fmla="*/ 122073 w 589"/>
              <a:gd name="T57" fmla="*/ 175228 h 590"/>
              <a:gd name="T58" fmla="*/ 111599 w 589"/>
              <a:gd name="T59" fmla="*/ 196500 h 590"/>
              <a:gd name="T60" fmla="*/ 90291 w 589"/>
              <a:gd name="T61" fmla="*/ 191092 h 590"/>
              <a:gd name="T62" fmla="*/ 53091 w 589"/>
              <a:gd name="T63" fmla="*/ 153955 h 590"/>
              <a:gd name="T64" fmla="*/ 26365 w 589"/>
              <a:gd name="T65" fmla="*/ 159363 h 590"/>
              <a:gd name="T66" fmla="*/ 20947 w 589"/>
              <a:gd name="T67" fmla="*/ 138091 h 590"/>
              <a:gd name="T68" fmla="*/ 37200 w 589"/>
              <a:gd name="T69" fmla="*/ 106363 h 590"/>
              <a:gd name="T70" fmla="*/ 20947 w 589"/>
              <a:gd name="T71" fmla="*/ 69226 h 590"/>
              <a:gd name="T72" fmla="*/ 26365 w 589"/>
              <a:gd name="T73" fmla="*/ 47953 h 590"/>
              <a:gd name="T74" fmla="*/ 53091 w 589"/>
              <a:gd name="T75" fmla="*/ 58770 h 590"/>
              <a:gd name="T76" fmla="*/ 90291 w 589"/>
              <a:gd name="T77" fmla="*/ 21273 h 590"/>
              <a:gd name="T78" fmla="*/ 111599 w 589"/>
              <a:gd name="T79" fmla="*/ 10817 h 590"/>
              <a:gd name="T80" fmla="*/ 122073 w 589"/>
              <a:gd name="T81" fmla="*/ 37497 h 590"/>
              <a:gd name="T82" fmla="*/ 180581 w 589"/>
              <a:gd name="T83" fmla="*/ 47953 h 590"/>
              <a:gd name="T84" fmla="*/ 196473 w 589"/>
              <a:gd name="T85" fmla="*/ 58770 h 590"/>
              <a:gd name="T86" fmla="*/ 175164 w 589"/>
              <a:gd name="T87" fmla="*/ 79682 h 590"/>
              <a:gd name="T88" fmla="*/ 175164 w 589"/>
              <a:gd name="T89" fmla="*/ 127635 h 590"/>
              <a:gd name="T90" fmla="*/ 196473 w 589"/>
              <a:gd name="T91" fmla="*/ 148908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chemeClr val="bg1"/>
          </a:solidFill>
          <a:ln>
            <a:noFill/>
          </a:ln>
          <a:effectLst/>
        </p:spPr>
        <p:txBody>
          <a:bodyPr wrap="none" lIns="91431" tIns="45716" rIns="91431" bIns="45716" anchor="ctr"/>
          <a:lstStyle/>
          <a:p>
            <a:endParaRPr lang="en-US"/>
          </a:p>
        </p:txBody>
      </p:sp>
    </p:spTree>
    <p:extLst>
      <p:ext uri="{BB962C8B-B14F-4D97-AF65-F5344CB8AC3E}">
        <p14:creationId xmlns:p14="http://schemas.microsoft.com/office/powerpoint/2010/main" val="824857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1F1599-48C1-EC40-8A6F-CEE7CF27C6B6}"/>
              </a:ext>
            </a:extLst>
          </p:cNvPr>
          <p:cNvSpPr txBox="1"/>
          <p:nvPr/>
        </p:nvSpPr>
        <p:spPr>
          <a:xfrm>
            <a:off x="2996380" y="306186"/>
            <a:ext cx="6199262" cy="553998"/>
          </a:xfrm>
          <a:prstGeom prst="rect">
            <a:avLst/>
          </a:prstGeom>
          <a:noFill/>
        </p:spPr>
        <p:txBody>
          <a:bodyPr wrap="none" rtlCol="0">
            <a:spAutoFit/>
          </a:bodyPr>
          <a:lstStyle/>
          <a:p>
            <a:pPr algn="ctr"/>
            <a:r>
              <a:rPr lang="en-US" sz="3000" b="1" dirty="0">
                <a:solidFill>
                  <a:schemeClr val="tx2"/>
                </a:solidFill>
                <a:latin typeface="Poppins" pitchFamily="2" charset="77"/>
                <a:cs typeface="Poppins" pitchFamily="2" charset="77"/>
              </a:rPr>
              <a:t>DATA SCIENCE PROCESS FRAMEWORK</a:t>
            </a:r>
          </a:p>
        </p:txBody>
      </p:sp>
      <p:sp>
        <p:nvSpPr>
          <p:cNvPr id="3" name="TextBox 2">
            <a:extLst>
              <a:ext uri="{FF2B5EF4-FFF2-40B4-BE49-F238E27FC236}">
                <a16:creationId xmlns:a16="http://schemas.microsoft.com/office/drawing/2014/main" id="{C5D8C110-E1D1-6841-90DD-B29AA1FB2FD7}"/>
              </a:ext>
            </a:extLst>
          </p:cNvPr>
          <p:cNvSpPr txBox="1"/>
          <p:nvPr/>
        </p:nvSpPr>
        <p:spPr>
          <a:xfrm>
            <a:off x="5268271" y="787593"/>
            <a:ext cx="1655454" cy="276999"/>
          </a:xfrm>
          <a:prstGeom prst="rect">
            <a:avLst/>
          </a:prstGeom>
          <a:noFill/>
        </p:spPr>
        <p:txBody>
          <a:bodyPr wrap="none" rtlCol="0">
            <a:spAutoFit/>
          </a:bodyPr>
          <a:lstStyle/>
          <a:p>
            <a:pPr algn="ctr"/>
            <a:r>
              <a:rPr lang="es-CR" sz="1200" spc="150" dirty="0">
                <a:solidFill>
                  <a:schemeClr val="bg1">
                    <a:lumMod val="65000"/>
                  </a:schemeClr>
                </a:solidFill>
                <a:latin typeface="Poppins Light" pitchFamily="2" charset="77"/>
                <a:cs typeface="Poppins Light" pitchFamily="2" charset="77"/>
              </a:rPr>
              <a:t>PROJECT ANALYSIS</a:t>
            </a:r>
            <a:endParaRPr lang="en-US" sz="1200" spc="150" dirty="0">
              <a:solidFill>
                <a:schemeClr val="bg1">
                  <a:lumMod val="65000"/>
                </a:schemeClr>
              </a:solidFill>
              <a:latin typeface="Poppins Light" pitchFamily="2" charset="77"/>
              <a:cs typeface="Poppins Light" pitchFamily="2" charset="77"/>
            </a:endParaRPr>
          </a:p>
        </p:txBody>
      </p:sp>
      <p:sp>
        <p:nvSpPr>
          <p:cNvPr id="5" name="Freeform 6">
            <a:extLst>
              <a:ext uri="{FF2B5EF4-FFF2-40B4-BE49-F238E27FC236}">
                <a16:creationId xmlns:a16="http://schemas.microsoft.com/office/drawing/2014/main" id="{01F8277A-B141-7044-B196-B03BF06F13A1}"/>
              </a:ext>
            </a:extLst>
          </p:cNvPr>
          <p:cNvSpPr>
            <a:spLocks/>
          </p:cNvSpPr>
          <p:nvPr/>
        </p:nvSpPr>
        <p:spPr bwMode="auto">
          <a:xfrm>
            <a:off x="4432443" y="4463298"/>
            <a:ext cx="2666329" cy="1794148"/>
          </a:xfrm>
          <a:custGeom>
            <a:avLst/>
            <a:gdLst>
              <a:gd name="T0" fmla="*/ 550 w 758"/>
              <a:gd name="T1" fmla="*/ 94 h 510"/>
              <a:gd name="T2" fmla="*/ 550 w 758"/>
              <a:gd name="T3" fmla="*/ 94 h 510"/>
              <a:gd name="T4" fmla="*/ 344 w 758"/>
              <a:gd name="T5" fmla="*/ 0 h 510"/>
              <a:gd name="T6" fmla="*/ 345 w 758"/>
              <a:gd name="T7" fmla="*/ 117 h 510"/>
              <a:gd name="T8" fmla="*/ 243 w 758"/>
              <a:gd name="T9" fmla="*/ 251 h 510"/>
              <a:gd name="T10" fmla="*/ 133 w 758"/>
              <a:gd name="T11" fmla="*/ 281 h 510"/>
              <a:gd name="T12" fmla="*/ 0 w 758"/>
              <a:gd name="T13" fmla="*/ 236 h 510"/>
              <a:gd name="T14" fmla="*/ 547 w 758"/>
              <a:gd name="T15" fmla="*/ 510 h 510"/>
              <a:gd name="T16" fmla="*/ 550 w 758"/>
              <a:gd name="T17" fmla="*/ 510 h 510"/>
              <a:gd name="T18" fmla="*/ 758 w 758"/>
              <a:gd name="T19" fmla="*/ 302 h 510"/>
              <a:gd name="T20" fmla="*/ 550 w 758"/>
              <a:gd name="T21" fmla="*/ 9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8" h="510">
                <a:moveTo>
                  <a:pt x="550" y="94"/>
                </a:moveTo>
                <a:cubicBezTo>
                  <a:pt x="550" y="94"/>
                  <a:pt x="550" y="94"/>
                  <a:pt x="550" y="94"/>
                </a:cubicBezTo>
                <a:cubicBezTo>
                  <a:pt x="468" y="94"/>
                  <a:pt x="394" y="57"/>
                  <a:pt x="344" y="0"/>
                </a:cubicBezTo>
                <a:cubicBezTo>
                  <a:pt x="355" y="38"/>
                  <a:pt x="355" y="78"/>
                  <a:pt x="345" y="117"/>
                </a:cubicBezTo>
                <a:cubicBezTo>
                  <a:pt x="330" y="174"/>
                  <a:pt x="294" y="222"/>
                  <a:pt x="243" y="251"/>
                </a:cubicBezTo>
                <a:cubicBezTo>
                  <a:pt x="209" y="271"/>
                  <a:pt x="171" y="281"/>
                  <a:pt x="133" y="281"/>
                </a:cubicBezTo>
                <a:cubicBezTo>
                  <a:pt x="84" y="281"/>
                  <a:pt x="38" y="265"/>
                  <a:pt x="0" y="236"/>
                </a:cubicBezTo>
                <a:cubicBezTo>
                  <a:pt x="126" y="402"/>
                  <a:pt x="324" y="509"/>
                  <a:pt x="547" y="510"/>
                </a:cubicBezTo>
                <a:cubicBezTo>
                  <a:pt x="550" y="510"/>
                  <a:pt x="550" y="510"/>
                  <a:pt x="550" y="510"/>
                </a:cubicBezTo>
                <a:cubicBezTo>
                  <a:pt x="665" y="510"/>
                  <a:pt x="758" y="417"/>
                  <a:pt x="758" y="302"/>
                </a:cubicBezTo>
                <a:cubicBezTo>
                  <a:pt x="758" y="187"/>
                  <a:pt x="665" y="94"/>
                  <a:pt x="550" y="94"/>
                </a:cubicBezTo>
                <a:close/>
              </a:path>
            </a:pathLst>
          </a:custGeom>
          <a:solidFill>
            <a:schemeClr val="accent3"/>
          </a:solidFill>
          <a:ln>
            <a:noFill/>
          </a:ln>
        </p:spPr>
        <p:txBody>
          <a:bodyPr vert="horz" wrap="square" lIns="146040" tIns="73020" rIns="146040" bIns="73020" numCol="1" anchor="t" anchorCtr="0" compatLnSpc="1">
            <a:prstTxWarp prst="textNoShape">
              <a:avLst/>
            </a:prstTxWarp>
          </a:bodyPr>
          <a:lstStyle/>
          <a:p>
            <a:endParaRPr lang="en-US" sz="2876" dirty="0">
              <a:latin typeface="Lato Light" panose="020F0502020204030203" pitchFamily="34" charset="0"/>
            </a:endParaRPr>
          </a:p>
        </p:txBody>
      </p:sp>
      <p:sp>
        <p:nvSpPr>
          <p:cNvPr id="6" name="Freeform 8">
            <a:extLst>
              <a:ext uri="{FF2B5EF4-FFF2-40B4-BE49-F238E27FC236}">
                <a16:creationId xmlns:a16="http://schemas.microsoft.com/office/drawing/2014/main" id="{812001F8-43D4-8744-8513-BF3052C64687}"/>
              </a:ext>
            </a:extLst>
          </p:cNvPr>
          <p:cNvSpPr>
            <a:spLocks/>
          </p:cNvSpPr>
          <p:nvPr/>
        </p:nvSpPr>
        <p:spPr bwMode="auto">
          <a:xfrm>
            <a:off x="7000908" y="2145500"/>
            <a:ext cx="1888577" cy="2616539"/>
          </a:xfrm>
          <a:custGeom>
            <a:avLst/>
            <a:gdLst>
              <a:gd name="T0" fmla="*/ 57 w 537"/>
              <a:gd name="T1" fmla="*/ 342 h 744"/>
              <a:gd name="T2" fmla="*/ 80 w 537"/>
              <a:gd name="T3" fmla="*/ 566 h 744"/>
              <a:gd name="T4" fmla="*/ 239 w 537"/>
              <a:gd name="T5" fmla="*/ 498 h 744"/>
              <a:gd name="T6" fmla="*/ 348 w 537"/>
              <a:gd name="T7" fmla="*/ 527 h 744"/>
              <a:gd name="T8" fmla="*/ 451 w 537"/>
              <a:gd name="T9" fmla="*/ 660 h 744"/>
              <a:gd name="T10" fmla="*/ 457 w 537"/>
              <a:gd name="T11" fmla="*/ 744 h 744"/>
              <a:gd name="T12" fmla="*/ 419 w 537"/>
              <a:gd name="T13" fmla="*/ 136 h 744"/>
              <a:gd name="T14" fmla="*/ 417 w 537"/>
              <a:gd name="T15" fmla="*/ 133 h 744"/>
              <a:gd name="T16" fmla="*/ 133 w 537"/>
              <a:gd name="T17" fmla="*/ 58 h 744"/>
              <a:gd name="T18" fmla="*/ 57 w 537"/>
              <a:gd name="T19" fmla="*/ 341 h 744"/>
              <a:gd name="T20" fmla="*/ 57 w 537"/>
              <a:gd name="T21" fmla="*/ 342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7" h="744">
                <a:moveTo>
                  <a:pt x="57" y="342"/>
                </a:moveTo>
                <a:cubicBezTo>
                  <a:pt x="98" y="413"/>
                  <a:pt x="104" y="494"/>
                  <a:pt x="80" y="566"/>
                </a:cubicBezTo>
                <a:cubicBezTo>
                  <a:pt x="121" y="523"/>
                  <a:pt x="178" y="498"/>
                  <a:pt x="239" y="498"/>
                </a:cubicBezTo>
                <a:cubicBezTo>
                  <a:pt x="277" y="498"/>
                  <a:pt x="315" y="508"/>
                  <a:pt x="348" y="527"/>
                </a:cubicBezTo>
                <a:cubicBezTo>
                  <a:pt x="399" y="556"/>
                  <a:pt x="435" y="604"/>
                  <a:pt x="451" y="660"/>
                </a:cubicBezTo>
                <a:cubicBezTo>
                  <a:pt x="458" y="688"/>
                  <a:pt x="460" y="717"/>
                  <a:pt x="457" y="744"/>
                </a:cubicBezTo>
                <a:cubicBezTo>
                  <a:pt x="537" y="553"/>
                  <a:pt x="530" y="329"/>
                  <a:pt x="419" y="136"/>
                </a:cubicBezTo>
                <a:cubicBezTo>
                  <a:pt x="417" y="133"/>
                  <a:pt x="417" y="133"/>
                  <a:pt x="417" y="133"/>
                </a:cubicBezTo>
                <a:cubicBezTo>
                  <a:pt x="359" y="34"/>
                  <a:pt x="232" y="0"/>
                  <a:pt x="133" y="58"/>
                </a:cubicBezTo>
                <a:cubicBezTo>
                  <a:pt x="34" y="115"/>
                  <a:pt x="0" y="242"/>
                  <a:pt x="57" y="341"/>
                </a:cubicBezTo>
                <a:cubicBezTo>
                  <a:pt x="57" y="342"/>
                  <a:pt x="57" y="342"/>
                  <a:pt x="57" y="342"/>
                </a:cubicBezTo>
                <a:close/>
              </a:path>
            </a:pathLst>
          </a:custGeom>
          <a:solidFill>
            <a:schemeClr val="accent5"/>
          </a:solidFill>
          <a:ln>
            <a:noFill/>
          </a:ln>
        </p:spPr>
        <p:txBody>
          <a:bodyPr vert="horz" wrap="square" lIns="146040" tIns="73020" rIns="146040" bIns="73020" numCol="1" anchor="t" anchorCtr="0" compatLnSpc="1">
            <a:prstTxWarp prst="textNoShape">
              <a:avLst/>
            </a:prstTxWarp>
          </a:bodyPr>
          <a:lstStyle/>
          <a:p>
            <a:endParaRPr lang="en-US" sz="2876" dirty="0">
              <a:latin typeface="Lato Light" panose="020F0502020204030203" pitchFamily="34" charset="0"/>
            </a:endParaRPr>
          </a:p>
        </p:txBody>
      </p:sp>
      <p:sp>
        <p:nvSpPr>
          <p:cNvPr id="7" name="Freeform 6">
            <a:extLst>
              <a:ext uri="{FF2B5EF4-FFF2-40B4-BE49-F238E27FC236}">
                <a16:creationId xmlns:a16="http://schemas.microsoft.com/office/drawing/2014/main" id="{F0BC6CC3-DBFC-234F-9C31-443465157427}"/>
              </a:ext>
            </a:extLst>
          </p:cNvPr>
          <p:cNvSpPr>
            <a:spLocks/>
          </p:cNvSpPr>
          <p:nvPr/>
        </p:nvSpPr>
        <p:spPr bwMode="auto">
          <a:xfrm>
            <a:off x="3848701" y="2902646"/>
            <a:ext cx="1888577" cy="2613105"/>
          </a:xfrm>
          <a:custGeom>
            <a:avLst/>
            <a:gdLst>
              <a:gd name="T0" fmla="*/ 479 w 537"/>
              <a:gd name="T1" fmla="*/ 401 h 743"/>
              <a:gd name="T2" fmla="*/ 458 w 537"/>
              <a:gd name="T3" fmla="*/ 173 h 743"/>
              <a:gd name="T4" fmla="*/ 297 w 537"/>
              <a:gd name="T5" fmla="*/ 243 h 743"/>
              <a:gd name="T6" fmla="*/ 188 w 537"/>
              <a:gd name="T7" fmla="*/ 214 h 743"/>
              <a:gd name="T8" fmla="*/ 79 w 537"/>
              <a:gd name="T9" fmla="*/ 0 h 743"/>
              <a:gd name="T10" fmla="*/ 118 w 537"/>
              <a:gd name="T11" fmla="*/ 607 h 743"/>
              <a:gd name="T12" fmla="*/ 120 w 537"/>
              <a:gd name="T13" fmla="*/ 610 h 743"/>
              <a:gd name="T14" fmla="*/ 404 w 537"/>
              <a:gd name="T15" fmla="*/ 685 h 743"/>
              <a:gd name="T16" fmla="*/ 479 w 537"/>
              <a:gd name="T17" fmla="*/ 402 h 743"/>
              <a:gd name="T18" fmla="*/ 479 w 537"/>
              <a:gd name="T19" fmla="*/ 40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7" h="743">
                <a:moveTo>
                  <a:pt x="479" y="401"/>
                </a:moveTo>
                <a:cubicBezTo>
                  <a:pt x="438" y="329"/>
                  <a:pt x="432" y="246"/>
                  <a:pt x="458" y="173"/>
                </a:cubicBezTo>
                <a:cubicBezTo>
                  <a:pt x="417" y="217"/>
                  <a:pt x="359" y="243"/>
                  <a:pt x="297" y="243"/>
                </a:cubicBezTo>
                <a:cubicBezTo>
                  <a:pt x="259" y="243"/>
                  <a:pt x="221" y="233"/>
                  <a:pt x="188" y="214"/>
                </a:cubicBezTo>
                <a:cubicBezTo>
                  <a:pt x="110" y="169"/>
                  <a:pt x="70" y="84"/>
                  <a:pt x="79" y="0"/>
                </a:cubicBezTo>
                <a:cubicBezTo>
                  <a:pt x="0" y="191"/>
                  <a:pt x="7" y="415"/>
                  <a:pt x="118" y="607"/>
                </a:cubicBezTo>
                <a:cubicBezTo>
                  <a:pt x="120" y="610"/>
                  <a:pt x="120" y="610"/>
                  <a:pt x="120" y="610"/>
                </a:cubicBezTo>
                <a:cubicBezTo>
                  <a:pt x="177" y="709"/>
                  <a:pt x="305" y="743"/>
                  <a:pt x="404" y="685"/>
                </a:cubicBezTo>
                <a:cubicBezTo>
                  <a:pt x="503" y="628"/>
                  <a:pt x="537" y="501"/>
                  <a:pt x="479" y="402"/>
                </a:cubicBezTo>
                <a:cubicBezTo>
                  <a:pt x="479" y="401"/>
                  <a:pt x="479" y="401"/>
                  <a:pt x="479" y="401"/>
                </a:cubicBezTo>
                <a:close/>
              </a:path>
            </a:pathLst>
          </a:custGeom>
          <a:solidFill>
            <a:schemeClr val="accent2"/>
          </a:solidFill>
          <a:ln>
            <a:noFill/>
          </a:ln>
        </p:spPr>
        <p:txBody>
          <a:bodyPr vert="horz" wrap="square" lIns="146040" tIns="73020" rIns="146040" bIns="73020" numCol="1" anchor="t" anchorCtr="0" compatLnSpc="1">
            <a:prstTxWarp prst="textNoShape">
              <a:avLst/>
            </a:prstTxWarp>
          </a:bodyPr>
          <a:lstStyle/>
          <a:p>
            <a:endParaRPr lang="en-US" sz="2876" dirty="0">
              <a:latin typeface="Lato Light" panose="020F0502020204030203" pitchFamily="34" charset="0"/>
            </a:endParaRPr>
          </a:p>
        </p:txBody>
      </p:sp>
      <p:sp>
        <p:nvSpPr>
          <p:cNvPr id="8" name="Freeform 7">
            <a:extLst>
              <a:ext uri="{FF2B5EF4-FFF2-40B4-BE49-F238E27FC236}">
                <a16:creationId xmlns:a16="http://schemas.microsoft.com/office/drawing/2014/main" id="{4AA8A067-E0C1-3245-BFEF-79461D6C9787}"/>
              </a:ext>
            </a:extLst>
          </p:cNvPr>
          <p:cNvSpPr>
            <a:spLocks/>
          </p:cNvSpPr>
          <p:nvPr/>
        </p:nvSpPr>
        <p:spPr bwMode="auto">
          <a:xfrm>
            <a:off x="6561386" y="3838349"/>
            <a:ext cx="2113490" cy="2401927"/>
          </a:xfrm>
          <a:custGeom>
            <a:avLst/>
            <a:gdLst>
              <a:gd name="T0" fmla="*/ 467 w 601"/>
              <a:gd name="T1" fmla="*/ 57 h 683"/>
              <a:gd name="T2" fmla="*/ 183 w 601"/>
              <a:gd name="T3" fmla="*/ 134 h 683"/>
              <a:gd name="T4" fmla="*/ 183 w 601"/>
              <a:gd name="T5" fmla="*/ 134 h 683"/>
              <a:gd name="T6" fmla="*/ 0 w 601"/>
              <a:gd name="T7" fmla="*/ 266 h 683"/>
              <a:gd name="T8" fmla="*/ 164 w 601"/>
              <a:gd name="T9" fmla="*/ 479 h 683"/>
              <a:gd name="T10" fmla="*/ 26 w 601"/>
              <a:gd name="T11" fmla="*/ 683 h 683"/>
              <a:gd name="T12" fmla="*/ 542 w 601"/>
              <a:gd name="T13" fmla="*/ 343 h 683"/>
              <a:gd name="T14" fmla="*/ 544 w 601"/>
              <a:gd name="T15" fmla="*/ 340 h 683"/>
              <a:gd name="T16" fmla="*/ 467 w 601"/>
              <a:gd name="T17" fmla="*/ 57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683">
                <a:moveTo>
                  <a:pt x="467" y="57"/>
                </a:moveTo>
                <a:cubicBezTo>
                  <a:pt x="367" y="0"/>
                  <a:pt x="240" y="35"/>
                  <a:pt x="183" y="134"/>
                </a:cubicBezTo>
                <a:cubicBezTo>
                  <a:pt x="183" y="134"/>
                  <a:pt x="183" y="134"/>
                  <a:pt x="183" y="134"/>
                </a:cubicBezTo>
                <a:cubicBezTo>
                  <a:pt x="142" y="205"/>
                  <a:pt x="74" y="251"/>
                  <a:pt x="0" y="266"/>
                </a:cubicBezTo>
                <a:cubicBezTo>
                  <a:pt x="94" y="291"/>
                  <a:pt x="164" y="377"/>
                  <a:pt x="164" y="479"/>
                </a:cubicBezTo>
                <a:cubicBezTo>
                  <a:pt x="164" y="571"/>
                  <a:pt x="107" y="651"/>
                  <a:pt x="26" y="683"/>
                </a:cubicBezTo>
                <a:cubicBezTo>
                  <a:pt x="234" y="658"/>
                  <a:pt x="429" y="539"/>
                  <a:pt x="542" y="343"/>
                </a:cubicBezTo>
                <a:cubicBezTo>
                  <a:pt x="544" y="340"/>
                  <a:pt x="544" y="340"/>
                  <a:pt x="544" y="340"/>
                </a:cubicBezTo>
                <a:cubicBezTo>
                  <a:pt x="601" y="241"/>
                  <a:pt x="566" y="114"/>
                  <a:pt x="467" y="57"/>
                </a:cubicBezTo>
                <a:close/>
              </a:path>
            </a:pathLst>
          </a:custGeom>
          <a:solidFill>
            <a:schemeClr val="accent4"/>
          </a:solidFill>
          <a:ln>
            <a:noFill/>
          </a:ln>
        </p:spPr>
        <p:txBody>
          <a:bodyPr vert="horz" wrap="square" lIns="146040" tIns="73020" rIns="146040" bIns="73020" numCol="1" anchor="t" anchorCtr="0" compatLnSpc="1">
            <a:prstTxWarp prst="textNoShape">
              <a:avLst/>
            </a:prstTxWarp>
          </a:bodyPr>
          <a:lstStyle/>
          <a:p>
            <a:endParaRPr lang="en-US" sz="2876" dirty="0">
              <a:latin typeface="Lato Light" panose="020F0502020204030203" pitchFamily="34" charset="0"/>
            </a:endParaRPr>
          </a:p>
        </p:txBody>
      </p:sp>
      <p:sp>
        <p:nvSpPr>
          <p:cNvPr id="9" name="Freeform 9">
            <a:extLst>
              <a:ext uri="{FF2B5EF4-FFF2-40B4-BE49-F238E27FC236}">
                <a16:creationId xmlns:a16="http://schemas.microsoft.com/office/drawing/2014/main" id="{51E4025B-D354-024A-BCAE-20777DAF4C17}"/>
              </a:ext>
            </a:extLst>
          </p:cNvPr>
          <p:cNvSpPr>
            <a:spLocks/>
          </p:cNvSpPr>
          <p:nvPr/>
        </p:nvSpPr>
        <p:spPr bwMode="auto">
          <a:xfrm>
            <a:off x="5639416" y="1403803"/>
            <a:ext cx="2662895" cy="1790714"/>
          </a:xfrm>
          <a:custGeom>
            <a:avLst/>
            <a:gdLst>
              <a:gd name="T0" fmla="*/ 412 w 757"/>
              <a:gd name="T1" fmla="*/ 392 h 509"/>
              <a:gd name="T2" fmla="*/ 514 w 757"/>
              <a:gd name="T3" fmla="*/ 258 h 509"/>
              <a:gd name="T4" fmla="*/ 624 w 757"/>
              <a:gd name="T5" fmla="*/ 228 h 509"/>
              <a:gd name="T6" fmla="*/ 757 w 757"/>
              <a:gd name="T7" fmla="*/ 273 h 509"/>
              <a:gd name="T8" fmla="*/ 211 w 757"/>
              <a:gd name="T9" fmla="*/ 0 h 509"/>
              <a:gd name="T10" fmla="*/ 207 w 757"/>
              <a:gd name="T11" fmla="*/ 0 h 509"/>
              <a:gd name="T12" fmla="*/ 0 w 757"/>
              <a:gd name="T13" fmla="*/ 208 h 509"/>
              <a:gd name="T14" fmla="*/ 207 w 757"/>
              <a:gd name="T15" fmla="*/ 416 h 509"/>
              <a:gd name="T16" fmla="*/ 208 w 757"/>
              <a:gd name="T17" fmla="*/ 416 h 509"/>
              <a:gd name="T18" fmla="*/ 413 w 757"/>
              <a:gd name="T19" fmla="*/ 509 h 509"/>
              <a:gd name="T20" fmla="*/ 412 w 757"/>
              <a:gd name="T21" fmla="*/ 392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7" h="509">
                <a:moveTo>
                  <a:pt x="412" y="392"/>
                </a:moveTo>
                <a:cubicBezTo>
                  <a:pt x="427" y="335"/>
                  <a:pt x="463" y="287"/>
                  <a:pt x="514" y="258"/>
                </a:cubicBezTo>
                <a:cubicBezTo>
                  <a:pt x="547" y="239"/>
                  <a:pt x="585" y="228"/>
                  <a:pt x="624" y="228"/>
                </a:cubicBezTo>
                <a:cubicBezTo>
                  <a:pt x="673" y="228"/>
                  <a:pt x="719" y="244"/>
                  <a:pt x="757" y="273"/>
                </a:cubicBezTo>
                <a:cubicBezTo>
                  <a:pt x="632" y="108"/>
                  <a:pt x="434" y="1"/>
                  <a:pt x="211" y="0"/>
                </a:cubicBezTo>
                <a:cubicBezTo>
                  <a:pt x="207" y="0"/>
                  <a:pt x="207" y="0"/>
                  <a:pt x="207" y="0"/>
                </a:cubicBezTo>
                <a:cubicBezTo>
                  <a:pt x="93" y="0"/>
                  <a:pt x="0" y="93"/>
                  <a:pt x="0" y="208"/>
                </a:cubicBezTo>
                <a:cubicBezTo>
                  <a:pt x="0" y="323"/>
                  <a:pt x="93" y="416"/>
                  <a:pt x="207" y="416"/>
                </a:cubicBezTo>
                <a:cubicBezTo>
                  <a:pt x="208" y="416"/>
                  <a:pt x="208" y="416"/>
                  <a:pt x="208" y="416"/>
                </a:cubicBezTo>
                <a:cubicBezTo>
                  <a:pt x="290" y="416"/>
                  <a:pt x="363" y="452"/>
                  <a:pt x="413" y="509"/>
                </a:cubicBezTo>
                <a:cubicBezTo>
                  <a:pt x="402" y="471"/>
                  <a:pt x="401" y="431"/>
                  <a:pt x="412" y="392"/>
                </a:cubicBezTo>
                <a:close/>
              </a:path>
            </a:pathLst>
          </a:custGeom>
          <a:solidFill>
            <a:schemeClr val="accent6"/>
          </a:solidFill>
          <a:ln>
            <a:noFill/>
          </a:ln>
        </p:spPr>
        <p:txBody>
          <a:bodyPr vert="horz" wrap="square" lIns="146040" tIns="73020" rIns="146040" bIns="73020" numCol="1" anchor="t" anchorCtr="0" compatLnSpc="1">
            <a:prstTxWarp prst="textNoShape">
              <a:avLst/>
            </a:prstTxWarp>
          </a:bodyPr>
          <a:lstStyle/>
          <a:p>
            <a:endParaRPr lang="en-US" sz="2876" dirty="0">
              <a:latin typeface="Lato Light" panose="020F0502020204030203" pitchFamily="34" charset="0"/>
            </a:endParaRPr>
          </a:p>
        </p:txBody>
      </p:sp>
      <p:sp>
        <p:nvSpPr>
          <p:cNvPr id="10" name="Freeform 10">
            <a:extLst>
              <a:ext uri="{FF2B5EF4-FFF2-40B4-BE49-F238E27FC236}">
                <a16:creationId xmlns:a16="http://schemas.microsoft.com/office/drawing/2014/main" id="{E40E6899-4429-9845-A725-4095443DB126}"/>
              </a:ext>
            </a:extLst>
          </p:cNvPr>
          <p:cNvSpPr>
            <a:spLocks/>
          </p:cNvSpPr>
          <p:nvPr/>
        </p:nvSpPr>
        <p:spPr bwMode="auto">
          <a:xfrm>
            <a:off x="4063313" y="1420972"/>
            <a:ext cx="2116924" cy="2398493"/>
          </a:xfrm>
          <a:custGeom>
            <a:avLst/>
            <a:gdLst>
              <a:gd name="T0" fmla="*/ 435 w 602"/>
              <a:gd name="T1" fmla="*/ 203 h 682"/>
              <a:gd name="T2" fmla="*/ 570 w 602"/>
              <a:gd name="T3" fmla="*/ 0 h 682"/>
              <a:gd name="T4" fmla="*/ 59 w 602"/>
              <a:gd name="T5" fmla="*/ 338 h 682"/>
              <a:gd name="T6" fmla="*/ 57 w 602"/>
              <a:gd name="T7" fmla="*/ 342 h 682"/>
              <a:gd name="T8" fmla="*/ 134 w 602"/>
              <a:gd name="T9" fmla="*/ 625 h 682"/>
              <a:gd name="T10" fmla="*/ 418 w 602"/>
              <a:gd name="T11" fmla="*/ 548 h 682"/>
              <a:gd name="T12" fmla="*/ 418 w 602"/>
              <a:gd name="T13" fmla="*/ 548 h 682"/>
              <a:gd name="T14" fmla="*/ 602 w 602"/>
              <a:gd name="T15" fmla="*/ 416 h 682"/>
              <a:gd name="T16" fmla="*/ 435 w 602"/>
              <a:gd name="T17" fmla="*/ 20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2">
                <a:moveTo>
                  <a:pt x="435" y="203"/>
                </a:moveTo>
                <a:cubicBezTo>
                  <a:pt x="435" y="112"/>
                  <a:pt x="491" y="34"/>
                  <a:pt x="570" y="0"/>
                </a:cubicBezTo>
                <a:cubicBezTo>
                  <a:pt x="364" y="26"/>
                  <a:pt x="171" y="145"/>
                  <a:pt x="59" y="338"/>
                </a:cubicBezTo>
                <a:cubicBezTo>
                  <a:pt x="57" y="342"/>
                  <a:pt x="57" y="342"/>
                  <a:pt x="57" y="342"/>
                </a:cubicBezTo>
                <a:cubicBezTo>
                  <a:pt x="0" y="441"/>
                  <a:pt x="35" y="568"/>
                  <a:pt x="134" y="625"/>
                </a:cubicBezTo>
                <a:cubicBezTo>
                  <a:pt x="233" y="682"/>
                  <a:pt x="360" y="648"/>
                  <a:pt x="418" y="548"/>
                </a:cubicBezTo>
                <a:cubicBezTo>
                  <a:pt x="418" y="548"/>
                  <a:pt x="418" y="548"/>
                  <a:pt x="418" y="548"/>
                </a:cubicBezTo>
                <a:cubicBezTo>
                  <a:pt x="459" y="477"/>
                  <a:pt x="527" y="431"/>
                  <a:pt x="602" y="416"/>
                </a:cubicBezTo>
                <a:cubicBezTo>
                  <a:pt x="506" y="393"/>
                  <a:pt x="435" y="306"/>
                  <a:pt x="435" y="203"/>
                </a:cubicBezTo>
                <a:close/>
              </a:path>
            </a:pathLst>
          </a:custGeom>
          <a:solidFill>
            <a:schemeClr val="accent1"/>
          </a:solidFill>
          <a:ln>
            <a:noFill/>
          </a:ln>
        </p:spPr>
        <p:txBody>
          <a:bodyPr vert="horz" wrap="square" lIns="146040" tIns="73020" rIns="146040" bIns="73020" numCol="1" anchor="t" anchorCtr="0" compatLnSpc="1">
            <a:prstTxWarp prst="textNoShape">
              <a:avLst/>
            </a:prstTxWarp>
          </a:bodyPr>
          <a:lstStyle/>
          <a:p>
            <a:endParaRPr lang="en-US" sz="2876" dirty="0">
              <a:latin typeface="Lato Light" panose="020F0502020204030203" pitchFamily="34" charset="0"/>
            </a:endParaRPr>
          </a:p>
        </p:txBody>
      </p:sp>
      <p:sp>
        <p:nvSpPr>
          <p:cNvPr id="49" name="Subtitle 2">
            <a:extLst>
              <a:ext uri="{FF2B5EF4-FFF2-40B4-BE49-F238E27FC236}">
                <a16:creationId xmlns:a16="http://schemas.microsoft.com/office/drawing/2014/main" id="{BE428096-3BEF-2B44-A4D3-C134FD627D4A}"/>
              </a:ext>
            </a:extLst>
          </p:cNvPr>
          <p:cNvSpPr txBox="1">
            <a:spLocks/>
          </p:cNvSpPr>
          <p:nvPr/>
        </p:nvSpPr>
        <p:spPr>
          <a:xfrm>
            <a:off x="733949" y="2016097"/>
            <a:ext cx="2963435" cy="789640"/>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s-C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N</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eed</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to be a documented product</a:t>
            </a:r>
          </a:p>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Post implementation support provided</a:t>
            </a:r>
          </a:p>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Review and update model</a:t>
            </a:r>
          </a:p>
        </p:txBody>
      </p:sp>
      <p:sp>
        <p:nvSpPr>
          <p:cNvPr id="50" name="TextBox 49">
            <a:extLst>
              <a:ext uri="{FF2B5EF4-FFF2-40B4-BE49-F238E27FC236}">
                <a16:creationId xmlns:a16="http://schemas.microsoft.com/office/drawing/2014/main" id="{1161F73E-12F4-034B-AB4B-58337F79C38F}"/>
              </a:ext>
            </a:extLst>
          </p:cNvPr>
          <p:cNvSpPr txBox="1"/>
          <p:nvPr/>
        </p:nvSpPr>
        <p:spPr>
          <a:xfrm>
            <a:off x="739965" y="1692989"/>
            <a:ext cx="2483629" cy="338554"/>
          </a:xfrm>
          <a:prstGeom prst="rect">
            <a:avLst/>
          </a:prstGeom>
          <a:noFill/>
        </p:spPr>
        <p:txBody>
          <a:bodyPr wrap="none" rtlCol="0" anchor="t" anchorCtr="0">
            <a:spAutoFit/>
          </a:bodyPr>
          <a:lstStyle/>
          <a:p>
            <a:r>
              <a:rPr lang="es-CR" sz="1600" b="1" dirty="0">
                <a:solidFill>
                  <a:schemeClr val="accent1"/>
                </a:solidFill>
                <a:latin typeface="Poppins" pitchFamily="2" charset="77"/>
                <a:ea typeface="League Spartan" charset="0"/>
                <a:cs typeface="Poppins" pitchFamily="2" charset="77"/>
              </a:rPr>
              <a:t>D</a:t>
            </a:r>
            <a:r>
              <a:rPr lang="en-US" sz="1600" b="1" dirty="0">
                <a:solidFill>
                  <a:schemeClr val="accent1"/>
                </a:solidFill>
                <a:latin typeface="Poppins" pitchFamily="2" charset="77"/>
                <a:ea typeface="League Spartan" charset="0"/>
                <a:cs typeface="Poppins" pitchFamily="2" charset="77"/>
              </a:rPr>
              <a:t>EPLOY &amp; MAINTAIN TOOL</a:t>
            </a:r>
          </a:p>
        </p:txBody>
      </p:sp>
      <p:sp>
        <p:nvSpPr>
          <p:cNvPr id="51" name="Subtitle 2">
            <a:extLst>
              <a:ext uri="{FF2B5EF4-FFF2-40B4-BE49-F238E27FC236}">
                <a16:creationId xmlns:a16="http://schemas.microsoft.com/office/drawing/2014/main" id="{17D46C03-129C-A346-A390-992B140B6DB5}"/>
              </a:ext>
            </a:extLst>
          </p:cNvPr>
          <p:cNvSpPr txBox="1">
            <a:spLocks/>
          </p:cNvSpPr>
          <p:nvPr/>
        </p:nvSpPr>
        <p:spPr>
          <a:xfrm>
            <a:off x="733949" y="3638884"/>
            <a:ext cx="2792326" cy="102047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Should avoid using the tool in a vacuum</a:t>
            </a:r>
          </a:p>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Business context and acumen in combination of the model is key</a:t>
            </a:r>
          </a:p>
          <a:p>
            <a:pPr algn="l">
              <a:lnSpc>
                <a:spcPts val="1750"/>
              </a:lnSpc>
            </a:pPr>
            <a:endPar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52" name="TextBox 51">
            <a:extLst>
              <a:ext uri="{FF2B5EF4-FFF2-40B4-BE49-F238E27FC236}">
                <a16:creationId xmlns:a16="http://schemas.microsoft.com/office/drawing/2014/main" id="{5CA4A4AD-F4A2-ED4D-BD88-77F1F5B8281C}"/>
              </a:ext>
            </a:extLst>
          </p:cNvPr>
          <p:cNvSpPr txBox="1"/>
          <p:nvPr/>
        </p:nvSpPr>
        <p:spPr>
          <a:xfrm>
            <a:off x="739965" y="3315775"/>
            <a:ext cx="2965107" cy="338554"/>
          </a:xfrm>
          <a:prstGeom prst="rect">
            <a:avLst/>
          </a:prstGeom>
          <a:noFill/>
        </p:spPr>
        <p:txBody>
          <a:bodyPr wrap="none" rtlCol="0" anchor="t" anchorCtr="0">
            <a:spAutoFit/>
          </a:bodyPr>
          <a:lstStyle/>
          <a:p>
            <a:r>
              <a:rPr lang="es-CR" sz="1600" b="1" dirty="0">
                <a:solidFill>
                  <a:schemeClr val="accent2"/>
                </a:solidFill>
                <a:latin typeface="Poppins" pitchFamily="2" charset="77"/>
                <a:ea typeface="League Spartan" charset="0"/>
                <a:cs typeface="Poppins" pitchFamily="2" charset="77"/>
              </a:rPr>
              <a:t>P</a:t>
            </a:r>
            <a:r>
              <a:rPr lang="en-US" sz="1600" b="1" dirty="0">
                <a:solidFill>
                  <a:schemeClr val="accent2"/>
                </a:solidFill>
                <a:latin typeface="Poppins" pitchFamily="2" charset="77"/>
                <a:ea typeface="League Spartan" charset="0"/>
                <a:cs typeface="Poppins" pitchFamily="2" charset="77"/>
              </a:rPr>
              <a:t>RESENT &amp; DOCUMENT RESULTS</a:t>
            </a:r>
          </a:p>
        </p:txBody>
      </p:sp>
      <p:sp>
        <p:nvSpPr>
          <p:cNvPr id="53" name="Subtitle 2">
            <a:extLst>
              <a:ext uri="{FF2B5EF4-FFF2-40B4-BE49-F238E27FC236}">
                <a16:creationId xmlns:a16="http://schemas.microsoft.com/office/drawing/2014/main" id="{05B11116-CFF8-ED4C-A218-270F12542CA2}"/>
              </a:ext>
            </a:extLst>
          </p:cNvPr>
          <p:cNvSpPr txBox="1">
            <a:spLocks/>
          </p:cNvSpPr>
          <p:nvPr/>
        </p:nvSpPr>
        <p:spPr>
          <a:xfrm>
            <a:off x="733949" y="5276879"/>
            <a:ext cx="2929999" cy="752707"/>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Model accuracy metrics to evaluate success</a:t>
            </a:r>
          </a:p>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Ned to identify accuracy clients expecting</a:t>
            </a:r>
          </a:p>
        </p:txBody>
      </p:sp>
      <p:sp>
        <p:nvSpPr>
          <p:cNvPr id="54" name="TextBox 53">
            <a:extLst>
              <a:ext uri="{FF2B5EF4-FFF2-40B4-BE49-F238E27FC236}">
                <a16:creationId xmlns:a16="http://schemas.microsoft.com/office/drawing/2014/main" id="{2FD565B8-F0FA-C741-91F6-C36D83ACD222}"/>
              </a:ext>
            </a:extLst>
          </p:cNvPr>
          <p:cNvSpPr txBox="1"/>
          <p:nvPr/>
        </p:nvSpPr>
        <p:spPr>
          <a:xfrm>
            <a:off x="739965" y="4953770"/>
            <a:ext cx="2768130" cy="338554"/>
          </a:xfrm>
          <a:prstGeom prst="rect">
            <a:avLst/>
          </a:prstGeom>
          <a:noFill/>
        </p:spPr>
        <p:txBody>
          <a:bodyPr wrap="none" rtlCol="0" anchor="t" anchorCtr="0">
            <a:spAutoFit/>
          </a:bodyPr>
          <a:lstStyle/>
          <a:p>
            <a:r>
              <a:rPr lang="en-US" sz="1600" b="1" dirty="0">
                <a:solidFill>
                  <a:schemeClr val="accent3"/>
                </a:solidFill>
                <a:latin typeface="Poppins" pitchFamily="2" charset="77"/>
                <a:ea typeface="League Spartan" charset="0"/>
                <a:cs typeface="Poppins" pitchFamily="2" charset="77"/>
              </a:rPr>
              <a:t>EVALUATE &amp; CRITIQUE MODEL</a:t>
            </a:r>
          </a:p>
        </p:txBody>
      </p:sp>
      <p:sp>
        <p:nvSpPr>
          <p:cNvPr id="34" name="Subtitle 2">
            <a:extLst>
              <a:ext uri="{FF2B5EF4-FFF2-40B4-BE49-F238E27FC236}">
                <a16:creationId xmlns:a16="http://schemas.microsoft.com/office/drawing/2014/main" id="{BDA07DF6-B993-4E36-B7C5-A9A2A295E096}"/>
              </a:ext>
            </a:extLst>
          </p:cNvPr>
          <p:cNvSpPr txBox="1">
            <a:spLocks/>
          </p:cNvSpPr>
          <p:nvPr/>
        </p:nvSpPr>
        <p:spPr>
          <a:xfrm>
            <a:off x="9201457" y="2016097"/>
            <a:ext cx="2677656" cy="132517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s-CR"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Goal</a:t>
            </a:r>
            <a:r>
              <a:rPr lang="es-C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s-CR"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stated</a:t>
            </a:r>
            <a:r>
              <a:rPr lang="es-C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s-CR"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before</a:t>
            </a:r>
            <a:endParaRPr lang="es-C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r>
              <a:rPr lang="es-CR"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Current</a:t>
            </a:r>
            <a:r>
              <a:rPr lang="es-C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s-CR"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solution</a:t>
            </a:r>
            <a:r>
              <a:rPr lang="es-C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s-CR"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is</a:t>
            </a:r>
            <a:r>
              <a:rPr lang="es-C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s-CR"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not</a:t>
            </a:r>
            <a:r>
              <a:rPr lang="es-C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s-CR"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working</a:t>
            </a:r>
            <a:endParaRPr lang="es-C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r>
              <a:rPr lang="es-CR"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Need</a:t>
            </a:r>
            <a:r>
              <a:rPr lang="es-C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s-CR"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accurate</a:t>
            </a:r>
            <a:r>
              <a:rPr lang="es-C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s-CR"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database</a:t>
            </a:r>
            <a:r>
              <a:rPr lang="es-C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s-CR"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to</a:t>
            </a:r>
            <a:r>
              <a:rPr lang="es-C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s-CR"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work</a:t>
            </a:r>
            <a:r>
              <a:rPr lang="es-C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s-CR"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on</a:t>
            </a:r>
            <a:endParaRPr lang="es-C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a:p>
            <a:pPr algn="l">
              <a:lnSpc>
                <a:spcPts val="1750"/>
              </a:lnSpc>
            </a:pPr>
            <a:r>
              <a:rPr lang="es-CR"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Review</a:t>
            </a:r>
            <a:r>
              <a:rPr lang="es-C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s-CR"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current</a:t>
            </a:r>
            <a:r>
              <a:rPr lang="es-C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r>
              <a:rPr lang="es-CR"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model</a:t>
            </a:r>
            <a:r>
              <a:rPr lang="es-C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&amp; </a:t>
            </a:r>
            <a:r>
              <a:rPr lang="es-CR"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methodology</a:t>
            </a:r>
            <a:r>
              <a:rPr lang="es-C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a:t>
            </a:r>
          </a:p>
          <a:p>
            <a:pPr algn="l">
              <a:lnSpc>
                <a:spcPts val="1750"/>
              </a:lnSpc>
            </a:pPr>
            <a:endPar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35" name="TextBox 34">
            <a:extLst>
              <a:ext uri="{FF2B5EF4-FFF2-40B4-BE49-F238E27FC236}">
                <a16:creationId xmlns:a16="http://schemas.microsoft.com/office/drawing/2014/main" id="{C5665554-193E-43DF-A416-DDB5FA541389}"/>
              </a:ext>
            </a:extLst>
          </p:cNvPr>
          <p:cNvSpPr txBox="1"/>
          <p:nvPr/>
        </p:nvSpPr>
        <p:spPr>
          <a:xfrm>
            <a:off x="9207473" y="1692989"/>
            <a:ext cx="1733167" cy="338554"/>
          </a:xfrm>
          <a:prstGeom prst="rect">
            <a:avLst/>
          </a:prstGeom>
          <a:noFill/>
        </p:spPr>
        <p:txBody>
          <a:bodyPr wrap="none" rtlCol="0" anchor="t" anchorCtr="0">
            <a:spAutoFit/>
          </a:bodyPr>
          <a:lstStyle/>
          <a:p>
            <a:r>
              <a:rPr lang="en-US" sz="1600" b="1" dirty="0">
                <a:solidFill>
                  <a:schemeClr val="accent6"/>
                </a:solidFill>
                <a:latin typeface="Poppins" pitchFamily="2" charset="77"/>
                <a:ea typeface="League Spartan" charset="0"/>
                <a:cs typeface="Poppins" pitchFamily="2" charset="77"/>
              </a:rPr>
              <a:t>DESIGN THE GOAL</a:t>
            </a:r>
          </a:p>
        </p:txBody>
      </p:sp>
      <p:sp>
        <p:nvSpPr>
          <p:cNvPr id="36" name="Subtitle 2">
            <a:extLst>
              <a:ext uri="{FF2B5EF4-FFF2-40B4-BE49-F238E27FC236}">
                <a16:creationId xmlns:a16="http://schemas.microsoft.com/office/drawing/2014/main" id="{8E769185-AA1A-4E1B-9934-052DF81C0679}"/>
              </a:ext>
            </a:extLst>
          </p:cNvPr>
          <p:cNvSpPr txBox="1">
            <a:spLocks/>
          </p:cNvSpPr>
          <p:nvPr/>
        </p:nvSpPr>
        <p:spPr>
          <a:xfrm>
            <a:off x="9201456" y="3638884"/>
            <a:ext cx="2834599" cy="1251305"/>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s-C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A</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vailable</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data seems enough, but additional consumer data would be beneficial</a:t>
            </a:r>
          </a:p>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Disconnect between payment trend classification &amp; bill and paid data</a:t>
            </a:r>
          </a:p>
        </p:txBody>
      </p:sp>
      <p:sp>
        <p:nvSpPr>
          <p:cNvPr id="37" name="TextBox 36">
            <a:extLst>
              <a:ext uri="{FF2B5EF4-FFF2-40B4-BE49-F238E27FC236}">
                <a16:creationId xmlns:a16="http://schemas.microsoft.com/office/drawing/2014/main" id="{9233E651-301F-4BE0-A233-93F5F1A9F229}"/>
              </a:ext>
            </a:extLst>
          </p:cNvPr>
          <p:cNvSpPr txBox="1"/>
          <p:nvPr/>
        </p:nvSpPr>
        <p:spPr>
          <a:xfrm>
            <a:off x="9207473" y="3315775"/>
            <a:ext cx="2677656" cy="338554"/>
          </a:xfrm>
          <a:prstGeom prst="rect">
            <a:avLst/>
          </a:prstGeom>
          <a:noFill/>
        </p:spPr>
        <p:txBody>
          <a:bodyPr wrap="none" rtlCol="0" anchor="t" anchorCtr="0">
            <a:spAutoFit/>
          </a:bodyPr>
          <a:lstStyle/>
          <a:p>
            <a:r>
              <a:rPr lang="es-CR" sz="1600" b="1" dirty="0">
                <a:solidFill>
                  <a:schemeClr val="accent5"/>
                </a:solidFill>
                <a:latin typeface="Poppins" pitchFamily="2" charset="77"/>
                <a:ea typeface="League Spartan" charset="0"/>
                <a:cs typeface="Poppins" pitchFamily="2" charset="77"/>
              </a:rPr>
              <a:t>C</a:t>
            </a:r>
            <a:r>
              <a:rPr lang="en-US" sz="1600" b="1" dirty="0">
                <a:solidFill>
                  <a:schemeClr val="accent5"/>
                </a:solidFill>
                <a:latin typeface="Poppins" pitchFamily="2" charset="77"/>
                <a:ea typeface="League Spartan" charset="0"/>
                <a:cs typeface="Poppins" pitchFamily="2" charset="77"/>
              </a:rPr>
              <a:t>OLLECT AND MANAGE DATA</a:t>
            </a:r>
          </a:p>
        </p:txBody>
      </p:sp>
      <p:sp>
        <p:nvSpPr>
          <p:cNvPr id="38" name="Subtitle 2">
            <a:extLst>
              <a:ext uri="{FF2B5EF4-FFF2-40B4-BE49-F238E27FC236}">
                <a16:creationId xmlns:a16="http://schemas.microsoft.com/office/drawing/2014/main" id="{12BE29C0-49CF-49C9-BEB4-D9E88CD89C87}"/>
              </a:ext>
            </a:extLst>
          </p:cNvPr>
          <p:cNvSpPr txBox="1">
            <a:spLocks/>
          </p:cNvSpPr>
          <p:nvPr/>
        </p:nvSpPr>
        <p:spPr>
          <a:xfrm>
            <a:off x="9201457" y="5276879"/>
            <a:ext cx="2677656" cy="1057405"/>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Use Python to build model</a:t>
            </a:r>
          </a:p>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Perform feature engineering</a:t>
            </a:r>
          </a:p>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Execute data pre process</a:t>
            </a:r>
          </a:p>
          <a:p>
            <a:pPr algn="l">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Use between 3 to 4 classifiers</a:t>
            </a:r>
          </a:p>
        </p:txBody>
      </p:sp>
      <p:sp>
        <p:nvSpPr>
          <p:cNvPr id="39" name="TextBox 38">
            <a:extLst>
              <a:ext uri="{FF2B5EF4-FFF2-40B4-BE49-F238E27FC236}">
                <a16:creationId xmlns:a16="http://schemas.microsoft.com/office/drawing/2014/main" id="{E8237B4C-07FC-4991-9508-1126D2CE3DAA}"/>
              </a:ext>
            </a:extLst>
          </p:cNvPr>
          <p:cNvSpPr txBox="1"/>
          <p:nvPr/>
        </p:nvSpPr>
        <p:spPr>
          <a:xfrm>
            <a:off x="9207473" y="4953770"/>
            <a:ext cx="1763624" cy="338554"/>
          </a:xfrm>
          <a:prstGeom prst="rect">
            <a:avLst/>
          </a:prstGeom>
          <a:noFill/>
        </p:spPr>
        <p:txBody>
          <a:bodyPr wrap="none" rtlCol="0" anchor="t" anchorCtr="0">
            <a:spAutoFit/>
          </a:bodyPr>
          <a:lstStyle/>
          <a:p>
            <a:r>
              <a:rPr lang="es-CR" sz="1600" b="1" dirty="0">
                <a:solidFill>
                  <a:schemeClr val="accent4"/>
                </a:solidFill>
                <a:latin typeface="Poppins" pitchFamily="2" charset="77"/>
                <a:ea typeface="League Spartan" charset="0"/>
                <a:cs typeface="Poppins" pitchFamily="2" charset="77"/>
              </a:rPr>
              <a:t>B</a:t>
            </a:r>
            <a:r>
              <a:rPr lang="en-US" sz="1600" b="1" dirty="0">
                <a:solidFill>
                  <a:schemeClr val="accent4"/>
                </a:solidFill>
                <a:latin typeface="Poppins" pitchFamily="2" charset="77"/>
                <a:ea typeface="League Spartan" charset="0"/>
                <a:cs typeface="Poppins" pitchFamily="2" charset="77"/>
              </a:rPr>
              <a:t>UILD THE MODEL</a:t>
            </a:r>
          </a:p>
        </p:txBody>
      </p:sp>
      <p:sp>
        <p:nvSpPr>
          <p:cNvPr id="40" name="Freeform 14">
            <a:extLst>
              <a:ext uri="{FF2B5EF4-FFF2-40B4-BE49-F238E27FC236}">
                <a16:creationId xmlns:a16="http://schemas.microsoft.com/office/drawing/2014/main" id="{9EEF0A80-371E-4519-BBDA-9F0BAF91619C}"/>
              </a:ext>
            </a:extLst>
          </p:cNvPr>
          <p:cNvSpPr>
            <a:spLocks noEditPoints="1"/>
          </p:cNvSpPr>
          <p:nvPr/>
        </p:nvSpPr>
        <p:spPr bwMode="auto">
          <a:xfrm>
            <a:off x="6006053" y="1878361"/>
            <a:ext cx="556139" cy="501208"/>
          </a:xfrm>
          <a:custGeom>
            <a:avLst/>
            <a:gdLst>
              <a:gd name="T0" fmla="*/ 128 w 256"/>
              <a:gd name="T1" fmla="*/ 256 h 256"/>
              <a:gd name="T2" fmla="*/ 0 w 256"/>
              <a:gd name="T3" fmla="*/ 128 h 256"/>
              <a:gd name="T4" fmla="*/ 128 w 256"/>
              <a:gd name="T5" fmla="*/ 0 h 256"/>
              <a:gd name="T6" fmla="*/ 256 w 256"/>
              <a:gd name="T7" fmla="*/ 128 h 256"/>
              <a:gd name="T8" fmla="*/ 128 w 256"/>
              <a:gd name="T9" fmla="*/ 256 h 256"/>
              <a:gd name="T10" fmla="*/ 128 w 256"/>
              <a:gd name="T11" fmla="*/ 24 h 256"/>
              <a:gd name="T12" fmla="*/ 24 w 256"/>
              <a:gd name="T13" fmla="*/ 128 h 256"/>
              <a:gd name="T14" fmla="*/ 128 w 256"/>
              <a:gd name="T15" fmla="*/ 232 h 256"/>
              <a:gd name="T16" fmla="*/ 232 w 256"/>
              <a:gd name="T17" fmla="*/ 128 h 256"/>
              <a:gd name="T18" fmla="*/ 128 w 256"/>
              <a:gd name="T19" fmla="*/ 24 h 256"/>
              <a:gd name="T20" fmla="*/ 128 w 256"/>
              <a:gd name="T21" fmla="*/ 204 h 256"/>
              <a:gd name="T22" fmla="*/ 52 w 256"/>
              <a:gd name="T23" fmla="*/ 128 h 256"/>
              <a:gd name="T24" fmla="*/ 128 w 256"/>
              <a:gd name="T25" fmla="*/ 52 h 256"/>
              <a:gd name="T26" fmla="*/ 204 w 256"/>
              <a:gd name="T27" fmla="*/ 128 h 256"/>
              <a:gd name="T28" fmla="*/ 128 w 256"/>
              <a:gd name="T29" fmla="*/ 204 h 256"/>
              <a:gd name="T30" fmla="*/ 128 w 256"/>
              <a:gd name="T31" fmla="*/ 76 h 256"/>
              <a:gd name="T32" fmla="*/ 76 w 256"/>
              <a:gd name="T33" fmla="*/ 128 h 256"/>
              <a:gd name="T34" fmla="*/ 128 w 256"/>
              <a:gd name="T35" fmla="*/ 180 h 256"/>
              <a:gd name="T36" fmla="*/ 180 w 256"/>
              <a:gd name="T37" fmla="*/ 128 h 256"/>
              <a:gd name="T38" fmla="*/ 128 w 256"/>
              <a:gd name="T39" fmla="*/ 76 h 256"/>
              <a:gd name="T40" fmla="*/ 128 w 256"/>
              <a:gd name="T41" fmla="*/ 152 h 256"/>
              <a:gd name="T42" fmla="*/ 104 w 256"/>
              <a:gd name="T43" fmla="*/ 128 h 256"/>
              <a:gd name="T44" fmla="*/ 128 w 256"/>
              <a:gd name="T45" fmla="*/ 104 h 256"/>
              <a:gd name="T46" fmla="*/ 152 w 256"/>
              <a:gd name="T47" fmla="*/ 128 h 256"/>
              <a:gd name="T48" fmla="*/ 128 w 256"/>
              <a:gd name="T49" fmla="*/ 152 h 2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28" y="204"/>
                </a:moveTo>
                <a:cubicBezTo>
                  <a:pt x="86" y="204"/>
                  <a:pt x="52" y="170"/>
                  <a:pt x="52" y="128"/>
                </a:cubicBezTo>
                <a:cubicBezTo>
                  <a:pt x="52" y="86"/>
                  <a:pt x="86" y="52"/>
                  <a:pt x="128" y="52"/>
                </a:cubicBezTo>
                <a:cubicBezTo>
                  <a:pt x="170" y="52"/>
                  <a:pt x="204" y="86"/>
                  <a:pt x="204" y="128"/>
                </a:cubicBezTo>
                <a:cubicBezTo>
                  <a:pt x="204" y="170"/>
                  <a:pt x="170" y="204"/>
                  <a:pt x="128" y="204"/>
                </a:cubicBezTo>
                <a:moveTo>
                  <a:pt x="128" y="76"/>
                </a:moveTo>
                <a:cubicBezTo>
                  <a:pt x="99" y="76"/>
                  <a:pt x="76" y="99"/>
                  <a:pt x="76" y="128"/>
                </a:cubicBezTo>
                <a:cubicBezTo>
                  <a:pt x="76" y="157"/>
                  <a:pt x="99" y="180"/>
                  <a:pt x="128" y="180"/>
                </a:cubicBezTo>
                <a:cubicBezTo>
                  <a:pt x="157" y="180"/>
                  <a:pt x="180" y="157"/>
                  <a:pt x="180" y="128"/>
                </a:cubicBezTo>
                <a:cubicBezTo>
                  <a:pt x="180" y="99"/>
                  <a:pt x="157" y="76"/>
                  <a:pt x="128" y="76"/>
                </a:cubicBezTo>
                <a:moveTo>
                  <a:pt x="128" y="152"/>
                </a:moveTo>
                <a:cubicBezTo>
                  <a:pt x="115" y="152"/>
                  <a:pt x="104" y="141"/>
                  <a:pt x="104" y="128"/>
                </a:cubicBezTo>
                <a:cubicBezTo>
                  <a:pt x="104" y="115"/>
                  <a:pt x="115" y="104"/>
                  <a:pt x="128" y="104"/>
                </a:cubicBezTo>
                <a:cubicBezTo>
                  <a:pt x="141" y="104"/>
                  <a:pt x="152" y="115"/>
                  <a:pt x="152" y="128"/>
                </a:cubicBezTo>
                <a:cubicBezTo>
                  <a:pt x="152" y="141"/>
                  <a:pt x="141" y="152"/>
                  <a:pt x="128" y="152"/>
                </a:cubicBezTo>
              </a:path>
            </a:pathLst>
          </a:custGeom>
          <a:solidFill>
            <a:schemeClr val="bg1"/>
          </a:solidFill>
          <a:ln>
            <a:noFill/>
          </a:ln>
        </p:spPr>
        <p:txBody>
          <a:bodyPr/>
          <a:lstStyle/>
          <a:p>
            <a:endParaRPr lang="en-US"/>
          </a:p>
        </p:txBody>
      </p:sp>
      <p:sp>
        <p:nvSpPr>
          <p:cNvPr id="41" name="Freeform 68">
            <a:extLst>
              <a:ext uri="{FF2B5EF4-FFF2-40B4-BE49-F238E27FC236}">
                <a16:creationId xmlns:a16="http://schemas.microsoft.com/office/drawing/2014/main" id="{5EBFA9F3-89E4-4B97-9739-620F8FDE989B}"/>
              </a:ext>
            </a:extLst>
          </p:cNvPr>
          <p:cNvSpPr>
            <a:spLocks noEditPoints="1"/>
          </p:cNvSpPr>
          <p:nvPr/>
        </p:nvSpPr>
        <p:spPr bwMode="auto">
          <a:xfrm>
            <a:off x="7614540" y="2753922"/>
            <a:ext cx="608330" cy="531458"/>
          </a:xfrm>
          <a:custGeom>
            <a:avLst/>
            <a:gdLst>
              <a:gd name="T0" fmla="*/ 240 w 256"/>
              <a:gd name="T1" fmla="*/ 168 h 228"/>
              <a:gd name="T2" fmla="*/ 216 w 256"/>
              <a:gd name="T3" fmla="*/ 144 h 228"/>
              <a:gd name="T4" fmla="*/ 192 w 256"/>
              <a:gd name="T5" fmla="*/ 168 h 228"/>
              <a:gd name="T6" fmla="*/ 168 w 256"/>
              <a:gd name="T7" fmla="*/ 192 h 228"/>
              <a:gd name="T8" fmla="*/ 169 w 256"/>
              <a:gd name="T9" fmla="*/ 200 h 228"/>
              <a:gd name="T10" fmla="*/ 12 w 256"/>
              <a:gd name="T11" fmla="*/ 200 h 228"/>
              <a:gd name="T12" fmla="*/ 0 w 256"/>
              <a:gd name="T13" fmla="*/ 188 h 228"/>
              <a:gd name="T14" fmla="*/ 0 w 256"/>
              <a:gd name="T15" fmla="*/ 172 h 228"/>
              <a:gd name="T16" fmla="*/ 0 w 256"/>
              <a:gd name="T17" fmla="*/ 152 h 228"/>
              <a:gd name="T18" fmla="*/ 0 w 256"/>
              <a:gd name="T19" fmla="*/ 136 h 228"/>
              <a:gd name="T20" fmla="*/ 0 w 256"/>
              <a:gd name="T21" fmla="*/ 116 h 228"/>
              <a:gd name="T22" fmla="*/ 0 w 256"/>
              <a:gd name="T23" fmla="*/ 100 h 228"/>
              <a:gd name="T24" fmla="*/ 0 w 256"/>
              <a:gd name="T25" fmla="*/ 60 h 228"/>
              <a:gd name="T26" fmla="*/ 256 w 256"/>
              <a:gd name="T27" fmla="*/ 60 h 228"/>
              <a:gd name="T28" fmla="*/ 256 w 256"/>
              <a:gd name="T29" fmla="*/ 100 h 228"/>
              <a:gd name="T30" fmla="*/ 256 w 256"/>
              <a:gd name="T31" fmla="*/ 116 h 228"/>
              <a:gd name="T32" fmla="*/ 256 w 256"/>
              <a:gd name="T33" fmla="*/ 136 h 228"/>
              <a:gd name="T34" fmla="*/ 256 w 256"/>
              <a:gd name="T35" fmla="*/ 152 h 228"/>
              <a:gd name="T36" fmla="*/ 256 w 256"/>
              <a:gd name="T37" fmla="*/ 172 h 228"/>
              <a:gd name="T38" fmla="*/ 256 w 256"/>
              <a:gd name="T39" fmla="*/ 174 h 228"/>
              <a:gd name="T40" fmla="*/ 240 w 256"/>
              <a:gd name="T41" fmla="*/ 168 h 228"/>
              <a:gd name="T42" fmla="*/ 0 w 256"/>
              <a:gd name="T43" fmla="*/ 36 h 228"/>
              <a:gd name="T44" fmla="*/ 0 w 256"/>
              <a:gd name="T45" fmla="*/ 28 h 228"/>
              <a:gd name="T46" fmla="*/ 0 w 256"/>
              <a:gd name="T47" fmla="*/ 12 h 228"/>
              <a:gd name="T48" fmla="*/ 12 w 256"/>
              <a:gd name="T49" fmla="*/ 0 h 228"/>
              <a:gd name="T50" fmla="*/ 28 w 256"/>
              <a:gd name="T51" fmla="*/ 0 h 228"/>
              <a:gd name="T52" fmla="*/ 36 w 256"/>
              <a:gd name="T53" fmla="*/ 0 h 228"/>
              <a:gd name="T54" fmla="*/ 48 w 256"/>
              <a:gd name="T55" fmla="*/ 0 h 228"/>
              <a:gd name="T56" fmla="*/ 72 w 256"/>
              <a:gd name="T57" fmla="*/ 0 h 228"/>
              <a:gd name="T58" fmla="*/ 96 w 256"/>
              <a:gd name="T59" fmla="*/ 24 h 228"/>
              <a:gd name="T60" fmla="*/ 244 w 256"/>
              <a:gd name="T61" fmla="*/ 24 h 228"/>
              <a:gd name="T62" fmla="*/ 256 w 256"/>
              <a:gd name="T63" fmla="*/ 36 h 228"/>
              <a:gd name="T64" fmla="*/ 256 w 256"/>
              <a:gd name="T65" fmla="*/ 48 h 228"/>
              <a:gd name="T66" fmla="*/ 0 w 256"/>
              <a:gd name="T67" fmla="*/ 48 h 228"/>
              <a:gd name="T68" fmla="*/ 0 w 256"/>
              <a:gd name="T69" fmla="*/ 36 h 228"/>
              <a:gd name="T70" fmla="*/ 192 w 256"/>
              <a:gd name="T71" fmla="*/ 180 h 228"/>
              <a:gd name="T72" fmla="*/ 204 w 256"/>
              <a:gd name="T73" fmla="*/ 180 h 228"/>
              <a:gd name="T74" fmla="*/ 204 w 256"/>
              <a:gd name="T75" fmla="*/ 168 h 228"/>
              <a:gd name="T76" fmla="*/ 216 w 256"/>
              <a:gd name="T77" fmla="*/ 156 h 228"/>
              <a:gd name="T78" fmla="*/ 228 w 256"/>
              <a:gd name="T79" fmla="*/ 168 h 228"/>
              <a:gd name="T80" fmla="*/ 228 w 256"/>
              <a:gd name="T81" fmla="*/ 180 h 228"/>
              <a:gd name="T82" fmla="*/ 240 w 256"/>
              <a:gd name="T83" fmla="*/ 180 h 228"/>
              <a:gd name="T84" fmla="*/ 252 w 256"/>
              <a:gd name="T85" fmla="*/ 192 h 228"/>
              <a:gd name="T86" fmla="*/ 240 w 256"/>
              <a:gd name="T87" fmla="*/ 204 h 228"/>
              <a:gd name="T88" fmla="*/ 228 w 256"/>
              <a:gd name="T89" fmla="*/ 204 h 228"/>
              <a:gd name="T90" fmla="*/ 228 w 256"/>
              <a:gd name="T91" fmla="*/ 216 h 228"/>
              <a:gd name="T92" fmla="*/ 216 w 256"/>
              <a:gd name="T93" fmla="*/ 228 h 228"/>
              <a:gd name="T94" fmla="*/ 204 w 256"/>
              <a:gd name="T95" fmla="*/ 216 h 228"/>
              <a:gd name="T96" fmla="*/ 204 w 256"/>
              <a:gd name="T97" fmla="*/ 204 h 228"/>
              <a:gd name="T98" fmla="*/ 192 w 256"/>
              <a:gd name="T99" fmla="*/ 204 h 228"/>
              <a:gd name="T100" fmla="*/ 180 w 256"/>
              <a:gd name="T101" fmla="*/ 192 h 228"/>
              <a:gd name="T102" fmla="*/ 192 w 256"/>
              <a:gd name="T103" fmla="*/ 180 h 22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6" h="228">
                <a:moveTo>
                  <a:pt x="240" y="168"/>
                </a:moveTo>
                <a:cubicBezTo>
                  <a:pt x="240" y="155"/>
                  <a:pt x="229" y="144"/>
                  <a:pt x="216" y="144"/>
                </a:cubicBezTo>
                <a:cubicBezTo>
                  <a:pt x="203" y="144"/>
                  <a:pt x="192" y="155"/>
                  <a:pt x="192" y="168"/>
                </a:cubicBezTo>
                <a:cubicBezTo>
                  <a:pt x="179" y="168"/>
                  <a:pt x="168" y="179"/>
                  <a:pt x="168" y="192"/>
                </a:cubicBezTo>
                <a:cubicBezTo>
                  <a:pt x="168" y="195"/>
                  <a:pt x="169" y="197"/>
                  <a:pt x="169" y="200"/>
                </a:cubicBezTo>
                <a:cubicBezTo>
                  <a:pt x="12" y="200"/>
                  <a:pt x="12" y="200"/>
                  <a:pt x="12" y="200"/>
                </a:cubicBezTo>
                <a:cubicBezTo>
                  <a:pt x="5" y="200"/>
                  <a:pt x="0" y="195"/>
                  <a:pt x="0" y="188"/>
                </a:cubicBezTo>
                <a:cubicBezTo>
                  <a:pt x="0" y="172"/>
                  <a:pt x="0" y="172"/>
                  <a:pt x="0" y="172"/>
                </a:cubicBezTo>
                <a:cubicBezTo>
                  <a:pt x="0" y="152"/>
                  <a:pt x="0" y="152"/>
                  <a:pt x="0" y="152"/>
                </a:cubicBezTo>
                <a:cubicBezTo>
                  <a:pt x="0" y="136"/>
                  <a:pt x="0" y="136"/>
                  <a:pt x="0" y="136"/>
                </a:cubicBezTo>
                <a:cubicBezTo>
                  <a:pt x="0" y="116"/>
                  <a:pt x="0" y="116"/>
                  <a:pt x="0" y="116"/>
                </a:cubicBezTo>
                <a:cubicBezTo>
                  <a:pt x="0" y="100"/>
                  <a:pt x="0" y="100"/>
                  <a:pt x="0" y="100"/>
                </a:cubicBezTo>
                <a:cubicBezTo>
                  <a:pt x="0" y="60"/>
                  <a:pt x="0" y="60"/>
                  <a:pt x="0" y="60"/>
                </a:cubicBezTo>
                <a:cubicBezTo>
                  <a:pt x="256" y="60"/>
                  <a:pt x="256" y="60"/>
                  <a:pt x="256" y="60"/>
                </a:cubicBezTo>
                <a:cubicBezTo>
                  <a:pt x="256" y="100"/>
                  <a:pt x="256" y="100"/>
                  <a:pt x="256" y="100"/>
                </a:cubicBezTo>
                <a:cubicBezTo>
                  <a:pt x="256" y="116"/>
                  <a:pt x="256" y="116"/>
                  <a:pt x="256" y="116"/>
                </a:cubicBezTo>
                <a:cubicBezTo>
                  <a:pt x="256" y="136"/>
                  <a:pt x="256" y="136"/>
                  <a:pt x="256" y="136"/>
                </a:cubicBezTo>
                <a:cubicBezTo>
                  <a:pt x="256" y="152"/>
                  <a:pt x="256" y="152"/>
                  <a:pt x="256" y="152"/>
                </a:cubicBezTo>
                <a:cubicBezTo>
                  <a:pt x="256" y="172"/>
                  <a:pt x="256" y="172"/>
                  <a:pt x="256" y="172"/>
                </a:cubicBezTo>
                <a:cubicBezTo>
                  <a:pt x="256" y="174"/>
                  <a:pt x="256" y="174"/>
                  <a:pt x="256" y="174"/>
                </a:cubicBezTo>
                <a:cubicBezTo>
                  <a:pt x="252" y="170"/>
                  <a:pt x="246" y="168"/>
                  <a:pt x="240" y="168"/>
                </a:cubicBezTo>
                <a:moveTo>
                  <a:pt x="0" y="36"/>
                </a:moveTo>
                <a:cubicBezTo>
                  <a:pt x="0" y="28"/>
                  <a:pt x="0" y="28"/>
                  <a:pt x="0" y="28"/>
                </a:cubicBezTo>
                <a:cubicBezTo>
                  <a:pt x="0" y="12"/>
                  <a:pt x="0" y="12"/>
                  <a:pt x="0" y="12"/>
                </a:cubicBezTo>
                <a:cubicBezTo>
                  <a:pt x="0" y="5"/>
                  <a:pt x="5" y="0"/>
                  <a:pt x="12" y="0"/>
                </a:cubicBezTo>
                <a:cubicBezTo>
                  <a:pt x="28" y="0"/>
                  <a:pt x="28" y="0"/>
                  <a:pt x="28" y="0"/>
                </a:cubicBezTo>
                <a:cubicBezTo>
                  <a:pt x="36" y="0"/>
                  <a:pt x="36" y="0"/>
                  <a:pt x="36" y="0"/>
                </a:cubicBezTo>
                <a:cubicBezTo>
                  <a:pt x="48" y="0"/>
                  <a:pt x="48" y="0"/>
                  <a:pt x="48" y="0"/>
                </a:cubicBezTo>
                <a:cubicBezTo>
                  <a:pt x="72" y="0"/>
                  <a:pt x="72" y="0"/>
                  <a:pt x="72" y="0"/>
                </a:cubicBezTo>
                <a:cubicBezTo>
                  <a:pt x="96" y="24"/>
                  <a:pt x="96" y="24"/>
                  <a:pt x="96" y="24"/>
                </a:cubicBezTo>
                <a:cubicBezTo>
                  <a:pt x="244" y="24"/>
                  <a:pt x="244" y="24"/>
                  <a:pt x="244" y="24"/>
                </a:cubicBezTo>
                <a:cubicBezTo>
                  <a:pt x="251" y="24"/>
                  <a:pt x="256" y="29"/>
                  <a:pt x="256" y="36"/>
                </a:cubicBezTo>
                <a:cubicBezTo>
                  <a:pt x="256" y="48"/>
                  <a:pt x="256" y="48"/>
                  <a:pt x="256" y="48"/>
                </a:cubicBezTo>
                <a:cubicBezTo>
                  <a:pt x="0" y="48"/>
                  <a:pt x="0" y="48"/>
                  <a:pt x="0" y="48"/>
                </a:cubicBezTo>
                <a:lnTo>
                  <a:pt x="0" y="36"/>
                </a:lnTo>
                <a:close/>
                <a:moveTo>
                  <a:pt x="192" y="180"/>
                </a:moveTo>
                <a:cubicBezTo>
                  <a:pt x="204" y="180"/>
                  <a:pt x="204" y="180"/>
                  <a:pt x="204" y="180"/>
                </a:cubicBezTo>
                <a:cubicBezTo>
                  <a:pt x="204" y="168"/>
                  <a:pt x="204" y="168"/>
                  <a:pt x="204" y="168"/>
                </a:cubicBezTo>
                <a:cubicBezTo>
                  <a:pt x="204" y="161"/>
                  <a:pt x="209" y="156"/>
                  <a:pt x="216" y="156"/>
                </a:cubicBezTo>
                <a:cubicBezTo>
                  <a:pt x="223" y="156"/>
                  <a:pt x="228" y="161"/>
                  <a:pt x="228" y="168"/>
                </a:cubicBezTo>
                <a:cubicBezTo>
                  <a:pt x="228" y="180"/>
                  <a:pt x="228" y="180"/>
                  <a:pt x="228" y="180"/>
                </a:cubicBezTo>
                <a:cubicBezTo>
                  <a:pt x="240" y="180"/>
                  <a:pt x="240" y="180"/>
                  <a:pt x="240" y="180"/>
                </a:cubicBezTo>
                <a:cubicBezTo>
                  <a:pt x="247" y="180"/>
                  <a:pt x="252" y="185"/>
                  <a:pt x="252" y="192"/>
                </a:cubicBezTo>
                <a:cubicBezTo>
                  <a:pt x="252" y="199"/>
                  <a:pt x="247" y="204"/>
                  <a:pt x="240" y="204"/>
                </a:cubicBezTo>
                <a:cubicBezTo>
                  <a:pt x="228" y="204"/>
                  <a:pt x="228" y="204"/>
                  <a:pt x="228" y="204"/>
                </a:cubicBezTo>
                <a:cubicBezTo>
                  <a:pt x="228" y="216"/>
                  <a:pt x="228" y="216"/>
                  <a:pt x="228" y="216"/>
                </a:cubicBezTo>
                <a:cubicBezTo>
                  <a:pt x="228" y="223"/>
                  <a:pt x="223" y="228"/>
                  <a:pt x="216" y="228"/>
                </a:cubicBezTo>
                <a:cubicBezTo>
                  <a:pt x="209" y="228"/>
                  <a:pt x="204" y="223"/>
                  <a:pt x="204" y="216"/>
                </a:cubicBezTo>
                <a:cubicBezTo>
                  <a:pt x="204" y="204"/>
                  <a:pt x="204" y="204"/>
                  <a:pt x="204" y="204"/>
                </a:cubicBezTo>
                <a:cubicBezTo>
                  <a:pt x="192" y="204"/>
                  <a:pt x="192" y="204"/>
                  <a:pt x="192" y="204"/>
                </a:cubicBezTo>
                <a:cubicBezTo>
                  <a:pt x="185" y="204"/>
                  <a:pt x="180" y="199"/>
                  <a:pt x="180" y="192"/>
                </a:cubicBezTo>
                <a:cubicBezTo>
                  <a:pt x="180" y="185"/>
                  <a:pt x="185" y="180"/>
                  <a:pt x="192" y="180"/>
                </a:cubicBezTo>
              </a:path>
            </a:pathLst>
          </a:custGeom>
          <a:solidFill>
            <a:schemeClr val="bg1"/>
          </a:solidFill>
          <a:ln>
            <a:noFill/>
          </a:ln>
        </p:spPr>
        <p:txBody>
          <a:bodyPr/>
          <a:lstStyle/>
          <a:p>
            <a:endParaRPr lang="en-US"/>
          </a:p>
        </p:txBody>
      </p:sp>
      <p:sp>
        <p:nvSpPr>
          <p:cNvPr id="42" name="Freeform 102">
            <a:extLst>
              <a:ext uri="{FF2B5EF4-FFF2-40B4-BE49-F238E27FC236}">
                <a16:creationId xmlns:a16="http://schemas.microsoft.com/office/drawing/2014/main" id="{47EC25B0-B65D-4A89-8A09-A58296289E02}"/>
              </a:ext>
            </a:extLst>
          </p:cNvPr>
          <p:cNvSpPr>
            <a:spLocks noChangeArrowheads="1"/>
          </p:cNvSpPr>
          <p:nvPr/>
        </p:nvSpPr>
        <p:spPr bwMode="auto">
          <a:xfrm>
            <a:off x="7561799" y="4455545"/>
            <a:ext cx="556139" cy="506662"/>
          </a:xfrm>
          <a:custGeom>
            <a:avLst/>
            <a:gdLst>
              <a:gd name="T0" fmla="*/ 35915 w 498"/>
              <a:gd name="T1" fmla="*/ 67789 h 445"/>
              <a:gd name="T2" fmla="*/ 35915 w 498"/>
              <a:gd name="T3" fmla="*/ 67789 h 445"/>
              <a:gd name="T4" fmla="*/ 63749 w 498"/>
              <a:gd name="T5" fmla="*/ 75870 h 445"/>
              <a:gd name="T6" fmla="*/ 67789 w 498"/>
              <a:gd name="T7" fmla="*/ 75870 h 445"/>
              <a:gd name="T8" fmla="*/ 87542 w 498"/>
              <a:gd name="T9" fmla="*/ 60157 h 445"/>
              <a:gd name="T10" fmla="*/ 87542 w 498"/>
              <a:gd name="T11" fmla="*/ 56117 h 445"/>
              <a:gd name="T12" fmla="*/ 79911 w 498"/>
              <a:gd name="T13" fmla="*/ 48036 h 445"/>
              <a:gd name="T14" fmla="*/ 123457 w 498"/>
              <a:gd name="T15" fmla="*/ 4489 h 445"/>
              <a:gd name="T16" fmla="*/ 87542 w 498"/>
              <a:gd name="T17" fmla="*/ 0 h 445"/>
              <a:gd name="T18" fmla="*/ 48036 w 498"/>
              <a:gd name="T19" fmla="*/ 24242 h 445"/>
              <a:gd name="T20" fmla="*/ 32323 w 498"/>
              <a:gd name="T21" fmla="*/ 36364 h 445"/>
              <a:gd name="T22" fmla="*/ 23794 w 498"/>
              <a:gd name="T23" fmla="*/ 52076 h 445"/>
              <a:gd name="T24" fmla="*/ 8081 w 498"/>
              <a:gd name="T25" fmla="*/ 56117 h 445"/>
              <a:gd name="T26" fmla="*/ 0 w 498"/>
              <a:gd name="T27" fmla="*/ 64197 h 445"/>
              <a:gd name="T28" fmla="*/ 0 w 498"/>
              <a:gd name="T29" fmla="*/ 67789 h 445"/>
              <a:gd name="T30" fmla="*/ 16162 w 498"/>
              <a:gd name="T31" fmla="*/ 83950 h 445"/>
              <a:gd name="T32" fmla="*/ 23794 w 498"/>
              <a:gd name="T33" fmla="*/ 87991 h 445"/>
              <a:gd name="T34" fmla="*/ 32323 w 498"/>
              <a:gd name="T35" fmla="*/ 79910 h 445"/>
              <a:gd name="T36" fmla="*/ 35915 w 498"/>
              <a:gd name="T37" fmla="*/ 67789 h 445"/>
              <a:gd name="T38" fmla="*/ 99664 w 498"/>
              <a:gd name="T39" fmla="*/ 71829 h 445"/>
              <a:gd name="T40" fmla="*/ 99664 w 498"/>
              <a:gd name="T41" fmla="*/ 71829 h 445"/>
              <a:gd name="T42" fmla="*/ 95623 w 498"/>
              <a:gd name="T43" fmla="*/ 71829 h 445"/>
              <a:gd name="T44" fmla="*/ 79911 w 498"/>
              <a:gd name="T45" fmla="*/ 83950 h 445"/>
              <a:gd name="T46" fmla="*/ 75870 w 498"/>
              <a:gd name="T47" fmla="*/ 91582 h 445"/>
              <a:gd name="T48" fmla="*/ 171045 w 498"/>
              <a:gd name="T49" fmla="*/ 195286 h 445"/>
              <a:gd name="T50" fmla="*/ 179125 w 498"/>
              <a:gd name="T51" fmla="*/ 195286 h 445"/>
              <a:gd name="T52" fmla="*/ 191247 w 498"/>
              <a:gd name="T53" fmla="*/ 187205 h 445"/>
              <a:gd name="T54" fmla="*/ 191247 w 498"/>
              <a:gd name="T55" fmla="*/ 179573 h 445"/>
              <a:gd name="T56" fmla="*/ 99664 w 498"/>
              <a:gd name="T57" fmla="*/ 71829 h 445"/>
              <a:gd name="T58" fmla="*/ 223121 w 498"/>
              <a:gd name="T59" fmla="*/ 28283 h 445"/>
              <a:gd name="T60" fmla="*/ 223121 w 498"/>
              <a:gd name="T61" fmla="*/ 28283 h 445"/>
              <a:gd name="T62" fmla="*/ 215040 w 498"/>
              <a:gd name="T63" fmla="*/ 24242 h 445"/>
              <a:gd name="T64" fmla="*/ 206959 w 498"/>
              <a:gd name="T65" fmla="*/ 39955 h 445"/>
              <a:gd name="T66" fmla="*/ 183166 w 498"/>
              <a:gd name="T67" fmla="*/ 48036 h 445"/>
              <a:gd name="T68" fmla="*/ 179125 w 498"/>
              <a:gd name="T69" fmla="*/ 28283 h 445"/>
              <a:gd name="T70" fmla="*/ 187206 w 498"/>
              <a:gd name="T71" fmla="*/ 8530 h 445"/>
              <a:gd name="T72" fmla="*/ 183166 w 498"/>
              <a:gd name="T73" fmla="*/ 4489 h 445"/>
              <a:gd name="T74" fmla="*/ 151291 w 498"/>
              <a:gd name="T75" fmla="*/ 32323 h 445"/>
              <a:gd name="T76" fmla="*/ 143211 w 498"/>
              <a:gd name="T77" fmla="*/ 67789 h 445"/>
              <a:gd name="T78" fmla="*/ 127498 w 498"/>
              <a:gd name="T79" fmla="*/ 83950 h 445"/>
              <a:gd name="T80" fmla="*/ 143211 w 498"/>
              <a:gd name="T81" fmla="*/ 103703 h 445"/>
              <a:gd name="T82" fmla="*/ 163413 w 498"/>
              <a:gd name="T83" fmla="*/ 83950 h 445"/>
              <a:gd name="T84" fmla="*/ 183166 w 498"/>
              <a:gd name="T85" fmla="*/ 79910 h 445"/>
              <a:gd name="T86" fmla="*/ 219081 w 498"/>
              <a:gd name="T87" fmla="*/ 64197 h 445"/>
              <a:gd name="T88" fmla="*/ 223121 w 498"/>
              <a:gd name="T89" fmla="*/ 28283 h 445"/>
              <a:gd name="T90" fmla="*/ 32323 w 498"/>
              <a:gd name="T91" fmla="*/ 179573 h 445"/>
              <a:gd name="T92" fmla="*/ 32323 w 498"/>
              <a:gd name="T93" fmla="*/ 179573 h 445"/>
              <a:gd name="T94" fmla="*/ 32323 w 498"/>
              <a:gd name="T95" fmla="*/ 187205 h 445"/>
              <a:gd name="T96" fmla="*/ 39955 w 498"/>
              <a:gd name="T97" fmla="*/ 199326 h 445"/>
              <a:gd name="T98" fmla="*/ 48036 w 498"/>
              <a:gd name="T99" fmla="*/ 195286 h 445"/>
              <a:gd name="T100" fmla="*/ 103704 w 498"/>
              <a:gd name="T101" fmla="*/ 143658 h 445"/>
              <a:gd name="T102" fmla="*/ 87542 w 498"/>
              <a:gd name="T103" fmla="*/ 123456 h 445"/>
              <a:gd name="T104" fmla="*/ 32323 w 498"/>
              <a:gd name="T105" fmla="*/ 179573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lIns="34290" tIns="17145" rIns="34290" bIns="17145" anchor="ctr"/>
          <a:lstStyle/>
          <a:p>
            <a:endParaRPr lang="en-US"/>
          </a:p>
        </p:txBody>
      </p:sp>
      <p:sp>
        <p:nvSpPr>
          <p:cNvPr id="61" name="Freeform 111">
            <a:extLst>
              <a:ext uri="{FF2B5EF4-FFF2-40B4-BE49-F238E27FC236}">
                <a16:creationId xmlns:a16="http://schemas.microsoft.com/office/drawing/2014/main" id="{93219730-182E-400D-B630-F6731216B6B0}"/>
              </a:ext>
            </a:extLst>
          </p:cNvPr>
          <p:cNvSpPr>
            <a:spLocks noChangeArrowheads="1"/>
          </p:cNvSpPr>
          <p:nvPr/>
        </p:nvSpPr>
        <p:spPr bwMode="auto">
          <a:xfrm>
            <a:off x="6161092" y="5292324"/>
            <a:ext cx="587264" cy="553998"/>
          </a:xfrm>
          <a:custGeom>
            <a:avLst/>
            <a:gdLst>
              <a:gd name="T0" fmla="*/ 211708 w 602"/>
              <a:gd name="T1" fmla="*/ 181360 h 602"/>
              <a:gd name="T2" fmla="*/ 211708 w 602"/>
              <a:gd name="T3" fmla="*/ 181360 h 602"/>
              <a:gd name="T4" fmla="*/ 217127 w 602"/>
              <a:gd name="T5" fmla="*/ 196533 h 602"/>
              <a:gd name="T6" fmla="*/ 196534 w 602"/>
              <a:gd name="T7" fmla="*/ 217126 h 602"/>
              <a:gd name="T8" fmla="*/ 183889 w 602"/>
              <a:gd name="T9" fmla="*/ 212068 h 602"/>
              <a:gd name="T10" fmla="*/ 183889 w 602"/>
              <a:gd name="T11" fmla="*/ 212068 h 602"/>
              <a:gd name="T12" fmla="*/ 122472 w 602"/>
              <a:gd name="T13" fmla="*/ 150651 h 602"/>
              <a:gd name="T14" fmla="*/ 81648 w 602"/>
              <a:gd name="T15" fmla="*/ 163657 h 602"/>
              <a:gd name="T16" fmla="*/ 0 w 602"/>
              <a:gd name="T17" fmla="*/ 81648 h 602"/>
              <a:gd name="T18" fmla="*/ 81648 w 602"/>
              <a:gd name="T19" fmla="*/ 0 h 602"/>
              <a:gd name="T20" fmla="*/ 163297 w 602"/>
              <a:gd name="T21" fmla="*/ 81648 h 602"/>
              <a:gd name="T22" fmla="*/ 153181 w 602"/>
              <a:gd name="T23" fmla="*/ 122833 h 602"/>
              <a:gd name="T24" fmla="*/ 211708 w 602"/>
              <a:gd name="T25" fmla="*/ 181360 h 602"/>
              <a:gd name="T26" fmla="*/ 81648 w 602"/>
              <a:gd name="T27" fmla="*/ 20593 h 602"/>
              <a:gd name="T28" fmla="*/ 81648 w 602"/>
              <a:gd name="T29" fmla="*/ 20593 h 602"/>
              <a:gd name="T30" fmla="*/ 20231 w 602"/>
              <a:gd name="T31" fmla="*/ 81648 h 602"/>
              <a:gd name="T32" fmla="*/ 81648 w 602"/>
              <a:gd name="T33" fmla="*/ 143065 h 602"/>
              <a:gd name="T34" fmla="*/ 143065 w 602"/>
              <a:gd name="T35" fmla="*/ 81648 h 602"/>
              <a:gd name="T36" fmla="*/ 81648 w 602"/>
              <a:gd name="T37" fmla="*/ 20593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chemeClr val="bg1"/>
          </a:solidFill>
          <a:ln>
            <a:noFill/>
          </a:ln>
        </p:spPr>
        <p:txBody>
          <a:bodyPr wrap="none" anchor="ctr"/>
          <a:lstStyle/>
          <a:p>
            <a:endParaRPr lang="en-US"/>
          </a:p>
        </p:txBody>
      </p:sp>
      <p:sp>
        <p:nvSpPr>
          <p:cNvPr id="62" name="Freeform 75">
            <a:extLst>
              <a:ext uri="{FF2B5EF4-FFF2-40B4-BE49-F238E27FC236}">
                <a16:creationId xmlns:a16="http://schemas.microsoft.com/office/drawing/2014/main" id="{9EFA9F39-2D7F-411F-81F0-0798D0CCB340}"/>
              </a:ext>
            </a:extLst>
          </p:cNvPr>
          <p:cNvSpPr>
            <a:spLocks noChangeArrowheads="1"/>
          </p:cNvSpPr>
          <p:nvPr/>
        </p:nvSpPr>
        <p:spPr bwMode="auto">
          <a:xfrm>
            <a:off x="4696599" y="4540525"/>
            <a:ext cx="461533" cy="469038"/>
          </a:xfrm>
          <a:custGeom>
            <a:avLst/>
            <a:gdLst>
              <a:gd name="T0" fmla="*/ 206650 w 602"/>
              <a:gd name="T1" fmla="*/ 183789 h 510"/>
              <a:gd name="T2" fmla="*/ 206650 w 602"/>
              <a:gd name="T3" fmla="*/ 183789 h 510"/>
              <a:gd name="T4" fmla="*/ 10116 w 602"/>
              <a:gd name="T5" fmla="*/ 183789 h 510"/>
              <a:gd name="T6" fmla="*/ 0 w 602"/>
              <a:gd name="T7" fmla="*/ 173679 h 510"/>
              <a:gd name="T8" fmla="*/ 0 w 602"/>
              <a:gd name="T9" fmla="*/ 10110 h 510"/>
              <a:gd name="T10" fmla="*/ 10116 w 602"/>
              <a:gd name="T11" fmla="*/ 0 h 510"/>
              <a:gd name="T12" fmla="*/ 20231 w 602"/>
              <a:gd name="T13" fmla="*/ 10110 h 510"/>
              <a:gd name="T14" fmla="*/ 20231 w 602"/>
              <a:gd name="T15" fmla="*/ 140460 h 510"/>
              <a:gd name="T16" fmla="*/ 20231 w 602"/>
              <a:gd name="T17" fmla="*/ 140460 h 510"/>
              <a:gd name="T18" fmla="*/ 20231 w 602"/>
              <a:gd name="T19" fmla="*/ 163207 h 510"/>
              <a:gd name="T20" fmla="*/ 206650 w 602"/>
              <a:gd name="T21" fmla="*/ 163207 h 510"/>
              <a:gd name="T22" fmla="*/ 217127 w 602"/>
              <a:gd name="T23" fmla="*/ 173679 h 510"/>
              <a:gd name="T24" fmla="*/ 206650 w 602"/>
              <a:gd name="T25" fmla="*/ 183789 h 510"/>
              <a:gd name="T26" fmla="*/ 183889 w 602"/>
              <a:gd name="T27" fmla="*/ 153097 h 510"/>
              <a:gd name="T28" fmla="*/ 183889 w 602"/>
              <a:gd name="T29" fmla="*/ 153097 h 510"/>
              <a:gd name="T30" fmla="*/ 163297 w 602"/>
              <a:gd name="T31" fmla="*/ 153097 h 510"/>
              <a:gd name="T32" fmla="*/ 153181 w 602"/>
              <a:gd name="T33" fmla="*/ 142987 h 510"/>
              <a:gd name="T34" fmla="*/ 153181 w 602"/>
              <a:gd name="T35" fmla="*/ 71494 h 510"/>
              <a:gd name="T36" fmla="*/ 163297 w 602"/>
              <a:gd name="T37" fmla="*/ 61383 h 510"/>
              <a:gd name="T38" fmla="*/ 183889 w 602"/>
              <a:gd name="T39" fmla="*/ 61383 h 510"/>
              <a:gd name="T40" fmla="*/ 194005 w 602"/>
              <a:gd name="T41" fmla="*/ 71494 h 510"/>
              <a:gd name="T42" fmla="*/ 194005 w 602"/>
              <a:gd name="T43" fmla="*/ 142987 h 510"/>
              <a:gd name="T44" fmla="*/ 183889 w 602"/>
              <a:gd name="T45" fmla="*/ 153097 h 510"/>
              <a:gd name="T46" fmla="*/ 125001 w 602"/>
              <a:gd name="T47" fmla="*/ 153097 h 510"/>
              <a:gd name="T48" fmla="*/ 125001 w 602"/>
              <a:gd name="T49" fmla="*/ 153097 h 510"/>
              <a:gd name="T50" fmla="*/ 104770 w 602"/>
              <a:gd name="T51" fmla="*/ 153097 h 510"/>
              <a:gd name="T52" fmla="*/ 94293 w 602"/>
              <a:gd name="T53" fmla="*/ 142987 h 510"/>
              <a:gd name="T54" fmla="*/ 94293 w 602"/>
              <a:gd name="T55" fmla="*/ 30692 h 510"/>
              <a:gd name="T56" fmla="*/ 104770 w 602"/>
              <a:gd name="T57" fmla="*/ 20581 h 510"/>
              <a:gd name="T58" fmla="*/ 125001 w 602"/>
              <a:gd name="T59" fmla="*/ 20581 h 510"/>
              <a:gd name="T60" fmla="*/ 135117 w 602"/>
              <a:gd name="T61" fmla="*/ 30692 h 510"/>
              <a:gd name="T62" fmla="*/ 135117 w 602"/>
              <a:gd name="T63" fmla="*/ 142987 h 510"/>
              <a:gd name="T64" fmla="*/ 125001 w 602"/>
              <a:gd name="T65" fmla="*/ 153097 h 510"/>
              <a:gd name="T66" fmla="*/ 69004 w 602"/>
              <a:gd name="T67" fmla="*/ 153097 h 510"/>
              <a:gd name="T68" fmla="*/ 69004 w 602"/>
              <a:gd name="T69" fmla="*/ 153097 h 510"/>
              <a:gd name="T70" fmla="*/ 48411 w 602"/>
              <a:gd name="T71" fmla="*/ 153097 h 510"/>
              <a:gd name="T72" fmla="*/ 38295 w 602"/>
              <a:gd name="T73" fmla="*/ 142987 h 510"/>
              <a:gd name="T74" fmla="*/ 38295 w 602"/>
              <a:gd name="T75" fmla="*/ 122406 h 510"/>
              <a:gd name="T76" fmla="*/ 48411 w 602"/>
              <a:gd name="T77" fmla="*/ 112295 h 510"/>
              <a:gd name="T78" fmla="*/ 69004 w 602"/>
              <a:gd name="T79" fmla="*/ 112295 h 510"/>
              <a:gd name="T80" fmla="*/ 79119 w 602"/>
              <a:gd name="T81" fmla="*/ 122406 h 510"/>
              <a:gd name="T82" fmla="*/ 79119 w 602"/>
              <a:gd name="T83" fmla="*/ 142987 h 510"/>
              <a:gd name="T84" fmla="*/ 69004 w 602"/>
              <a:gd name="T85" fmla="*/ 153097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anchor="ctr"/>
          <a:lstStyle/>
          <a:p>
            <a:endParaRPr lang="en-US"/>
          </a:p>
        </p:txBody>
      </p:sp>
      <p:sp>
        <p:nvSpPr>
          <p:cNvPr id="63" name="Freeform 171">
            <a:extLst>
              <a:ext uri="{FF2B5EF4-FFF2-40B4-BE49-F238E27FC236}">
                <a16:creationId xmlns:a16="http://schemas.microsoft.com/office/drawing/2014/main" id="{5F872C94-F0AF-42E8-82BD-D5B6BF2BB984}"/>
              </a:ext>
            </a:extLst>
          </p:cNvPr>
          <p:cNvSpPr>
            <a:spLocks noChangeArrowheads="1"/>
          </p:cNvSpPr>
          <p:nvPr/>
        </p:nvSpPr>
        <p:spPr bwMode="auto">
          <a:xfrm>
            <a:off x="4575640" y="2611070"/>
            <a:ext cx="601709" cy="553998"/>
          </a:xfrm>
          <a:custGeom>
            <a:avLst/>
            <a:gdLst>
              <a:gd name="T0" fmla="*/ 106182 w 589"/>
              <a:gd name="T1" fmla="*/ 69226 h 590"/>
              <a:gd name="T2" fmla="*/ 106182 w 589"/>
              <a:gd name="T3" fmla="*/ 138091 h 590"/>
              <a:gd name="T4" fmla="*/ 106182 w 589"/>
              <a:gd name="T5" fmla="*/ 69226 h 590"/>
              <a:gd name="T6" fmla="*/ 106182 w 589"/>
              <a:gd name="T7" fmla="*/ 127635 h 590"/>
              <a:gd name="T8" fmla="*/ 106182 w 589"/>
              <a:gd name="T9" fmla="*/ 85090 h 590"/>
              <a:gd name="T10" fmla="*/ 106182 w 589"/>
              <a:gd name="T11" fmla="*/ 127635 h 590"/>
              <a:gd name="T12" fmla="*/ 207308 w 589"/>
              <a:gd name="T13" fmla="*/ 127635 h 590"/>
              <a:gd name="T14" fmla="*/ 191055 w 589"/>
              <a:gd name="T15" fmla="*/ 106363 h 590"/>
              <a:gd name="T16" fmla="*/ 207308 w 589"/>
              <a:gd name="T17" fmla="*/ 79682 h 590"/>
              <a:gd name="T18" fmla="*/ 196473 w 589"/>
              <a:gd name="T19" fmla="*/ 37497 h 590"/>
              <a:gd name="T20" fmla="*/ 159273 w 589"/>
              <a:gd name="T21" fmla="*/ 42545 h 590"/>
              <a:gd name="T22" fmla="*/ 132547 w 589"/>
              <a:gd name="T23" fmla="*/ 10817 h 590"/>
              <a:gd name="T24" fmla="*/ 90291 w 589"/>
              <a:gd name="T25" fmla="*/ 0 h 590"/>
              <a:gd name="T26" fmla="*/ 79456 w 589"/>
              <a:gd name="T27" fmla="*/ 26681 h 590"/>
              <a:gd name="T28" fmla="*/ 37200 w 589"/>
              <a:gd name="T29" fmla="*/ 32089 h 590"/>
              <a:gd name="T30" fmla="*/ 0 w 589"/>
              <a:gd name="T31" fmla="*/ 58770 h 590"/>
              <a:gd name="T32" fmla="*/ 20947 w 589"/>
              <a:gd name="T33" fmla="*/ 90498 h 590"/>
              <a:gd name="T34" fmla="*/ 20947 w 589"/>
              <a:gd name="T35" fmla="*/ 122227 h 590"/>
              <a:gd name="T36" fmla="*/ 0 w 589"/>
              <a:gd name="T37" fmla="*/ 148908 h 590"/>
              <a:gd name="T38" fmla="*/ 37200 w 589"/>
              <a:gd name="T39" fmla="*/ 180636 h 590"/>
              <a:gd name="T40" fmla="*/ 79456 w 589"/>
              <a:gd name="T41" fmla="*/ 186044 h 590"/>
              <a:gd name="T42" fmla="*/ 90291 w 589"/>
              <a:gd name="T43" fmla="*/ 212364 h 590"/>
              <a:gd name="T44" fmla="*/ 132547 w 589"/>
              <a:gd name="T45" fmla="*/ 196500 h 590"/>
              <a:gd name="T46" fmla="*/ 159273 w 589"/>
              <a:gd name="T47" fmla="*/ 170180 h 590"/>
              <a:gd name="T48" fmla="*/ 196473 w 589"/>
              <a:gd name="T49" fmla="*/ 175228 h 590"/>
              <a:gd name="T50" fmla="*/ 207308 w 589"/>
              <a:gd name="T51" fmla="*/ 127635 h 590"/>
              <a:gd name="T52" fmla="*/ 196473 w 589"/>
              <a:gd name="T53" fmla="*/ 148908 h 590"/>
              <a:gd name="T54" fmla="*/ 180581 w 589"/>
              <a:gd name="T55" fmla="*/ 164772 h 590"/>
              <a:gd name="T56" fmla="*/ 122073 w 589"/>
              <a:gd name="T57" fmla="*/ 175228 h 590"/>
              <a:gd name="T58" fmla="*/ 111599 w 589"/>
              <a:gd name="T59" fmla="*/ 196500 h 590"/>
              <a:gd name="T60" fmla="*/ 90291 w 589"/>
              <a:gd name="T61" fmla="*/ 191092 h 590"/>
              <a:gd name="T62" fmla="*/ 53091 w 589"/>
              <a:gd name="T63" fmla="*/ 153955 h 590"/>
              <a:gd name="T64" fmla="*/ 26365 w 589"/>
              <a:gd name="T65" fmla="*/ 159363 h 590"/>
              <a:gd name="T66" fmla="*/ 20947 w 589"/>
              <a:gd name="T67" fmla="*/ 138091 h 590"/>
              <a:gd name="T68" fmla="*/ 37200 w 589"/>
              <a:gd name="T69" fmla="*/ 106363 h 590"/>
              <a:gd name="T70" fmla="*/ 20947 w 589"/>
              <a:gd name="T71" fmla="*/ 69226 h 590"/>
              <a:gd name="T72" fmla="*/ 26365 w 589"/>
              <a:gd name="T73" fmla="*/ 47953 h 590"/>
              <a:gd name="T74" fmla="*/ 53091 w 589"/>
              <a:gd name="T75" fmla="*/ 58770 h 590"/>
              <a:gd name="T76" fmla="*/ 90291 w 589"/>
              <a:gd name="T77" fmla="*/ 21273 h 590"/>
              <a:gd name="T78" fmla="*/ 111599 w 589"/>
              <a:gd name="T79" fmla="*/ 10817 h 590"/>
              <a:gd name="T80" fmla="*/ 122073 w 589"/>
              <a:gd name="T81" fmla="*/ 37497 h 590"/>
              <a:gd name="T82" fmla="*/ 180581 w 589"/>
              <a:gd name="T83" fmla="*/ 47953 h 590"/>
              <a:gd name="T84" fmla="*/ 196473 w 589"/>
              <a:gd name="T85" fmla="*/ 58770 h 590"/>
              <a:gd name="T86" fmla="*/ 175164 w 589"/>
              <a:gd name="T87" fmla="*/ 79682 h 590"/>
              <a:gd name="T88" fmla="*/ 175164 w 589"/>
              <a:gd name="T89" fmla="*/ 127635 h 590"/>
              <a:gd name="T90" fmla="*/ 196473 w 589"/>
              <a:gd name="T91" fmla="*/ 148908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chemeClr val="bg1"/>
          </a:solidFill>
          <a:ln>
            <a:noFill/>
          </a:ln>
          <a:effectLst/>
        </p:spPr>
        <p:txBody>
          <a:bodyPr wrap="none" lIns="91431" tIns="45716" rIns="91431" bIns="45716" anchor="ctr"/>
          <a:lstStyle/>
          <a:p>
            <a:endParaRPr lang="en-US"/>
          </a:p>
        </p:txBody>
      </p:sp>
    </p:spTree>
    <p:extLst>
      <p:ext uri="{BB962C8B-B14F-4D97-AF65-F5344CB8AC3E}">
        <p14:creationId xmlns:p14="http://schemas.microsoft.com/office/powerpoint/2010/main" val="598702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4FB40D-011B-48AC-B60E-3639EA915225}"/>
              </a:ext>
            </a:extLst>
          </p:cNvPr>
          <p:cNvSpPr>
            <a:spLocks noGrp="1"/>
          </p:cNvSpPr>
          <p:nvPr>
            <p:ph type="subTitle" idx="1"/>
          </p:nvPr>
        </p:nvSpPr>
        <p:spPr>
          <a:xfrm>
            <a:off x="5971456" y="2899543"/>
            <a:ext cx="5382344" cy="911117"/>
          </a:xfrm>
        </p:spPr>
        <p:txBody>
          <a:bodyPr>
            <a:normAutofit/>
          </a:bodyPr>
          <a:lstStyle/>
          <a:p>
            <a:pPr algn="l"/>
            <a:endParaRPr lang="en-US" sz="2000"/>
          </a:p>
        </p:txBody>
      </p:sp>
      <p:pic>
        <p:nvPicPr>
          <p:cNvPr id="3074" name="Picture 2" descr="30+ Free Data Sources Every Company Should Be Aware Of">
            <a:extLst>
              <a:ext uri="{FF2B5EF4-FFF2-40B4-BE49-F238E27FC236}">
                <a16:creationId xmlns:a16="http://schemas.microsoft.com/office/drawing/2014/main" id="{32611FB3-1B5B-4672-AC9A-F6ABF49476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4295"/>
          <a:stretch/>
        </p:blipFill>
        <p:spPr bwMode="auto">
          <a:xfrm>
            <a:off x="20" y="10"/>
            <a:ext cx="5836538" cy="5130404"/>
          </a:xfrm>
          <a:custGeom>
            <a:avLst/>
            <a:gdLst/>
            <a:ahLst/>
            <a:cxnLst/>
            <a:rect l="l" t="t" r="r" b="b"/>
            <a:pathLst>
              <a:path w="5836558" h="5130414">
                <a:moveTo>
                  <a:pt x="0" y="0"/>
                </a:moveTo>
                <a:lnTo>
                  <a:pt x="3460503" y="0"/>
                </a:lnTo>
                <a:lnTo>
                  <a:pt x="5836558" y="5130414"/>
                </a:lnTo>
                <a:lnTo>
                  <a:pt x="0" y="5130414"/>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5F3DFE1-513C-4465-8800-E301683485CD}"/>
              </a:ext>
            </a:extLst>
          </p:cNvPr>
          <p:cNvSpPr>
            <a:spLocks noGrp="1"/>
          </p:cNvSpPr>
          <p:nvPr>
            <p:ph type="ctrTitle"/>
          </p:nvPr>
        </p:nvSpPr>
        <p:spPr>
          <a:xfrm>
            <a:off x="5639189" y="502128"/>
            <a:ext cx="5714611" cy="2390459"/>
          </a:xfrm>
        </p:spPr>
        <p:txBody>
          <a:bodyPr>
            <a:normAutofit/>
          </a:bodyPr>
          <a:lstStyle/>
          <a:p>
            <a:pPr algn="l"/>
            <a:r>
              <a:rPr lang="es-CR" sz="5400" dirty="0"/>
              <a:t>DATA SOURCES</a:t>
            </a:r>
            <a:endParaRPr lang="en-US" sz="5400" dirty="0"/>
          </a:p>
        </p:txBody>
      </p:sp>
      <p:sp>
        <p:nvSpPr>
          <p:cNvPr id="71" name="Freeform: Shape 70">
            <a:extLst>
              <a:ext uri="{FF2B5EF4-FFF2-40B4-BE49-F238E27FC236}">
                <a16:creationId xmlns:a16="http://schemas.microsoft.com/office/drawing/2014/main" id="{49FC0429-1777-4051-AFA1-A3E8593C0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108152" y="5292510"/>
            <a:ext cx="6083848" cy="1565491"/>
          </a:xfrm>
          <a:custGeom>
            <a:avLst/>
            <a:gdLst>
              <a:gd name="connsiteX0" fmla="*/ 0 w 6083848"/>
              <a:gd name="connsiteY0" fmla="*/ 1565491 h 1565491"/>
              <a:gd name="connsiteX1" fmla="*/ 6083848 w 6083848"/>
              <a:gd name="connsiteY1" fmla="*/ 1565491 h 1565491"/>
              <a:gd name="connsiteX2" fmla="*/ 6083848 w 6083848"/>
              <a:gd name="connsiteY2" fmla="*/ 0 h 1565491"/>
              <a:gd name="connsiteX3" fmla="*/ 1692132 w 6083848"/>
              <a:gd name="connsiteY3" fmla="*/ 0 h 1565491"/>
              <a:gd name="connsiteX4" fmla="*/ 1186806 w 6083848"/>
              <a:gd name="connsiteY4" fmla="*/ 0 h 1565491"/>
              <a:gd name="connsiteX5" fmla="*/ 1186070 w 6083848"/>
              <a:gd name="connsiteY5" fmla="*/ 1591 h 1565491"/>
              <a:gd name="connsiteX6" fmla="*/ 724290 w 6083848"/>
              <a:gd name="connsiteY6" fmla="*/ 1591 h 156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3848" h="1565491">
                <a:moveTo>
                  <a:pt x="0" y="1565491"/>
                </a:moveTo>
                <a:lnTo>
                  <a:pt x="6083848" y="1565491"/>
                </a:lnTo>
                <a:lnTo>
                  <a:pt x="6083848" y="0"/>
                </a:lnTo>
                <a:lnTo>
                  <a:pt x="1692132" y="0"/>
                </a:lnTo>
                <a:lnTo>
                  <a:pt x="1186806" y="0"/>
                </a:lnTo>
                <a:lnTo>
                  <a:pt x="1186070" y="1591"/>
                </a:lnTo>
                <a:lnTo>
                  <a:pt x="724290" y="1591"/>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38D3B1B8-B04F-487E-87AF-E6DDAAFBF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292509"/>
            <a:ext cx="6670682" cy="1565491"/>
          </a:xfrm>
          <a:custGeom>
            <a:avLst/>
            <a:gdLst>
              <a:gd name="connsiteX0" fmla="*/ 0 w 6670682"/>
              <a:gd name="connsiteY0" fmla="*/ 1565491 h 1565491"/>
              <a:gd name="connsiteX1" fmla="*/ 526312 w 6670682"/>
              <a:gd name="connsiteY1" fmla="*/ 1565491 h 1565491"/>
              <a:gd name="connsiteX2" fmla="*/ 5419344 w 6670682"/>
              <a:gd name="connsiteY2" fmla="*/ 1565491 h 1565491"/>
              <a:gd name="connsiteX3" fmla="*/ 5945656 w 6670682"/>
              <a:gd name="connsiteY3" fmla="*/ 1565491 h 1565491"/>
              <a:gd name="connsiteX4" fmla="*/ 6670682 w 6670682"/>
              <a:gd name="connsiteY4" fmla="*/ 0 h 1565491"/>
              <a:gd name="connsiteX5" fmla="*/ 6144370 w 6670682"/>
              <a:gd name="connsiteY5" fmla="*/ 0 h 1565491"/>
              <a:gd name="connsiteX6" fmla="*/ 526312 w 6670682"/>
              <a:gd name="connsiteY6" fmla="*/ 0 h 1565491"/>
              <a:gd name="connsiteX7" fmla="*/ 0 w 6670682"/>
              <a:gd name="connsiteY7" fmla="*/ 0 h 156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70682" h="1565491">
                <a:moveTo>
                  <a:pt x="0" y="1565491"/>
                </a:moveTo>
                <a:lnTo>
                  <a:pt x="526312" y="1565491"/>
                </a:lnTo>
                <a:lnTo>
                  <a:pt x="5419344" y="1565491"/>
                </a:lnTo>
                <a:lnTo>
                  <a:pt x="5945656" y="1565491"/>
                </a:lnTo>
                <a:lnTo>
                  <a:pt x="6670682" y="0"/>
                </a:lnTo>
                <a:lnTo>
                  <a:pt x="6144370" y="0"/>
                </a:lnTo>
                <a:lnTo>
                  <a:pt x="526312"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60564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BFD476-DDEC-6B4C-88DB-0CAC04D90C6A}"/>
              </a:ext>
            </a:extLst>
          </p:cNvPr>
          <p:cNvSpPr txBox="1"/>
          <p:nvPr/>
        </p:nvSpPr>
        <p:spPr>
          <a:xfrm>
            <a:off x="3350171" y="306186"/>
            <a:ext cx="5491696" cy="553998"/>
          </a:xfrm>
          <a:prstGeom prst="rect">
            <a:avLst/>
          </a:prstGeom>
          <a:noFill/>
        </p:spPr>
        <p:txBody>
          <a:bodyPr wrap="none" rtlCol="0">
            <a:spAutoFit/>
          </a:bodyPr>
          <a:lstStyle/>
          <a:p>
            <a:pPr algn="ctr"/>
            <a:r>
              <a:rPr lang="en-US" sz="3000" b="1" dirty="0">
                <a:solidFill>
                  <a:schemeClr val="tx2"/>
                </a:solidFill>
                <a:latin typeface="Poppins" pitchFamily="2" charset="77"/>
                <a:cs typeface="Poppins" pitchFamily="2" charset="77"/>
              </a:rPr>
              <a:t>DATA DESCRIPTIONS &amp; LOCATION</a:t>
            </a:r>
          </a:p>
        </p:txBody>
      </p:sp>
      <p:sp>
        <p:nvSpPr>
          <p:cNvPr id="4" name="TextBox 3">
            <a:extLst>
              <a:ext uri="{FF2B5EF4-FFF2-40B4-BE49-F238E27FC236}">
                <a16:creationId xmlns:a16="http://schemas.microsoft.com/office/drawing/2014/main" id="{EA6A2547-2565-3C42-9AEB-5B2B5246D4D7}"/>
              </a:ext>
            </a:extLst>
          </p:cNvPr>
          <p:cNvSpPr txBox="1"/>
          <p:nvPr/>
        </p:nvSpPr>
        <p:spPr>
          <a:xfrm>
            <a:off x="5102266" y="787593"/>
            <a:ext cx="1987467" cy="276999"/>
          </a:xfrm>
          <a:prstGeom prst="rect">
            <a:avLst/>
          </a:prstGeom>
          <a:noFill/>
        </p:spPr>
        <p:txBody>
          <a:bodyPr wrap="none" rtlCol="0">
            <a:spAutoFit/>
          </a:bodyPr>
          <a:lstStyle/>
          <a:p>
            <a:pPr algn="ctr"/>
            <a:r>
              <a:rPr lang="es-CR" sz="1200" spc="150" dirty="0">
                <a:solidFill>
                  <a:schemeClr val="bg1">
                    <a:lumMod val="65000"/>
                  </a:schemeClr>
                </a:solidFill>
                <a:latin typeface="Poppins Light" pitchFamily="2" charset="77"/>
                <a:cs typeface="Poppins Light" pitchFamily="2" charset="77"/>
              </a:rPr>
              <a:t>CREDIT ONE DATABASE</a:t>
            </a:r>
            <a:endParaRPr lang="en-US" sz="1200" spc="150" dirty="0">
              <a:solidFill>
                <a:schemeClr val="bg1">
                  <a:lumMod val="65000"/>
                </a:schemeClr>
              </a:solidFill>
              <a:latin typeface="Poppins Light" pitchFamily="2" charset="77"/>
              <a:cs typeface="Poppins Light" pitchFamily="2" charset="77"/>
            </a:endParaRPr>
          </a:p>
        </p:txBody>
      </p:sp>
      <p:sp>
        <p:nvSpPr>
          <p:cNvPr id="5" name="Rectangle 4">
            <a:extLst>
              <a:ext uri="{FF2B5EF4-FFF2-40B4-BE49-F238E27FC236}">
                <a16:creationId xmlns:a16="http://schemas.microsoft.com/office/drawing/2014/main" id="{95CE6EF6-BB32-8243-AC77-3DF819698390}"/>
              </a:ext>
            </a:extLst>
          </p:cNvPr>
          <p:cNvSpPr/>
          <p:nvPr/>
        </p:nvSpPr>
        <p:spPr>
          <a:xfrm>
            <a:off x="2219688" y="1600344"/>
            <a:ext cx="1494230" cy="18528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TextBox 38">
            <a:extLst>
              <a:ext uri="{FF2B5EF4-FFF2-40B4-BE49-F238E27FC236}">
                <a16:creationId xmlns:a16="http://schemas.microsoft.com/office/drawing/2014/main" id="{C8448C4B-DE27-0F49-9251-F1C9227E36B5}"/>
              </a:ext>
            </a:extLst>
          </p:cNvPr>
          <p:cNvSpPr txBox="1"/>
          <p:nvPr/>
        </p:nvSpPr>
        <p:spPr>
          <a:xfrm>
            <a:off x="2330768" y="2673585"/>
            <a:ext cx="1272071" cy="584775"/>
          </a:xfrm>
          <a:prstGeom prst="rect">
            <a:avLst/>
          </a:prstGeom>
          <a:noFill/>
        </p:spPr>
        <p:txBody>
          <a:bodyPr wrap="square" rtlCol="0" anchor="t" anchorCtr="0">
            <a:spAutoFit/>
          </a:bodyPr>
          <a:lstStyle/>
          <a:p>
            <a:pPr algn="ctr"/>
            <a:r>
              <a:rPr lang="en-US" sz="1600" b="1" dirty="0">
                <a:solidFill>
                  <a:schemeClr val="bg1"/>
                </a:solidFill>
                <a:latin typeface="Poppins" pitchFamily="2" charset="77"/>
                <a:ea typeface="League Spartan" charset="0"/>
                <a:cs typeface="Poppins" pitchFamily="2" charset="77"/>
              </a:rPr>
              <a:t>LOAN AMOUNT</a:t>
            </a:r>
          </a:p>
        </p:txBody>
      </p:sp>
      <p:sp>
        <p:nvSpPr>
          <p:cNvPr id="40" name="Subtitle 2">
            <a:extLst>
              <a:ext uri="{FF2B5EF4-FFF2-40B4-BE49-F238E27FC236}">
                <a16:creationId xmlns:a16="http://schemas.microsoft.com/office/drawing/2014/main" id="{CEAD276C-BE57-3041-BF88-8DA411769E79}"/>
              </a:ext>
            </a:extLst>
          </p:cNvPr>
          <p:cNvSpPr txBox="1">
            <a:spLocks/>
          </p:cNvSpPr>
          <p:nvPr/>
        </p:nvSpPr>
        <p:spPr>
          <a:xfrm>
            <a:off x="2213563" y="3530061"/>
            <a:ext cx="1495379" cy="48494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Amount of the given credit, stated in $</a:t>
            </a:r>
          </a:p>
        </p:txBody>
      </p:sp>
      <p:sp>
        <p:nvSpPr>
          <p:cNvPr id="16" name="Rectangle 15">
            <a:extLst>
              <a:ext uri="{FF2B5EF4-FFF2-40B4-BE49-F238E27FC236}">
                <a16:creationId xmlns:a16="http://schemas.microsoft.com/office/drawing/2014/main" id="{9A871662-8E09-B643-96B0-38661700CD72}"/>
              </a:ext>
            </a:extLst>
          </p:cNvPr>
          <p:cNvSpPr/>
          <p:nvPr/>
        </p:nvSpPr>
        <p:spPr>
          <a:xfrm>
            <a:off x="4074481" y="1600344"/>
            <a:ext cx="1494230" cy="18528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TextBox 42">
            <a:extLst>
              <a:ext uri="{FF2B5EF4-FFF2-40B4-BE49-F238E27FC236}">
                <a16:creationId xmlns:a16="http://schemas.microsoft.com/office/drawing/2014/main" id="{79FE321E-65FC-4A45-ABE5-1C0B475A90E2}"/>
              </a:ext>
            </a:extLst>
          </p:cNvPr>
          <p:cNvSpPr txBox="1"/>
          <p:nvPr/>
        </p:nvSpPr>
        <p:spPr>
          <a:xfrm>
            <a:off x="4185657" y="2673585"/>
            <a:ext cx="1272071" cy="584775"/>
          </a:xfrm>
          <a:prstGeom prst="rect">
            <a:avLst/>
          </a:prstGeom>
          <a:noFill/>
        </p:spPr>
        <p:txBody>
          <a:bodyPr wrap="square" rtlCol="0" anchor="t" anchorCtr="0">
            <a:spAutoFit/>
          </a:bodyPr>
          <a:lstStyle/>
          <a:p>
            <a:pPr algn="ctr"/>
            <a:r>
              <a:rPr lang="en-US" sz="1600" b="1" dirty="0">
                <a:solidFill>
                  <a:schemeClr val="bg1"/>
                </a:solidFill>
                <a:latin typeface="Poppins" pitchFamily="2" charset="77"/>
                <a:ea typeface="League Spartan" charset="0"/>
                <a:cs typeface="Poppins" pitchFamily="2" charset="77"/>
              </a:rPr>
              <a:t>CONSUMER DATA</a:t>
            </a:r>
          </a:p>
        </p:txBody>
      </p:sp>
      <p:sp>
        <p:nvSpPr>
          <p:cNvPr id="44" name="Subtitle 2">
            <a:extLst>
              <a:ext uri="{FF2B5EF4-FFF2-40B4-BE49-F238E27FC236}">
                <a16:creationId xmlns:a16="http://schemas.microsoft.com/office/drawing/2014/main" id="{54DD345B-D455-474B-92F2-E7A4CF877A8C}"/>
              </a:ext>
            </a:extLst>
          </p:cNvPr>
          <p:cNvSpPr txBox="1">
            <a:spLocks/>
          </p:cNvSpPr>
          <p:nvPr/>
        </p:nvSpPr>
        <p:spPr>
          <a:xfrm>
            <a:off x="4073332" y="3520009"/>
            <a:ext cx="1495379" cy="715773"/>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Data such as gender, education, marital status, age</a:t>
            </a:r>
          </a:p>
        </p:txBody>
      </p:sp>
      <p:sp>
        <p:nvSpPr>
          <p:cNvPr id="17" name="Rectangle 16">
            <a:extLst>
              <a:ext uri="{FF2B5EF4-FFF2-40B4-BE49-F238E27FC236}">
                <a16:creationId xmlns:a16="http://schemas.microsoft.com/office/drawing/2014/main" id="{C8F5EF38-335D-104F-ADBD-14254602B4AC}"/>
              </a:ext>
            </a:extLst>
          </p:cNvPr>
          <p:cNvSpPr/>
          <p:nvPr/>
        </p:nvSpPr>
        <p:spPr>
          <a:xfrm>
            <a:off x="5929370" y="1600344"/>
            <a:ext cx="1494230" cy="18528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TextBox 45">
            <a:extLst>
              <a:ext uri="{FF2B5EF4-FFF2-40B4-BE49-F238E27FC236}">
                <a16:creationId xmlns:a16="http://schemas.microsoft.com/office/drawing/2014/main" id="{F5EBA23E-665A-AC41-9E15-81BDCF2C5DF4}"/>
              </a:ext>
            </a:extLst>
          </p:cNvPr>
          <p:cNvSpPr txBox="1"/>
          <p:nvPr/>
        </p:nvSpPr>
        <p:spPr>
          <a:xfrm>
            <a:off x="6040642" y="2673585"/>
            <a:ext cx="1272071" cy="830997"/>
          </a:xfrm>
          <a:prstGeom prst="rect">
            <a:avLst/>
          </a:prstGeom>
          <a:noFill/>
        </p:spPr>
        <p:txBody>
          <a:bodyPr wrap="square" rtlCol="0" anchor="t" anchorCtr="0">
            <a:spAutoFit/>
          </a:bodyPr>
          <a:lstStyle/>
          <a:p>
            <a:pPr algn="ctr"/>
            <a:r>
              <a:rPr lang="es-CR" sz="1600" b="1" dirty="0">
                <a:solidFill>
                  <a:schemeClr val="bg1"/>
                </a:solidFill>
                <a:latin typeface="Poppins" pitchFamily="2" charset="77"/>
                <a:ea typeface="League Spartan" charset="0"/>
                <a:cs typeface="Poppins" pitchFamily="2" charset="77"/>
              </a:rPr>
              <a:t>P</a:t>
            </a:r>
            <a:r>
              <a:rPr lang="en-US" sz="1600" b="1" dirty="0">
                <a:solidFill>
                  <a:schemeClr val="bg1"/>
                </a:solidFill>
                <a:latin typeface="Poppins" pitchFamily="2" charset="77"/>
                <a:ea typeface="League Spartan" charset="0"/>
                <a:cs typeface="Poppins" pitchFamily="2" charset="77"/>
              </a:rPr>
              <a:t>AST PAYMENT HISTORY</a:t>
            </a:r>
          </a:p>
        </p:txBody>
      </p:sp>
      <p:sp>
        <p:nvSpPr>
          <p:cNvPr id="47" name="Subtitle 2">
            <a:extLst>
              <a:ext uri="{FF2B5EF4-FFF2-40B4-BE49-F238E27FC236}">
                <a16:creationId xmlns:a16="http://schemas.microsoft.com/office/drawing/2014/main" id="{1E911F75-263C-B14B-8BCF-72886E499CA8}"/>
              </a:ext>
            </a:extLst>
          </p:cNvPr>
          <p:cNvSpPr txBox="1">
            <a:spLocks/>
          </p:cNvSpPr>
          <p:nvPr/>
        </p:nvSpPr>
        <p:spPr>
          <a:xfrm>
            <a:off x="5928221" y="3523202"/>
            <a:ext cx="1495379" cy="752707"/>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Six month trend</a:t>
            </a:r>
          </a:p>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If on time payments done or not</a:t>
            </a:r>
          </a:p>
        </p:txBody>
      </p:sp>
      <p:sp>
        <p:nvSpPr>
          <p:cNvPr id="31" name="Rectangle 30">
            <a:extLst>
              <a:ext uri="{FF2B5EF4-FFF2-40B4-BE49-F238E27FC236}">
                <a16:creationId xmlns:a16="http://schemas.microsoft.com/office/drawing/2014/main" id="{A3F419A6-0328-F848-8BE7-300A1C08290E}"/>
              </a:ext>
            </a:extLst>
          </p:cNvPr>
          <p:cNvSpPr/>
          <p:nvPr/>
        </p:nvSpPr>
        <p:spPr>
          <a:xfrm>
            <a:off x="7762790" y="1588646"/>
            <a:ext cx="1494230" cy="1852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TextBox 48">
            <a:extLst>
              <a:ext uri="{FF2B5EF4-FFF2-40B4-BE49-F238E27FC236}">
                <a16:creationId xmlns:a16="http://schemas.microsoft.com/office/drawing/2014/main" id="{617C0770-131B-2F47-95FF-2386DA8EDB98}"/>
              </a:ext>
            </a:extLst>
          </p:cNvPr>
          <p:cNvSpPr txBox="1"/>
          <p:nvPr/>
        </p:nvSpPr>
        <p:spPr>
          <a:xfrm>
            <a:off x="7874158" y="2661887"/>
            <a:ext cx="1272071" cy="830997"/>
          </a:xfrm>
          <a:prstGeom prst="rect">
            <a:avLst/>
          </a:prstGeom>
          <a:noFill/>
        </p:spPr>
        <p:txBody>
          <a:bodyPr wrap="square" rtlCol="0" anchor="t" anchorCtr="0">
            <a:spAutoFit/>
          </a:bodyPr>
          <a:lstStyle/>
          <a:p>
            <a:pPr algn="ctr"/>
            <a:r>
              <a:rPr lang="en-US" sz="1600" b="1" dirty="0">
                <a:solidFill>
                  <a:schemeClr val="bg1"/>
                </a:solidFill>
                <a:latin typeface="Poppins" pitchFamily="2" charset="77"/>
                <a:ea typeface="League Spartan" charset="0"/>
                <a:cs typeface="Poppins" pitchFamily="2" charset="77"/>
              </a:rPr>
              <a:t>BILLED AND PAID AMOUNT</a:t>
            </a:r>
          </a:p>
        </p:txBody>
      </p:sp>
      <p:sp>
        <p:nvSpPr>
          <p:cNvPr id="50" name="Subtitle 2">
            <a:extLst>
              <a:ext uri="{FF2B5EF4-FFF2-40B4-BE49-F238E27FC236}">
                <a16:creationId xmlns:a16="http://schemas.microsoft.com/office/drawing/2014/main" id="{B89F6870-4732-404A-BF6D-3338A978ADD4}"/>
              </a:ext>
            </a:extLst>
          </p:cNvPr>
          <p:cNvSpPr txBox="1">
            <a:spLocks/>
          </p:cNvSpPr>
          <p:nvPr/>
        </p:nvSpPr>
        <p:spPr>
          <a:xfrm>
            <a:off x="7739589" y="3492884"/>
            <a:ext cx="1495379" cy="715773"/>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s-C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S</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ix month trend of the amount billed and paid</a:t>
            </a:r>
          </a:p>
        </p:txBody>
      </p:sp>
      <p:sp>
        <p:nvSpPr>
          <p:cNvPr id="18" name="Rectangle 17">
            <a:extLst>
              <a:ext uri="{FF2B5EF4-FFF2-40B4-BE49-F238E27FC236}">
                <a16:creationId xmlns:a16="http://schemas.microsoft.com/office/drawing/2014/main" id="{E31BECE5-44D8-4A47-B3F0-A93572290B15}"/>
              </a:ext>
            </a:extLst>
          </p:cNvPr>
          <p:cNvSpPr/>
          <p:nvPr/>
        </p:nvSpPr>
        <p:spPr>
          <a:xfrm>
            <a:off x="9651946" y="1588646"/>
            <a:ext cx="1494230" cy="18528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 name="Freeform 932">
            <a:extLst>
              <a:ext uri="{FF2B5EF4-FFF2-40B4-BE49-F238E27FC236}">
                <a16:creationId xmlns:a16="http://schemas.microsoft.com/office/drawing/2014/main" id="{6603B432-4F25-4843-BAF4-D5F777A93964}"/>
              </a:ext>
            </a:extLst>
          </p:cNvPr>
          <p:cNvSpPr>
            <a:spLocks noChangeAspect="1"/>
          </p:cNvSpPr>
          <p:nvPr/>
        </p:nvSpPr>
        <p:spPr bwMode="auto">
          <a:xfrm>
            <a:off x="10122439" y="1950959"/>
            <a:ext cx="553243" cy="551598"/>
          </a:xfrm>
          <a:custGeom>
            <a:avLst/>
            <a:gdLst>
              <a:gd name="T0" fmla="*/ 6095595 w 293327"/>
              <a:gd name="T1" fmla="*/ 8948186 h 293328"/>
              <a:gd name="T2" fmla="*/ 7367182 w 293327"/>
              <a:gd name="T3" fmla="*/ 9215487 h 293328"/>
              <a:gd name="T4" fmla="*/ 7655617 w 293327"/>
              <a:gd name="T5" fmla="*/ 8362698 h 293328"/>
              <a:gd name="T6" fmla="*/ 3265833 w 293327"/>
              <a:gd name="T7" fmla="*/ 8273602 h 293328"/>
              <a:gd name="T8" fmla="*/ 3083357 w 293327"/>
              <a:gd name="T9" fmla="*/ 8999110 h 293328"/>
              <a:gd name="T10" fmla="*/ 4543306 w 293327"/>
              <a:gd name="T11" fmla="*/ 9139131 h 293328"/>
              <a:gd name="T12" fmla="*/ 4321683 w 293327"/>
              <a:gd name="T13" fmla="*/ 8273602 h 293328"/>
              <a:gd name="T14" fmla="*/ 7445859 w 293327"/>
              <a:gd name="T15" fmla="*/ 7955366 h 293328"/>
              <a:gd name="T16" fmla="*/ 7957115 w 293327"/>
              <a:gd name="T17" fmla="*/ 9050024 h 293328"/>
              <a:gd name="T18" fmla="*/ 5925230 w 293327"/>
              <a:gd name="T19" fmla="*/ 9355518 h 293328"/>
              <a:gd name="T20" fmla="*/ 6384047 w 293327"/>
              <a:gd name="T21" fmla="*/ 7955366 h 293328"/>
              <a:gd name="T22" fmla="*/ 4921303 w 293327"/>
              <a:gd name="T23" fmla="*/ 8502717 h 293328"/>
              <a:gd name="T24" fmla="*/ 4347750 w 293327"/>
              <a:gd name="T25" fmla="*/ 9533672 h 293328"/>
              <a:gd name="T26" fmla="*/ 2679307 w 293327"/>
              <a:gd name="T27" fmla="*/ 8629981 h 293328"/>
              <a:gd name="T28" fmla="*/ 6493252 w 293327"/>
              <a:gd name="T29" fmla="*/ 5946382 h 293328"/>
              <a:gd name="T30" fmla="*/ 6285609 w 293327"/>
              <a:gd name="T31" fmla="*/ 6806040 h 293328"/>
              <a:gd name="T32" fmla="*/ 8037609 w 293327"/>
              <a:gd name="T33" fmla="*/ 6677724 h 293328"/>
              <a:gd name="T34" fmla="*/ 7855873 w 293327"/>
              <a:gd name="T35" fmla="*/ 5946382 h 293328"/>
              <a:gd name="T36" fmla="*/ 2651821 w 293327"/>
              <a:gd name="T37" fmla="*/ 6036181 h 293328"/>
              <a:gd name="T38" fmla="*/ 2937267 w 293327"/>
              <a:gd name="T39" fmla="*/ 6895839 h 293328"/>
              <a:gd name="T40" fmla="*/ 4507579 w 293327"/>
              <a:gd name="T41" fmla="*/ 6613578 h 293328"/>
              <a:gd name="T42" fmla="*/ 2859450 w 293327"/>
              <a:gd name="T43" fmla="*/ 5946382 h 293328"/>
              <a:gd name="T44" fmla="*/ 8297143 w 293327"/>
              <a:gd name="T45" fmla="*/ 5830910 h 293328"/>
              <a:gd name="T46" fmla="*/ 7778005 w 293327"/>
              <a:gd name="T47" fmla="*/ 7203826 h 293328"/>
              <a:gd name="T48" fmla="*/ 5883279 w 293327"/>
              <a:gd name="T49" fmla="*/ 6600738 h 293328"/>
              <a:gd name="T50" fmla="*/ 2859450 w 293327"/>
              <a:gd name="T51" fmla="*/ 5625582 h 293328"/>
              <a:gd name="T52" fmla="*/ 4819115 w 293327"/>
              <a:gd name="T53" fmla="*/ 6600738 h 293328"/>
              <a:gd name="T54" fmla="*/ 2937267 w 293327"/>
              <a:gd name="T55" fmla="*/ 7203826 h 293328"/>
              <a:gd name="T56" fmla="*/ 2405182 w 293327"/>
              <a:gd name="T57" fmla="*/ 5830910 h 293328"/>
              <a:gd name="T58" fmla="*/ 2026899 w 293327"/>
              <a:gd name="T59" fmla="*/ 9817636 h 293328"/>
              <a:gd name="T60" fmla="*/ 8617547 w 293327"/>
              <a:gd name="T61" fmla="*/ 9817636 h 293328"/>
              <a:gd name="T62" fmla="*/ 5322244 w 293327"/>
              <a:gd name="T63" fmla="*/ 5417053 h 293328"/>
              <a:gd name="T64" fmla="*/ 5344545 w 293327"/>
              <a:gd name="T65" fmla="*/ 2613882 h 293328"/>
              <a:gd name="T66" fmla="*/ 6103762 w 293327"/>
              <a:gd name="T67" fmla="*/ 3361876 h 293328"/>
              <a:gd name="T68" fmla="*/ 5514725 w 293327"/>
              <a:gd name="T69" fmla="*/ 3671393 h 293328"/>
              <a:gd name="T70" fmla="*/ 5187411 w 293327"/>
              <a:gd name="T71" fmla="*/ 4264628 h 293328"/>
              <a:gd name="T72" fmla="*/ 4441236 w 293327"/>
              <a:gd name="T73" fmla="*/ 3516634 h 293328"/>
              <a:gd name="T74" fmla="*/ 5187411 w 293327"/>
              <a:gd name="T75" fmla="*/ 2781553 h 293328"/>
              <a:gd name="T76" fmla="*/ 3766079 w 293327"/>
              <a:gd name="T77" fmla="*/ 3551307 h 293328"/>
              <a:gd name="T78" fmla="*/ 5322244 w 293327"/>
              <a:gd name="T79" fmla="*/ 2020163 h 293328"/>
              <a:gd name="T80" fmla="*/ 7806817 w 293327"/>
              <a:gd name="T81" fmla="*/ 1273880 h 293328"/>
              <a:gd name="T82" fmla="*/ 2850703 w 293327"/>
              <a:gd name="T83" fmla="*/ 321688 h 293328"/>
              <a:gd name="T84" fmla="*/ 3334594 w 293327"/>
              <a:gd name="T85" fmla="*/ 797696 h 293328"/>
              <a:gd name="T86" fmla="*/ 3661517 w 293327"/>
              <a:gd name="T87" fmla="*/ 797696 h 293328"/>
              <a:gd name="T88" fmla="*/ 863003 w 293327"/>
              <a:gd name="T89" fmla="*/ 4670801 h 293328"/>
              <a:gd name="T90" fmla="*/ 5322244 w 293327"/>
              <a:gd name="T91" fmla="*/ 1698446 h 293328"/>
              <a:gd name="T92" fmla="*/ 9794485 w 293327"/>
              <a:gd name="T93" fmla="*/ 4670801 h 293328"/>
              <a:gd name="T94" fmla="*/ 7009129 w 293327"/>
              <a:gd name="T95" fmla="*/ 797696 h 293328"/>
              <a:gd name="T96" fmla="*/ 8329890 w 293327"/>
              <a:gd name="T97" fmla="*/ 1402480 h 293328"/>
              <a:gd name="T98" fmla="*/ 10657531 w 293327"/>
              <a:gd name="T99" fmla="*/ 4825134 h 293328"/>
              <a:gd name="T100" fmla="*/ 8931422 w 293327"/>
              <a:gd name="T101" fmla="*/ 9907690 h 293328"/>
              <a:gd name="T102" fmla="*/ 1726097 w 293327"/>
              <a:gd name="T103" fmla="*/ 9907690 h 293328"/>
              <a:gd name="T104" fmla="*/ 0 w 293327"/>
              <a:gd name="T105" fmla="*/ 4825134 h 293328"/>
              <a:gd name="T106" fmla="*/ 2327665 w 293327"/>
              <a:gd name="T107" fmla="*/ 1402480 h 29332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3327" h="293328">
                <a:moveTo>
                  <a:pt x="175708" y="231140"/>
                </a:moveTo>
                <a:cubicBezTo>
                  <a:pt x="171739" y="231140"/>
                  <a:pt x="168492" y="233985"/>
                  <a:pt x="168492" y="238252"/>
                </a:cubicBezTo>
                <a:lnTo>
                  <a:pt x="167770" y="249987"/>
                </a:lnTo>
                <a:cubicBezTo>
                  <a:pt x="167770" y="251765"/>
                  <a:pt x="168492" y="253898"/>
                  <a:pt x="169935" y="255321"/>
                </a:cubicBezTo>
                <a:cubicBezTo>
                  <a:pt x="171017" y="256743"/>
                  <a:pt x="173182" y="257454"/>
                  <a:pt x="174986" y="257454"/>
                </a:cubicBezTo>
                <a:lnTo>
                  <a:pt x="202767" y="257454"/>
                </a:lnTo>
                <a:cubicBezTo>
                  <a:pt x="206375" y="257454"/>
                  <a:pt x="209622" y="254965"/>
                  <a:pt x="210344" y="251409"/>
                </a:cubicBezTo>
                <a:lnTo>
                  <a:pt x="212509" y="239674"/>
                </a:lnTo>
                <a:cubicBezTo>
                  <a:pt x="212509" y="237541"/>
                  <a:pt x="212148" y="235407"/>
                  <a:pt x="210705" y="233629"/>
                </a:cubicBezTo>
                <a:cubicBezTo>
                  <a:pt x="209262" y="232207"/>
                  <a:pt x="207097" y="231140"/>
                  <a:pt x="204932" y="231140"/>
                </a:cubicBezTo>
                <a:lnTo>
                  <a:pt x="175708" y="231140"/>
                </a:lnTo>
                <a:close/>
                <a:moveTo>
                  <a:pt x="89886" y="231140"/>
                </a:moveTo>
                <a:cubicBezTo>
                  <a:pt x="87734" y="231140"/>
                  <a:pt x="85581" y="232207"/>
                  <a:pt x="84505" y="233629"/>
                </a:cubicBezTo>
                <a:cubicBezTo>
                  <a:pt x="82711" y="235407"/>
                  <a:pt x="82352" y="237541"/>
                  <a:pt x="82711" y="239674"/>
                </a:cubicBezTo>
                <a:lnTo>
                  <a:pt x="84864" y="251409"/>
                </a:lnTo>
                <a:cubicBezTo>
                  <a:pt x="85222" y="254965"/>
                  <a:pt x="88451" y="257454"/>
                  <a:pt x="92039" y="257454"/>
                </a:cubicBezTo>
                <a:lnTo>
                  <a:pt x="119663" y="257454"/>
                </a:lnTo>
                <a:cubicBezTo>
                  <a:pt x="121457" y="257454"/>
                  <a:pt x="123610" y="256743"/>
                  <a:pt x="125045" y="255321"/>
                </a:cubicBezTo>
                <a:cubicBezTo>
                  <a:pt x="126480" y="253898"/>
                  <a:pt x="127198" y="251765"/>
                  <a:pt x="127198" y="249987"/>
                </a:cubicBezTo>
                <a:lnTo>
                  <a:pt x="126480" y="238252"/>
                </a:lnTo>
                <a:cubicBezTo>
                  <a:pt x="126121" y="233985"/>
                  <a:pt x="122892" y="231140"/>
                  <a:pt x="118946" y="231140"/>
                </a:cubicBezTo>
                <a:lnTo>
                  <a:pt x="89886" y="231140"/>
                </a:lnTo>
                <a:close/>
                <a:moveTo>
                  <a:pt x="175708" y="222250"/>
                </a:moveTo>
                <a:lnTo>
                  <a:pt x="204932" y="222250"/>
                </a:lnTo>
                <a:cubicBezTo>
                  <a:pt x="209983" y="222250"/>
                  <a:pt x="214313" y="224384"/>
                  <a:pt x="217560" y="227940"/>
                </a:cubicBezTo>
                <a:cubicBezTo>
                  <a:pt x="220807" y="231496"/>
                  <a:pt x="221889" y="236474"/>
                  <a:pt x="221168" y="241097"/>
                </a:cubicBezTo>
                <a:lnTo>
                  <a:pt x="219003" y="252832"/>
                </a:lnTo>
                <a:cubicBezTo>
                  <a:pt x="217560" y="260655"/>
                  <a:pt x="211066" y="266344"/>
                  <a:pt x="202767" y="266344"/>
                </a:cubicBezTo>
                <a:lnTo>
                  <a:pt x="174986" y="266344"/>
                </a:lnTo>
                <a:cubicBezTo>
                  <a:pt x="170656" y="266344"/>
                  <a:pt x="166327" y="264566"/>
                  <a:pt x="163080" y="261366"/>
                </a:cubicBezTo>
                <a:cubicBezTo>
                  <a:pt x="160193" y="258166"/>
                  <a:pt x="158750" y="253898"/>
                  <a:pt x="158750" y="249276"/>
                </a:cubicBezTo>
                <a:lnTo>
                  <a:pt x="159472" y="237541"/>
                </a:lnTo>
                <a:cubicBezTo>
                  <a:pt x="159472" y="229362"/>
                  <a:pt x="166688" y="222250"/>
                  <a:pt x="175708" y="222250"/>
                </a:cubicBezTo>
                <a:close/>
                <a:moveTo>
                  <a:pt x="89886" y="222250"/>
                </a:moveTo>
                <a:lnTo>
                  <a:pt x="118946" y="222250"/>
                </a:lnTo>
                <a:cubicBezTo>
                  <a:pt x="127556" y="222250"/>
                  <a:pt x="134731" y="229362"/>
                  <a:pt x="135449" y="237541"/>
                </a:cubicBezTo>
                <a:lnTo>
                  <a:pt x="135808" y="249276"/>
                </a:lnTo>
                <a:cubicBezTo>
                  <a:pt x="136166" y="253898"/>
                  <a:pt x="134373" y="258166"/>
                  <a:pt x="131144" y="261366"/>
                </a:cubicBezTo>
                <a:cubicBezTo>
                  <a:pt x="128274" y="264566"/>
                  <a:pt x="124328" y="266344"/>
                  <a:pt x="119663" y="266344"/>
                </a:cubicBezTo>
                <a:lnTo>
                  <a:pt x="92039" y="266344"/>
                </a:lnTo>
                <a:cubicBezTo>
                  <a:pt x="84146" y="266344"/>
                  <a:pt x="77330" y="260655"/>
                  <a:pt x="75895" y="252832"/>
                </a:cubicBezTo>
                <a:lnTo>
                  <a:pt x="73742" y="241097"/>
                </a:lnTo>
                <a:cubicBezTo>
                  <a:pt x="73025" y="236474"/>
                  <a:pt x="74460" y="231496"/>
                  <a:pt x="77330" y="227940"/>
                </a:cubicBezTo>
                <a:cubicBezTo>
                  <a:pt x="80559" y="224384"/>
                  <a:pt x="85222" y="222250"/>
                  <a:pt x="89886" y="222250"/>
                </a:cubicBezTo>
                <a:close/>
                <a:moveTo>
                  <a:pt x="178713" y="166124"/>
                </a:moveTo>
                <a:cubicBezTo>
                  <a:pt x="174784" y="166124"/>
                  <a:pt x="171569" y="168991"/>
                  <a:pt x="171569" y="172935"/>
                </a:cubicBezTo>
                <a:lnTo>
                  <a:pt x="170855" y="184764"/>
                </a:lnTo>
                <a:cubicBezTo>
                  <a:pt x="170855" y="186915"/>
                  <a:pt x="171569" y="188707"/>
                  <a:pt x="172998" y="190141"/>
                </a:cubicBezTo>
                <a:cubicBezTo>
                  <a:pt x="174427" y="191575"/>
                  <a:pt x="176213" y="192650"/>
                  <a:pt x="178356" y="192650"/>
                </a:cubicBezTo>
                <a:lnTo>
                  <a:pt x="214074" y="192650"/>
                </a:lnTo>
                <a:cubicBezTo>
                  <a:pt x="217646" y="192650"/>
                  <a:pt x="220861" y="190141"/>
                  <a:pt x="221218" y="186556"/>
                </a:cubicBezTo>
                <a:lnTo>
                  <a:pt x="223718" y="174727"/>
                </a:lnTo>
                <a:cubicBezTo>
                  <a:pt x="224075" y="172576"/>
                  <a:pt x="223361" y="170425"/>
                  <a:pt x="221932" y="168633"/>
                </a:cubicBezTo>
                <a:cubicBezTo>
                  <a:pt x="220504" y="166841"/>
                  <a:pt x="218360" y="166124"/>
                  <a:pt x="216217" y="166124"/>
                </a:cubicBezTo>
                <a:lnTo>
                  <a:pt x="178713" y="166124"/>
                </a:lnTo>
                <a:close/>
                <a:moveTo>
                  <a:pt x="78700" y="166124"/>
                </a:moveTo>
                <a:cubicBezTo>
                  <a:pt x="76557" y="166124"/>
                  <a:pt x="74413" y="166841"/>
                  <a:pt x="72985" y="168633"/>
                </a:cubicBezTo>
                <a:cubicBezTo>
                  <a:pt x="71913" y="170425"/>
                  <a:pt x="71199" y="172576"/>
                  <a:pt x="71556" y="174727"/>
                </a:cubicBezTo>
                <a:lnTo>
                  <a:pt x="73699" y="186556"/>
                </a:lnTo>
                <a:cubicBezTo>
                  <a:pt x="74056" y="190141"/>
                  <a:pt x="77271" y="192650"/>
                  <a:pt x="80843" y="192650"/>
                </a:cubicBezTo>
                <a:lnTo>
                  <a:pt x="116562" y="192650"/>
                </a:lnTo>
                <a:cubicBezTo>
                  <a:pt x="118705" y="192650"/>
                  <a:pt x="120848" y="191575"/>
                  <a:pt x="121920" y="190141"/>
                </a:cubicBezTo>
                <a:cubicBezTo>
                  <a:pt x="123349" y="188707"/>
                  <a:pt x="124063" y="186915"/>
                  <a:pt x="124063" y="184764"/>
                </a:cubicBezTo>
                <a:lnTo>
                  <a:pt x="123349" y="172935"/>
                </a:lnTo>
                <a:cubicBezTo>
                  <a:pt x="123349" y="168991"/>
                  <a:pt x="120134" y="166124"/>
                  <a:pt x="115847" y="166124"/>
                </a:cubicBezTo>
                <a:lnTo>
                  <a:pt x="78700" y="166124"/>
                </a:lnTo>
                <a:close/>
                <a:moveTo>
                  <a:pt x="178713" y="157162"/>
                </a:moveTo>
                <a:lnTo>
                  <a:pt x="216217" y="157162"/>
                </a:lnTo>
                <a:cubicBezTo>
                  <a:pt x="220861" y="157162"/>
                  <a:pt x="225504" y="159313"/>
                  <a:pt x="228362" y="162898"/>
                </a:cubicBezTo>
                <a:cubicBezTo>
                  <a:pt x="231576" y="166841"/>
                  <a:pt x="233005" y="171501"/>
                  <a:pt x="231934" y="176161"/>
                </a:cubicBezTo>
                <a:lnTo>
                  <a:pt x="230148" y="187990"/>
                </a:lnTo>
                <a:cubicBezTo>
                  <a:pt x="228719" y="195877"/>
                  <a:pt x="221932" y="201254"/>
                  <a:pt x="214074" y="201254"/>
                </a:cubicBezTo>
                <a:lnTo>
                  <a:pt x="178356" y="201254"/>
                </a:lnTo>
                <a:cubicBezTo>
                  <a:pt x="173712" y="201254"/>
                  <a:pt x="169783" y="199820"/>
                  <a:pt x="166569" y="196235"/>
                </a:cubicBezTo>
                <a:cubicBezTo>
                  <a:pt x="163354" y="193367"/>
                  <a:pt x="161925" y="189066"/>
                  <a:pt x="161925" y="184406"/>
                </a:cubicBezTo>
                <a:lnTo>
                  <a:pt x="162640" y="172576"/>
                </a:lnTo>
                <a:cubicBezTo>
                  <a:pt x="162997" y="163973"/>
                  <a:pt x="170141" y="157162"/>
                  <a:pt x="178713" y="157162"/>
                </a:cubicBezTo>
                <a:close/>
                <a:moveTo>
                  <a:pt x="78700" y="157162"/>
                </a:moveTo>
                <a:lnTo>
                  <a:pt x="115847" y="157162"/>
                </a:lnTo>
                <a:cubicBezTo>
                  <a:pt x="124778" y="157162"/>
                  <a:pt x="131921" y="163973"/>
                  <a:pt x="132279" y="172576"/>
                </a:cubicBezTo>
                <a:lnTo>
                  <a:pt x="132636" y="184406"/>
                </a:lnTo>
                <a:cubicBezTo>
                  <a:pt x="132993" y="189066"/>
                  <a:pt x="131564" y="193367"/>
                  <a:pt x="128350" y="196235"/>
                </a:cubicBezTo>
                <a:cubicBezTo>
                  <a:pt x="125135" y="199820"/>
                  <a:pt x="121205" y="201254"/>
                  <a:pt x="116562" y="201254"/>
                </a:cubicBezTo>
                <a:lnTo>
                  <a:pt x="80843" y="201254"/>
                </a:lnTo>
                <a:cubicBezTo>
                  <a:pt x="72985" y="201254"/>
                  <a:pt x="66198" y="195877"/>
                  <a:pt x="64769" y="187990"/>
                </a:cubicBezTo>
                <a:lnTo>
                  <a:pt x="62626" y="176161"/>
                </a:lnTo>
                <a:cubicBezTo>
                  <a:pt x="61912" y="171501"/>
                  <a:pt x="63341" y="166841"/>
                  <a:pt x="66198" y="162898"/>
                </a:cubicBezTo>
                <a:cubicBezTo>
                  <a:pt x="69413" y="159313"/>
                  <a:pt x="74056" y="157162"/>
                  <a:pt x="78700" y="157162"/>
                </a:cubicBezTo>
                <a:close/>
                <a:moveTo>
                  <a:pt x="21954" y="139115"/>
                </a:moveTo>
                <a:lnTo>
                  <a:pt x="55786" y="274276"/>
                </a:lnTo>
                <a:cubicBezTo>
                  <a:pt x="57585" y="280387"/>
                  <a:pt x="62984" y="284341"/>
                  <a:pt x="69103" y="284341"/>
                </a:cubicBezTo>
                <a:lnTo>
                  <a:pt x="224225" y="284341"/>
                </a:lnTo>
                <a:cubicBezTo>
                  <a:pt x="230703" y="284341"/>
                  <a:pt x="235742" y="280387"/>
                  <a:pt x="237181" y="274276"/>
                </a:cubicBezTo>
                <a:lnTo>
                  <a:pt x="271373" y="139115"/>
                </a:lnTo>
                <a:lnTo>
                  <a:pt x="179596" y="139115"/>
                </a:lnTo>
                <a:cubicBezTo>
                  <a:pt x="170598" y="146664"/>
                  <a:pt x="159441" y="151337"/>
                  <a:pt x="146484" y="151337"/>
                </a:cubicBezTo>
                <a:cubicBezTo>
                  <a:pt x="134247" y="151337"/>
                  <a:pt x="122730" y="146664"/>
                  <a:pt x="113731" y="139115"/>
                </a:cubicBezTo>
                <a:lnTo>
                  <a:pt x="21954" y="139115"/>
                </a:lnTo>
                <a:close/>
                <a:moveTo>
                  <a:pt x="147097" y="73025"/>
                </a:moveTo>
                <a:cubicBezTo>
                  <a:pt x="149979" y="73025"/>
                  <a:pt x="151781" y="75187"/>
                  <a:pt x="151781" y="77709"/>
                </a:cubicBezTo>
                <a:lnTo>
                  <a:pt x="151781" y="93921"/>
                </a:lnTo>
                <a:lnTo>
                  <a:pt x="167993" y="93921"/>
                </a:lnTo>
                <a:cubicBezTo>
                  <a:pt x="170515" y="93921"/>
                  <a:pt x="172677" y="95723"/>
                  <a:pt x="172677" y="98245"/>
                </a:cubicBezTo>
                <a:cubicBezTo>
                  <a:pt x="172677" y="100767"/>
                  <a:pt x="170515" y="102568"/>
                  <a:pt x="167993" y="102568"/>
                </a:cubicBezTo>
                <a:lnTo>
                  <a:pt x="151781" y="102568"/>
                </a:lnTo>
                <a:lnTo>
                  <a:pt x="151781" y="119141"/>
                </a:lnTo>
                <a:cubicBezTo>
                  <a:pt x="151781" y="121663"/>
                  <a:pt x="149979" y="123465"/>
                  <a:pt x="147097" y="123465"/>
                </a:cubicBezTo>
                <a:cubicBezTo>
                  <a:pt x="144935" y="123465"/>
                  <a:pt x="142773" y="121663"/>
                  <a:pt x="142773" y="119141"/>
                </a:cubicBezTo>
                <a:lnTo>
                  <a:pt x="142773" y="102568"/>
                </a:lnTo>
                <a:lnTo>
                  <a:pt x="126561" y="102568"/>
                </a:lnTo>
                <a:cubicBezTo>
                  <a:pt x="124039" y="102568"/>
                  <a:pt x="122237" y="100767"/>
                  <a:pt x="122237" y="98245"/>
                </a:cubicBezTo>
                <a:cubicBezTo>
                  <a:pt x="122237" y="95723"/>
                  <a:pt x="124039" y="93921"/>
                  <a:pt x="126561" y="93921"/>
                </a:cubicBezTo>
                <a:lnTo>
                  <a:pt x="142773" y="93921"/>
                </a:lnTo>
                <a:lnTo>
                  <a:pt x="142773" y="77709"/>
                </a:lnTo>
                <a:cubicBezTo>
                  <a:pt x="142773" y="75187"/>
                  <a:pt x="144935" y="73025"/>
                  <a:pt x="147097" y="73025"/>
                </a:cubicBezTo>
                <a:close/>
                <a:moveTo>
                  <a:pt x="146484" y="56437"/>
                </a:moveTo>
                <a:cubicBezTo>
                  <a:pt x="123090" y="56437"/>
                  <a:pt x="103654" y="75848"/>
                  <a:pt x="103654" y="99214"/>
                </a:cubicBezTo>
                <a:cubicBezTo>
                  <a:pt x="103654" y="122939"/>
                  <a:pt x="123090" y="141991"/>
                  <a:pt x="146484" y="141991"/>
                </a:cubicBezTo>
                <a:cubicBezTo>
                  <a:pt x="170238" y="141991"/>
                  <a:pt x="189673" y="122939"/>
                  <a:pt x="189673" y="99214"/>
                </a:cubicBezTo>
                <a:cubicBezTo>
                  <a:pt x="189673" y="75848"/>
                  <a:pt x="170238" y="56437"/>
                  <a:pt x="146484" y="56437"/>
                </a:cubicBezTo>
                <a:close/>
                <a:moveTo>
                  <a:pt x="214867" y="8987"/>
                </a:moveTo>
                <a:cubicBezTo>
                  <a:pt x="207669" y="8987"/>
                  <a:pt x="201550" y="14738"/>
                  <a:pt x="201550" y="22287"/>
                </a:cubicBezTo>
                <a:cubicBezTo>
                  <a:pt x="201550" y="29477"/>
                  <a:pt x="207669" y="35587"/>
                  <a:pt x="214867" y="35587"/>
                </a:cubicBezTo>
                <a:cubicBezTo>
                  <a:pt x="222425" y="35587"/>
                  <a:pt x="228184" y="29477"/>
                  <a:pt x="228184" y="22287"/>
                </a:cubicBezTo>
                <a:cubicBezTo>
                  <a:pt x="228184" y="14738"/>
                  <a:pt x="222425" y="8987"/>
                  <a:pt x="214867" y="8987"/>
                </a:cubicBezTo>
                <a:close/>
                <a:moveTo>
                  <a:pt x="78460" y="8987"/>
                </a:moveTo>
                <a:cubicBezTo>
                  <a:pt x="71262" y="8987"/>
                  <a:pt x="65144" y="14738"/>
                  <a:pt x="65144" y="22287"/>
                </a:cubicBezTo>
                <a:cubicBezTo>
                  <a:pt x="65144" y="29477"/>
                  <a:pt x="71262" y="35587"/>
                  <a:pt x="78460" y="35587"/>
                </a:cubicBezTo>
                <a:cubicBezTo>
                  <a:pt x="86018" y="35587"/>
                  <a:pt x="91777" y="29477"/>
                  <a:pt x="91777" y="22287"/>
                </a:cubicBezTo>
                <a:cubicBezTo>
                  <a:pt x="91777" y="14738"/>
                  <a:pt x="86018" y="8987"/>
                  <a:pt x="78460" y="8987"/>
                </a:cubicBezTo>
                <a:close/>
                <a:moveTo>
                  <a:pt x="78460" y="0"/>
                </a:moveTo>
                <a:cubicBezTo>
                  <a:pt x="90697" y="0"/>
                  <a:pt x="100775" y="10065"/>
                  <a:pt x="100775" y="22287"/>
                </a:cubicBezTo>
                <a:cubicBezTo>
                  <a:pt x="100775" y="34509"/>
                  <a:pt x="90697" y="44215"/>
                  <a:pt x="78460" y="44215"/>
                </a:cubicBezTo>
                <a:cubicBezTo>
                  <a:pt x="76301" y="44215"/>
                  <a:pt x="73781" y="43855"/>
                  <a:pt x="71982" y="43496"/>
                </a:cubicBezTo>
                <a:lnTo>
                  <a:pt x="23754" y="130488"/>
                </a:lnTo>
                <a:lnTo>
                  <a:pt x="105094" y="130488"/>
                </a:lnTo>
                <a:cubicBezTo>
                  <a:pt x="98615" y="121501"/>
                  <a:pt x="95016" y="110717"/>
                  <a:pt x="95016" y="99214"/>
                </a:cubicBezTo>
                <a:cubicBezTo>
                  <a:pt x="95016" y="70816"/>
                  <a:pt x="118050" y="47450"/>
                  <a:pt x="146484" y="47450"/>
                </a:cubicBezTo>
                <a:cubicBezTo>
                  <a:pt x="175277" y="47450"/>
                  <a:pt x="198671" y="70816"/>
                  <a:pt x="198671" y="99214"/>
                </a:cubicBezTo>
                <a:cubicBezTo>
                  <a:pt x="198671" y="110717"/>
                  <a:pt x="194712" y="121501"/>
                  <a:pt x="187874" y="130488"/>
                </a:cubicBezTo>
                <a:lnTo>
                  <a:pt x="269573" y="130488"/>
                </a:lnTo>
                <a:lnTo>
                  <a:pt x="221345" y="43496"/>
                </a:lnTo>
                <a:cubicBezTo>
                  <a:pt x="219546" y="43855"/>
                  <a:pt x="217386" y="44215"/>
                  <a:pt x="214867" y="44215"/>
                </a:cubicBezTo>
                <a:cubicBezTo>
                  <a:pt x="202630" y="44215"/>
                  <a:pt x="192912" y="34509"/>
                  <a:pt x="192912" y="22287"/>
                </a:cubicBezTo>
                <a:cubicBezTo>
                  <a:pt x="192912" y="10065"/>
                  <a:pt x="202630" y="0"/>
                  <a:pt x="214867" y="0"/>
                </a:cubicBezTo>
                <a:cubicBezTo>
                  <a:pt x="227104" y="0"/>
                  <a:pt x="237181" y="10065"/>
                  <a:pt x="237181" y="22287"/>
                </a:cubicBezTo>
                <a:cubicBezTo>
                  <a:pt x="237181" y="29117"/>
                  <a:pt x="233942" y="34869"/>
                  <a:pt x="229263" y="39182"/>
                </a:cubicBezTo>
                <a:lnTo>
                  <a:pt x="279651" y="130488"/>
                </a:lnTo>
                <a:lnTo>
                  <a:pt x="289008" y="130488"/>
                </a:lnTo>
                <a:cubicBezTo>
                  <a:pt x="291528" y="130488"/>
                  <a:pt x="293327" y="132285"/>
                  <a:pt x="293327" y="134801"/>
                </a:cubicBezTo>
                <a:cubicBezTo>
                  <a:pt x="293327" y="137318"/>
                  <a:pt x="291528" y="139115"/>
                  <a:pt x="289008" y="139115"/>
                </a:cubicBezTo>
                <a:lnTo>
                  <a:pt x="280730" y="139115"/>
                </a:lnTo>
                <a:lnTo>
                  <a:pt x="245819" y="276792"/>
                </a:lnTo>
                <a:cubicBezTo>
                  <a:pt x="243300" y="286498"/>
                  <a:pt x="234662" y="293328"/>
                  <a:pt x="224225" y="293328"/>
                </a:cubicBezTo>
                <a:lnTo>
                  <a:pt x="69103" y="293328"/>
                </a:lnTo>
                <a:cubicBezTo>
                  <a:pt x="58665" y="293328"/>
                  <a:pt x="49667" y="286498"/>
                  <a:pt x="47508" y="276792"/>
                </a:cubicBezTo>
                <a:lnTo>
                  <a:pt x="12597" y="139115"/>
                </a:lnTo>
                <a:lnTo>
                  <a:pt x="4319" y="139115"/>
                </a:lnTo>
                <a:cubicBezTo>
                  <a:pt x="1799" y="139115"/>
                  <a:pt x="0" y="137318"/>
                  <a:pt x="0" y="134801"/>
                </a:cubicBezTo>
                <a:cubicBezTo>
                  <a:pt x="0" y="132285"/>
                  <a:pt x="1799" y="130488"/>
                  <a:pt x="4319" y="130488"/>
                </a:cubicBezTo>
                <a:lnTo>
                  <a:pt x="13316" y="130488"/>
                </a:lnTo>
                <a:lnTo>
                  <a:pt x="64064" y="39182"/>
                </a:lnTo>
                <a:cubicBezTo>
                  <a:pt x="59385" y="34869"/>
                  <a:pt x="56506" y="29117"/>
                  <a:pt x="56506" y="22287"/>
                </a:cubicBezTo>
                <a:cubicBezTo>
                  <a:pt x="56506" y="10065"/>
                  <a:pt x="66223" y="0"/>
                  <a:pt x="78460" y="0"/>
                </a:cubicBezTo>
                <a:close/>
              </a:path>
            </a:pathLst>
          </a:custGeom>
          <a:solidFill>
            <a:schemeClr val="bg1"/>
          </a:solidFill>
          <a:ln>
            <a:noFill/>
          </a:ln>
        </p:spPr>
        <p:txBody>
          <a:bodyPr anchor="ctr"/>
          <a:lstStyle/>
          <a:p>
            <a:endParaRPr lang="en-US" sz="900"/>
          </a:p>
        </p:txBody>
      </p:sp>
      <p:sp>
        <p:nvSpPr>
          <p:cNvPr id="52" name="TextBox 51">
            <a:extLst>
              <a:ext uri="{FF2B5EF4-FFF2-40B4-BE49-F238E27FC236}">
                <a16:creationId xmlns:a16="http://schemas.microsoft.com/office/drawing/2014/main" id="{D88883EC-BDF1-BE4C-91E9-147E4B0068BF}"/>
              </a:ext>
            </a:extLst>
          </p:cNvPr>
          <p:cNvSpPr txBox="1"/>
          <p:nvPr/>
        </p:nvSpPr>
        <p:spPr>
          <a:xfrm>
            <a:off x="9763410" y="2661887"/>
            <a:ext cx="1272071" cy="584775"/>
          </a:xfrm>
          <a:prstGeom prst="rect">
            <a:avLst/>
          </a:prstGeom>
          <a:noFill/>
        </p:spPr>
        <p:txBody>
          <a:bodyPr wrap="square" rtlCol="0" anchor="t" anchorCtr="0">
            <a:spAutoFit/>
          </a:bodyPr>
          <a:lstStyle/>
          <a:p>
            <a:pPr algn="ctr"/>
            <a:r>
              <a:rPr lang="en-US" sz="1600" b="1" dirty="0">
                <a:solidFill>
                  <a:schemeClr val="bg1"/>
                </a:solidFill>
                <a:latin typeface="Poppins" pitchFamily="2" charset="77"/>
                <a:ea typeface="League Spartan" charset="0"/>
                <a:cs typeface="Poppins" pitchFamily="2" charset="77"/>
              </a:rPr>
              <a:t>CLIENT BEHAVIOUR</a:t>
            </a:r>
          </a:p>
        </p:txBody>
      </p:sp>
      <p:sp>
        <p:nvSpPr>
          <p:cNvPr id="53" name="Subtitle 2">
            <a:extLst>
              <a:ext uri="{FF2B5EF4-FFF2-40B4-BE49-F238E27FC236}">
                <a16:creationId xmlns:a16="http://schemas.microsoft.com/office/drawing/2014/main" id="{78942078-A0ED-2140-A2C0-F15633857255}"/>
              </a:ext>
            </a:extLst>
          </p:cNvPr>
          <p:cNvSpPr txBox="1">
            <a:spLocks/>
          </p:cNvSpPr>
          <p:nvPr/>
        </p:nvSpPr>
        <p:spPr>
          <a:xfrm>
            <a:off x="9640667" y="3510327"/>
            <a:ext cx="1495379" cy="48494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s-CR"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R</a:t>
            </a:r>
            <a:r>
              <a:rPr lang="en-US" sz="1200" dirty="0" err="1">
                <a:solidFill>
                  <a:schemeClr val="tx1"/>
                </a:solidFill>
                <a:latin typeface="Lato Light" panose="020F0502020204030203" pitchFamily="34" charset="0"/>
                <a:ea typeface="Lato Light" panose="020F0502020204030203" pitchFamily="34" charset="0"/>
                <a:cs typeface="Mukta ExtraLight" panose="020B0000000000000000" pitchFamily="34" charset="77"/>
              </a:rPr>
              <a:t>esult</a:t>
            </a: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 if client defaulted or not</a:t>
            </a:r>
          </a:p>
        </p:txBody>
      </p:sp>
      <p:sp>
        <p:nvSpPr>
          <p:cNvPr id="19" name="Rectangle 18">
            <a:extLst>
              <a:ext uri="{FF2B5EF4-FFF2-40B4-BE49-F238E27FC236}">
                <a16:creationId xmlns:a16="http://schemas.microsoft.com/office/drawing/2014/main" id="{33DCAD6C-EC18-CD40-B48B-7690846C25EE}"/>
              </a:ext>
            </a:extLst>
          </p:cNvPr>
          <p:cNvSpPr/>
          <p:nvPr/>
        </p:nvSpPr>
        <p:spPr>
          <a:xfrm>
            <a:off x="3390457" y="4643439"/>
            <a:ext cx="1494230" cy="1852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5" name="TextBox 54">
            <a:extLst>
              <a:ext uri="{FF2B5EF4-FFF2-40B4-BE49-F238E27FC236}">
                <a16:creationId xmlns:a16="http://schemas.microsoft.com/office/drawing/2014/main" id="{A72B489F-9879-DC44-B951-30F6B332A7CC}"/>
              </a:ext>
            </a:extLst>
          </p:cNvPr>
          <p:cNvSpPr txBox="1"/>
          <p:nvPr/>
        </p:nvSpPr>
        <p:spPr>
          <a:xfrm>
            <a:off x="3502017" y="5716680"/>
            <a:ext cx="1272071" cy="338554"/>
          </a:xfrm>
          <a:prstGeom prst="rect">
            <a:avLst/>
          </a:prstGeom>
          <a:noFill/>
        </p:spPr>
        <p:txBody>
          <a:bodyPr wrap="square" rtlCol="0" anchor="t" anchorCtr="0">
            <a:spAutoFit/>
          </a:bodyPr>
          <a:lstStyle/>
          <a:p>
            <a:pPr algn="ctr"/>
            <a:r>
              <a:rPr lang="en-US" sz="1600" b="1" dirty="0">
                <a:solidFill>
                  <a:schemeClr val="bg1"/>
                </a:solidFill>
                <a:latin typeface="Poppins" pitchFamily="2" charset="77"/>
                <a:ea typeface="League Spartan" charset="0"/>
                <a:cs typeface="Poppins" pitchFamily="2" charset="77"/>
              </a:rPr>
              <a:t>CREDIT ONE</a:t>
            </a:r>
          </a:p>
        </p:txBody>
      </p:sp>
      <p:sp>
        <p:nvSpPr>
          <p:cNvPr id="56" name="Subtitle 2">
            <a:extLst>
              <a:ext uri="{FF2B5EF4-FFF2-40B4-BE49-F238E27FC236}">
                <a16:creationId xmlns:a16="http://schemas.microsoft.com/office/drawing/2014/main" id="{A00824BB-738F-D94A-B833-BD7349BD93FB}"/>
              </a:ext>
            </a:extLst>
          </p:cNvPr>
          <p:cNvSpPr txBox="1">
            <a:spLocks/>
          </p:cNvSpPr>
          <p:nvPr/>
        </p:nvSpPr>
        <p:spPr>
          <a:xfrm>
            <a:off x="5050803" y="5052610"/>
            <a:ext cx="1495379" cy="946606"/>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Initial information comes directly from Credit One systems and databases</a:t>
            </a:r>
          </a:p>
        </p:txBody>
      </p:sp>
      <p:sp>
        <p:nvSpPr>
          <p:cNvPr id="20" name="Rectangle 19">
            <a:extLst>
              <a:ext uri="{FF2B5EF4-FFF2-40B4-BE49-F238E27FC236}">
                <a16:creationId xmlns:a16="http://schemas.microsoft.com/office/drawing/2014/main" id="{4188241C-4176-424E-929D-DEFF7F457895}"/>
              </a:ext>
            </a:extLst>
          </p:cNvPr>
          <p:cNvSpPr/>
          <p:nvPr/>
        </p:nvSpPr>
        <p:spPr>
          <a:xfrm>
            <a:off x="7651999" y="4632701"/>
            <a:ext cx="1494230" cy="185286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Freeform 931">
            <a:extLst>
              <a:ext uri="{FF2B5EF4-FFF2-40B4-BE49-F238E27FC236}">
                <a16:creationId xmlns:a16="http://schemas.microsoft.com/office/drawing/2014/main" id="{6D800047-BC34-7C44-857B-3076FF3B2D58}"/>
              </a:ext>
            </a:extLst>
          </p:cNvPr>
          <p:cNvSpPr>
            <a:spLocks noChangeAspect="1"/>
          </p:cNvSpPr>
          <p:nvPr/>
        </p:nvSpPr>
        <p:spPr bwMode="auto">
          <a:xfrm>
            <a:off x="8122492" y="4995015"/>
            <a:ext cx="553243" cy="551598"/>
          </a:xfrm>
          <a:custGeom>
            <a:avLst/>
            <a:gdLst>
              <a:gd name="T0" fmla="*/ 7859658 w 293328"/>
              <a:gd name="T1" fmla="*/ 8127578 h 293326"/>
              <a:gd name="T2" fmla="*/ 4110621 w 293328"/>
              <a:gd name="T3" fmla="*/ 7487107 h 293326"/>
              <a:gd name="T4" fmla="*/ 4442221 w 293328"/>
              <a:gd name="T5" fmla="*/ 7813878 h 293326"/>
              <a:gd name="T6" fmla="*/ 8522949 w 293328"/>
              <a:gd name="T7" fmla="*/ 7813878 h 293326"/>
              <a:gd name="T8" fmla="*/ 7859658 w 293328"/>
              <a:gd name="T9" fmla="*/ 7160373 h 293326"/>
              <a:gd name="T10" fmla="*/ 4110621 w 293328"/>
              <a:gd name="T11" fmla="*/ 8454348 h 293326"/>
              <a:gd name="T12" fmla="*/ 5991851 w 293328"/>
              <a:gd name="T13" fmla="*/ 6478409 h 293326"/>
              <a:gd name="T14" fmla="*/ 6624621 w 293328"/>
              <a:gd name="T15" fmla="*/ 7123578 h 293326"/>
              <a:gd name="T16" fmla="*/ 5991851 w 293328"/>
              <a:gd name="T17" fmla="*/ 7046188 h 293326"/>
              <a:gd name="T18" fmla="*/ 6677367 w 293328"/>
              <a:gd name="T19" fmla="*/ 8259035 h 293326"/>
              <a:gd name="T20" fmla="*/ 5991851 w 293328"/>
              <a:gd name="T21" fmla="*/ 9136437 h 293326"/>
              <a:gd name="T22" fmla="*/ 5358978 w 293328"/>
              <a:gd name="T23" fmla="*/ 8491269 h 293326"/>
              <a:gd name="T24" fmla="*/ 5991851 w 293328"/>
              <a:gd name="T25" fmla="*/ 8555819 h 293326"/>
              <a:gd name="T26" fmla="*/ 5306272 w 293328"/>
              <a:gd name="T27" fmla="*/ 7342911 h 293326"/>
              <a:gd name="T28" fmla="*/ 5991851 w 293328"/>
              <a:gd name="T29" fmla="*/ 6478409 h 293326"/>
              <a:gd name="T30" fmla="*/ 2563300 w 293328"/>
              <a:gd name="T31" fmla="*/ 8592102 h 293326"/>
              <a:gd name="T32" fmla="*/ 9362842 w 293328"/>
              <a:gd name="T33" fmla="*/ 8592102 h 293326"/>
              <a:gd name="T34" fmla="*/ 3190900 w 293328"/>
              <a:gd name="T35" fmla="*/ 6346447 h 293326"/>
              <a:gd name="T36" fmla="*/ 9035975 w 293328"/>
              <a:gd name="T37" fmla="*/ 6178653 h 293326"/>
              <a:gd name="T38" fmla="*/ 9676671 w 293328"/>
              <a:gd name="T39" fmla="*/ 8734099 h 293326"/>
              <a:gd name="T40" fmla="*/ 8879035 w 293328"/>
              <a:gd name="T41" fmla="*/ 9534286 h 293326"/>
              <a:gd name="T42" fmla="*/ 2406263 w 293328"/>
              <a:gd name="T43" fmla="*/ 8888979 h 293326"/>
              <a:gd name="T44" fmla="*/ 2406263 w 293328"/>
              <a:gd name="T45" fmla="*/ 6656187 h 293326"/>
              <a:gd name="T46" fmla="*/ 1596249 w 293328"/>
              <a:gd name="T47" fmla="*/ 5393866 h 293326"/>
              <a:gd name="T48" fmla="*/ 10342888 w 293328"/>
              <a:gd name="T49" fmla="*/ 5393866 h 293326"/>
              <a:gd name="T50" fmla="*/ 10500047 w 293328"/>
              <a:gd name="T51" fmla="*/ 5057672 h 293326"/>
              <a:gd name="T52" fmla="*/ 10500047 w 293328"/>
              <a:gd name="T53" fmla="*/ 10500283 h 293326"/>
              <a:gd name="T54" fmla="*/ 1268902 w 293328"/>
              <a:gd name="T55" fmla="*/ 5225783 h 293326"/>
              <a:gd name="T56" fmla="*/ 6335547 w 293328"/>
              <a:gd name="T57" fmla="*/ 4148488 h 293326"/>
              <a:gd name="T58" fmla="*/ 3904986 w 293328"/>
              <a:gd name="T59" fmla="*/ 4476308 h 293326"/>
              <a:gd name="T60" fmla="*/ 1194807 w 293328"/>
              <a:gd name="T61" fmla="*/ 4148488 h 293326"/>
              <a:gd name="T62" fmla="*/ 2944820 w 293328"/>
              <a:gd name="T63" fmla="*/ 4476308 h 293326"/>
              <a:gd name="T64" fmla="*/ 1194807 w 293328"/>
              <a:gd name="T65" fmla="*/ 4148488 h 293326"/>
              <a:gd name="T66" fmla="*/ 7427260 w 293328"/>
              <a:gd name="T67" fmla="*/ 3396588 h 293326"/>
              <a:gd name="T68" fmla="*/ 6171464 w 293328"/>
              <a:gd name="T69" fmla="*/ 3396588 h 293326"/>
              <a:gd name="T70" fmla="*/ 5539982 w 293328"/>
              <a:gd name="T71" fmla="*/ 3239199 h 293326"/>
              <a:gd name="T72" fmla="*/ 4611211 w 293328"/>
              <a:gd name="T73" fmla="*/ 3567085 h 293326"/>
              <a:gd name="T74" fmla="*/ 2925452 w 293328"/>
              <a:gd name="T75" fmla="*/ 3239199 h 293326"/>
              <a:gd name="T76" fmla="*/ 3854194 w 293328"/>
              <a:gd name="T77" fmla="*/ 3567085 h 293326"/>
              <a:gd name="T78" fmla="*/ 2925452 w 293328"/>
              <a:gd name="T79" fmla="*/ 3239199 h 293326"/>
              <a:gd name="T80" fmla="*/ 2293890 w 293328"/>
              <a:gd name="T81" fmla="*/ 3396588 h 293326"/>
              <a:gd name="T82" fmla="*/ 1038174 w 293328"/>
              <a:gd name="T83" fmla="*/ 3396588 h 293326"/>
              <a:gd name="T84" fmla="*/ 6475814 w 293328"/>
              <a:gd name="T85" fmla="*/ 1452999 h 293326"/>
              <a:gd name="T86" fmla="*/ 6736524 w 293328"/>
              <a:gd name="T87" fmla="*/ 2104707 h 293326"/>
              <a:gd name="T88" fmla="*/ 5837123 w 293328"/>
              <a:gd name="T89" fmla="*/ 1348718 h 293326"/>
              <a:gd name="T90" fmla="*/ 6215092 w 293328"/>
              <a:gd name="T91" fmla="*/ 1726732 h 293326"/>
              <a:gd name="T92" fmla="*/ 1365399 w 293328"/>
              <a:gd name="T93" fmla="*/ 1400867 h 293326"/>
              <a:gd name="T94" fmla="*/ 2491089 w 293328"/>
              <a:gd name="T95" fmla="*/ 2104707 h 293326"/>
              <a:gd name="T96" fmla="*/ 2491089 w 293328"/>
              <a:gd name="T97" fmla="*/ 1348718 h 293326"/>
              <a:gd name="T98" fmla="*/ 6280294 w 293328"/>
              <a:gd name="T99" fmla="*/ 1192301 h 293326"/>
              <a:gd name="T100" fmla="*/ 6736524 w 293328"/>
              <a:gd name="T101" fmla="*/ 2430592 h 293326"/>
              <a:gd name="T102" fmla="*/ 5133300 w 293328"/>
              <a:gd name="T103" fmla="*/ 1726732 h 293326"/>
              <a:gd name="T104" fmla="*/ 2491089 w 293328"/>
              <a:gd name="T105" fmla="*/ 1022852 h 293326"/>
              <a:gd name="T106" fmla="*/ 2491089 w 293328"/>
              <a:gd name="T107" fmla="*/ 2430592 h 293326"/>
              <a:gd name="T108" fmla="*/ 1038174 w 293328"/>
              <a:gd name="T109" fmla="*/ 1400867 h 293326"/>
              <a:gd name="T110" fmla="*/ 7920889 w 293328"/>
              <a:gd name="T111" fmla="*/ 0 h 293326"/>
              <a:gd name="T112" fmla="*/ 8352914 w 293328"/>
              <a:gd name="T113" fmla="*/ 4760749 h 293326"/>
              <a:gd name="T114" fmla="*/ 7920889 w 293328"/>
              <a:gd name="T115" fmla="*/ 320804 h 293326"/>
              <a:gd name="T116" fmla="*/ 314256 w 293328"/>
              <a:gd name="T117" fmla="*/ 5761657 h 293326"/>
              <a:gd name="T118" fmla="*/ 955691 w 293328"/>
              <a:gd name="T119" fmla="*/ 6185102 h 293326"/>
              <a:gd name="T120" fmla="*/ 0 w 293328"/>
              <a:gd name="T121" fmla="*/ 5761657 h 2933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93328" h="293326">
                <a:moveTo>
                  <a:pt x="216329" y="209153"/>
                </a:moveTo>
                <a:cubicBezTo>
                  <a:pt x="211582" y="209153"/>
                  <a:pt x="207566" y="213169"/>
                  <a:pt x="207566" y="218281"/>
                </a:cubicBezTo>
                <a:cubicBezTo>
                  <a:pt x="207566" y="223028"/>
                  <a:pt x="211582" y="227044"/>
                  <a:pt x="216329" y="227044"/>
                </a:cubicBezTo>
                <a:cubicBezTo>
                  <a:pt x="221441" y="227044"/>
                  <a:pt x="225457" y="223028"/>
                  <a:pt x="225457" y="218281"/>
                </a:cubicBezTo>
                <a:cubicBezTo>
                  <a:pt x="225457" y="213169"/>
                  <a:pt x="221441" y="209153"/>
                  <a:pt x="216329" y="209153"/>
                </a:cubicBezTo>
                <a:close/>
                <a:moveTo>
                  <a:pt x="113141" y="209153"/>
                </a:moveTo>
                <a:cubicBezTo>
                  <a:pt x="108395" y="209153"/>
                  <a:pt x="104013" y="213169"/>
                  <a:pt x="104013" y="218281"/>
                </a:cubicBezTo>
                <a:cubicBezTo>
                  <a:pt x="104013" y="223028"/>
                  <a:pt x="108395" y="227044"/>
                  <a:pt x="113141" y="227044"/>
                </a:cubicBezTo>
                <a:cubicBezTo>
                  <a:pt x="118253" y="227044"/>
                  <a:pt x="122269" y="223028"/>
                  <a:pt x="122269" y="218281"/>
                </a:cubicBezTo>
                <a:cubicBezTo>
                  <a:pt x="122269" y="213169"/>
                  <a:pt x="118253" y="209153"/>
                  <a:pt x="113141" y="209153"/>
                </a:cubicBezTo>
                <a:close/>
                <a:moveTo>
                  <a:pt x="216329" y="200025"/>
                </a:moveTo>
                <a:cubicBezTo>
                  <a:pt x="226552" y="200025"/>
                  <a:pt x="234585" y="208423"/>
                  <a:pt x="234585" y="218281"/>
                </a:cubicBezTo>
                <a:cubicBezTo>
                  <a:pt x="234585" y="228139"/>
                  <a:pt x="226552" y="236172"/>
                  <a:pt x="216329" y="236172"/>
                </a:cubicBezTo>
                <a:cubicBezTo>
                  <a:pt x="206836" y="236172"/>
                  <a:pt x="198438" y="228139"/>
                  <a:pt x="198438" y="218281"/>
                </a:cubicBezTo>
                <a:cubicBezTo>
                  <a:pt x="198438" y="208423"/>
                  <a:pt x="206836" y="200025"/>
                  <a:pt x="216329" y="200025"/>
                </a:cubicBezTo>
                <a:close/>
                <a:moveTo>
                  <a:pt x="113141" y="200025"/>
                </a:moveTo>
                <a:cubicBezTo>
                  <a:pt x="123000" y="200025"/>
                  <a:pt x="131398" y="208423"/>
                  <a:pt x="131398" y="218281"/>
                </a:cubicBezTo>
                <a:cubicBezTo>
                  <a:pt x="131398" y="228139"/>
                  <a:pt x="123000" y="236172"/>
                  <a:pt x="113141" y="236172"/>
                </a:cubicBezTo>
                <a:cubicBezTo>
                  <a:pt x="103283" y="236172"/>
                  <a:pt x="95250" y="228139"/>
                  <a:pt x="95250" y="218281"/>
                </a:cubicBezTo>
                <a:cubicBezTo>
                  <a:pt x="95250" y="208423"/>
                  <a:pt x="103283" y="200025"/>
                  <a:pt x="113141" y="200025"/>
                </a:cubicBezTo>
                <a:close/>
                <a:moveTo>
                  <a:pt x="164919" y="180975"/>
                </a:moveTo>
                <a:cubicBezTo>
                  <a:pt x="167096" y="180975"/>
                  <a:pt x="169273" y="182777"/>
                  <a:pt x="169273" y="185300"/>
                </a:cubicBezTo>
                <a:lnTo>
                  <a:pt x="169273" y="188544"/>
                </a:lnTo>
                <a:cubicBezTo>
                  <a:pt x="175079" y="189986"/>
                  <a:pt x="180159" y="193591"/>
                  <a:pt x="182336" y="198997"/>
                </a:cubicBezTo>
                <a:cubicBezTo>
                  <a:pt x="183062" y="201160"/>
                  <a:pt x="182336" y="203683"/>
                  <a:pt x="179796" y="204764"/>
                </a:cubicBezTo>
                <a:cubicBezTo>
                  <a:pt x="177256" y="205846"/>
                  <a:pt x="175079" y="204764"/>
                  <a:pt x="173990" y="202241"/>
                </a:cubicBezTo>
                <a:cubicBezTo>
                  <a:pt x="172539" y="198997"/>
                  <a:pt x="168910" y="196835"/>
                  <a:pt x="164919" y="196835"/>
                </a:cubicBezTo>
                <a:cubicBezTo>
                  <a:pt x="159476" y="196835"/>
                  <a:pt x="155122" y="200800"/>
                  <a:pt x="155122" y="205125"/>
                </a:cubicBezTo>
                <a:cubicBezTo>
                  <a:pt x="155122" y="210892"/>
                  <a:pt x="158387" y="213415"/>
                  <a:pt x="164919" y="213415"/>
                </a:cubicBezTo>
                <a:cubicBezTo>
                  <a:pt x="176167" y="213415"/>
                  <a:pt x="183787" y="220264"/>
                  <a:pt x="183787" y="230716"/>
                </a:cubicBezTo>
                <a:cubicBezTo>
                  <a:pt x="183787" y="239007"/>
                  <a:pt x="177256" y="245495"/>
                  <a:pt x="169273" y="247657"/>
                </a:cubicBezTo>
                <a:lnTo>
                  <a:pt x="169273" y="250901"/>
                </a:lnTo>
                <a:cubicBezTo>
                  <a:pt x="169273" y="253064"/>
                  <a:pt x="167096" y="255227"/>
                  <a:pt x="164919" y="255227"/>
                </a:cubicBezTo>
                <a:cubicBezTo>
                  <a:pt x="162379" y="255227"/>
                  <a:pt x="160564" y="253064"/>
                  <a:pt x="160564" y="250901"/>
                </a:cubicBezTo>
                <a:lnTo>
                  <a:pt x="160564" y="247657"/>
                </a:lnTo>
                <a:cubicBezTo>
                  <a:pt x="154759" y="246216"/>
                  <a:pt x="149679" y="242611"/>
                  <a:pt x="147502" y="237204"/>
                </a:cubicBezTo>
                <a:cubicBezTo>
                  <a:pt x="146413" y="235042"/>
                  <a:pt x="147502" y="232519"/>
                  <a:pt x="150042" y="231437"/>
                </a:cubicBezTo>
                <a:cubicBezTo>
                  <a:pt x="152219" y="230356"/>
                  <a:pt x="154759" y="231437"/>
                  <a:pt x="155847" y="233600"/>
                </a:cubicBezTo>
                <a:cubicBezTo>
                  <a:pt x="157299" y="237204"/>
                  <a:pt x="160927" y="239007"/>
                  <a:pt x="164919" y="239007"/>
                </a:cubicBezTo>
                <a:cubicBezTo>
                  <a:pt x="170362" y="239007"/>
                  <a:pt x="174716" y="235402"/>
                  <a:pt x="174716" y="230716"/>
                </a:cubicBezTo>
                <a:cubicBezTo>
                  <a:pt x="174716" y="225310"/>
                  <a:pt x="171450" y="222426"/>
                  <a:pt x="164919" y="222426"/>
                </a:cubicBezTo>
                <a:cubicBezTo>
                  <a:pt x="151130" y="222426"/>
                  <a:pt x="146050" y="213415"/>
                  <a:pt x="146050" y="205125"/>
                </a:cubicBezTo>
                <a:cubicBezTo>
                  <a:pt x="146050" y="197195"/>
                  <a:pt x="152219" y="190347"/>
                  <a:pt x="160564" y="188544"/>
                </a:cubicBezTo>
                <a:lnTo>
                  <a:pt x="160564" y="185300"/>
                </a:lnTo>
                <a:cubicBezTo>
                  <a:pt x="160564" y="182777"/>
                  <a:pt x="162379" y="180975"/>
                  <a:pt x="164919" y="180975"/>
                </a:cubicBezTo>
                <a:close/>
                <a:moveTo>
                  <a:pt x="87826" y="177288"/>
                </a:moveTo>
                <a:cubicBezTo>
                  <a:pt x="86387" y="185941"/>
                  <a:pt x="79548" y="192791"/>
                  <a:pt x="70551" y="194594"/>
                </a:cubicBezTo>
                <a:lnTo>
                  <a:pt x="70551" y="240021"/>
                </a:lnTo>
                <a:cubicBezTo>
                  <a:pt x="79548" y="241823"/>
                  <a:pt x="86387" y="248674"/>
                  <a:pt x="87826" y="257326"/>
                </a:cubicBezTo>
                <a:lnTo>
                  <a:pt x="240067" y="257326"/>
                </a:lnTo>
                <a:cubicBezTo>
                  <a:pt x="241867" y="248674"/>
                  <a:pt x="248705" y="241823"/>
                  <a:pt x="257702" y="240021"/>
                </a:cubicBezTo>
                <a:lnTo>
                  <a:pt x="257702" y="194594"/>
                </a:lnTo>
                <a:cubicBezTo>
                  <a:pt x="248705" y="192791"/>
                  <a:pt x="241867" y="185941"/>
                  <a:pt x="240067" y="177288"/>
                </a:cubicBezTo>
                <a:lnTo>
                  <a:pt x="87826" y="177288"/>
                </a:lnTo>
                <a:close/>
                <a:moveTo>
                  <a:pt x="83867" y="168275"/>
                </a:moveTo>
                <a:lnTo>
                  <a:pt x="244386" y="168275"/>
                </a:lnTo>
                <a:cubicBezTo>
                  <a:pt x="246545" y="168275"/>
                  <a:pt x="248705" y="170078"/>
                  <a:pt x="248705" y="172601"/>
                </a:cubicBezTo>
                <a:cubicBezTo>
                  <a:pt x="248705" y="180172"/>
                  <a:pt x="254463" y="185941"/>
                  <a:pt x="262021" y="185941"/>
                </a:cubicBezTo>
                <a:cubicBezTo>
                  <a:pt x="264541" y="185941"/>
                  <a:pt x="266340" y="188104"/>
                  <a:pt x="266340" y="190628"/>
                </a:cubicBezTo>
                <a:lnTo>
                  <a:pt x="266340" y="243987"/>
                </a:lnTo>
                <a:cubicBezTo>
                  <a:pt x="266340" y="246510"/>
                  <a:pt x="264541" y="248313"/>
                  <a:pt x="262021" y="248313"/>
                </a:cubicBezTo>
                <a:cubicBezTo>
                  <a:pt x="254463" y="248313"/>
                  <a:pt x="248705" y="254442"/>
                  <a:pt x="248705" y="262013"/>
                </a:cubicBezTo>
                <a:cubicBezTo>
                  <a:pt x="248705" y="264176"/>
                  <a:pt x="246545" y="266340"/>
                  <a:pt x="244386" y="266340"/>
                </a:cubicBezTo>
                <a:lnTo>
                  <a:pt x="83867" y="266340"/>
                </a:lnTo>
                <a:cubicBezTo>
                  <a:pt x="81348" y="266340"/>
                  <a:pt x="79548" y="264176"/>
                  <a:pt x="79548" y="262013"/>
                </a:cubicBezTo>
                <a:cubicBezTo>
                  <a:pt x="79548" y="254442"/>
                  <a:pt x="73790" y="248313"/>
                  <a:pt x="66232" y="248313"/>
                </a:cubicBezTo>
                <a:cubicBezTo>
                  <a:pt x="63712" y="248313"/>
                  <a:pt x="61913" y="246510"/>
                  <a:pt x="61913" y="243987"/>
                </a:cubicBezTo>
                <a:lnTo>
                  <a:pt x="61913" y="190628"/>
                </a:lnTo>
                <a:cubicBezTo>
                  <a:pt x="61913" y="188104"/>
                  <a:pt x="63712" y="185941"/>
                  <a:pt x="66232" y="185941"/>
                </a:cubicBezTo>
                <a:cubicBezTo>
                  <a:pt x="73790" y="185941"/>
                  <a:pt x="79548" y="180172"/>
                  <a:pt x="79548" y="172601"/>
                </a:cubicBezTo>
                <a:cubicBezTo>
                  <a:pt x="79548" y="170078"/>
                  <a:pt x="81348" y="168275"/>
                  <a:pt x="83867" y="168275"/>
                </a:cubicBezTo>
                <a:close/>
                <a:moveTo>
                  <a:pt x="43935" y="150677"/>
                </a:moveTo>
                <a:lnTo>
                  <a:pt x="43935" y="284297"/>
                </a:lnTo>
                <a:lnTo>
                  <a:pt x="284678" y="284297"/>
                </a:lnTo>
                <a:lnTo>
                  <a:pt x="284678" y="150677"/>
                </a:lnTo>
                <a:lnTo>
                  <a:pt x="43935" y="150677"/>
                </a:lnTo>
                <a:close/>
                <a:moveTo>
                  <a:pt x="39610" y="141287"/>
                </a:moveTo>
                <a:lnTo>
                  <a:pt x="289003" y="141287"/>
                </a:lnTo>
                <a:cubicBezTo>
                  <a:pt x="291526" y="141287"/>
                  <a:pt x="293328" y="143454"/>
                  <a:pt x="293328" y="145982"/>
                </a:cubicBezTo>
                <a:lnTo>
                  <a:pt x="293328" y="288992"/>
                </a:lnTo>
                <a:cubicBezTo>
                  <a:pt x="293328" y="291520"/>
                  <a:pt x="291526" y="293326"/>
                  <a:pt x="289003" y="293326"/>
                </a:cubicBezTo>
                <a:lnTo>
                  <a:pt x="39610" y="293326"/>
                </a:lnTo>
                <a:cubicBezTo>
                  <a:pt x="37087" y="293326"/>
                  <a:pt x="34925" y="291520"/>
                  <a:pt x="34925" y="288992"/>
                </a:cubicBezTo>
                <a:lnTo>
                  <a:pt x="34925" y="145982"/>
                </a:lnTo>
                <a:cubicBezTo>
                  <a:pt x="34925" y="143454"/>
                  <a:pt x="37087" y="141287"/>
                  <a:pt x="39610" y="141287"/>
                </a:cubicBezTo>
                <a:close/>
                <a:moveTo>
                  <a:pt x="107481" y="115887"/>
                </a:moveTo>
                <a:lnTo>
                  <a:pt x="174380" y="115887"/>
                </a:lnTo>
                <a:cubicBezTo>
                  <a:pt x="177242" y="115887"/>
                  <a:pt x="179030" y="118085"/>
                  <a:pt x="179030" y="120283"/>
                </a:cubicBezTo>
                <a:cubicBezTo>
                  <a:pt x="179030" y="122848"/>
                  <a:pt x="177242" y="125046"/>
                  <a:pt x="174380" y="125046"/>
                </a:cubicBezTo>
                <a:lnTo>
                  <a:pt x="107481" y="125046"/>
                </a:lnTo>
                <a:cubicBezTo>
                  <a:pt x="104977" y="125046"/>
                  <a:pt x="103188" y="122848"/>
                  <a:pt x="103188" y="120283"/>
                </a:cubicBezTo>
                <a:cubicBezTo>
                  <a:pt x="103188" y="118085"/>
                  <a:pt x="104977" y="115887"/>
                  <a:pt x="107481" y="115887"/>
                </a:cubicBezTo>
                <a:close/>
                <a:moveTo>
                  <a:pt x="32888" y="115887"/>
                </a:moveTo>
                <a:lnTo>
                  <a:pt x="81052" y="115887"/>
                </a:lnTo>
                <a:cubicBezTo>
                  <a:pt x="83568" y="115887"/>
                  <a:pt x="85365" y="118085"/>
                  <a:pt x="85365" y="120283"/>
                </a:cubicBezTo>
                <a:cubicBezTo>
                  <a:pt x="85365" y="122848"/>
                  <a:pt x="83568" y="125046"/>
                  <a:pt x="81052" y="125046"/>
                </a:cubicBezTo>
                <a:lnTo>
                  <a:pt x="32888" y="125046"/>
                </a:lnTo>
                <a:cubicBezTo>
                  <a:pt x="30372" y="125046"/>
                  <a:pt x="28575" y="122848"/>
                  <a:pt x="28575" y="120283"/>
                </a:cubicBezTo>
                <a:cubicBezTo>
                  <a:pt x="28575" y="118085"/>
                  <a:pt x="30372" y="115887"/>
                  <a:pt x="32888" y="115887"/>
                </a:cubicBezTo>
                <a:close/>
                <a:moveTo>
                  <a:pt x="174544" y="90487"/>
                </a:moveTo>
                <a:lnTo>
                  <a:pt x="200107" y="90487"/>
                </a:lnTo>
                <a:cubicBezTo>
                  <a:pt x="202628" y="90487"/>
                  <a:pt x="204428" y="92685"/>
                  <a:pt x="204428" y="94883"/>
                </a:cubicBezTo>
                <a:cubicBezTo>
                  <a:pt x="204428" y="97448"/>
                  <a:pt x="202628" y="99646"/>
                  <a:pt x="200107" y="99646"/>
                </a:cubicBezTo>
                <a:lnTo>
                  <a:pt x="174544" y="99646"/>
                </a:lnTo>
                <a:cubicBezTo>
                  <a:pt x="172023" y="99646"/>
                  <a:pt x="169863" y="97448"/>
                  <a:pt x="169863" y="94883"/>
                </a:cubicBezTo>
                <a:cubicBezTo>
                  <a:pt x="169863" y="92685"/>
                  <a:pt x="172023" y="90487"/>
                  <a:pt x="174544" y="90487"/>
                </a:cubicBezTo>
                <a:close/>
                <a:moveTo>
                  <a:pt x="126919" y="90487"/>
                </a:moveTo>
                <a:lnTo>
                  <a:pt x="152482" y="90487"/>
                </a:lnTo>
                <a:cubicBezTo>
                  <a:pt x="154643" y="90487"/>
                  <a:pt x="156803" y="92685"/>
                  <a:pt x="156803" y="94883"/>
                </a:cubicBezTo>
                <a:cubicBezTo>
                  <a:pt x="156803" y="97448"/>
                  <a:pt x="154643" y="99646"/>
                  <a:pt x="152482" y="99646"/>
                </a:cubicBezTo>
                <a:lnTo>
                  <a:pt x="126919" y="99646"/>
                </a:lnTo>
                <a:cubicBezTo>
                  <a:pt x="124398" y="99646"/>
                  <a:pt x="122238" y="97448"/>
                  <a:pt x="122238" y="94883"/>
                </a:cubicBezTo>
                <a:cubicBezTo>
                  <a:pt x="122238" y="92685"/>
                  <a:pt x="124398" y="90487"/>
                  <a:pt x="126919" y="90487"/>
                </a:cubicBezTo>
                <a:close/>
                <a:moveTo>
                  <a:pt x="80520" y="90487"/>
                </a:moveTo>
                <a:lnTo>
                  <a:pt x="106084" y="90487"/>
                </a:lnTo>
                <a:cubicBezTo>
                  <a:pt x="108965" y="90487"/>
                  <a:pt x="110765" y="92685"/>
                  <a:pt x="110765" y="94883"/>
                </a:cubicBezTo>
                <a:cubicBezTo>
                  <a:pt x="110765" y="97448"/>
                  <a:pt x="108965" y="99646"/>
                  <a:pt x="106084" y="99646"/>
                </a:cubicBezTo>
                <a:lnTo>
                  <a:pt x="80520" y="99646"/>
                </a:lnTo>
                <a:cubicBezTo>
                  <a:pt x="78000" y="99646"/>
                  <a:pt x="76200" y="97448"/>
                  <a:pt x="76200" y="94883"/>
                </a:cubicBezTo>
                <a:cubicBezTo>
                  <a:pt x="76200" y="92685"/>
                  <a:pt x="78000" y="90487"/>
                  <a:pt x="80520" y="90487"/>
                </a:cubicBezTo>
                <a:close/>
                <a:moveTo>
                  <a:pt x="32940" y="90487"/>
                </a:moveTo>
                <a:lnTo>
                  <a:pt x="58770" y="90487"/>
                </a:lnTo>
                <a:cubicBezTo>
                  <a:pt x="61317" y="90487"/>
                  <a:pt x="63136" y="92685"/>
                  <a:pt x="63136" y="94883"/>
                </a:cubicBezTo>
                <a:cubicBezTo>
                  <a:pt x="63136" y="97448"/>
                  <a:pt x="61317" y="99646"/>
                  <a:pt x="58770" y="99646"/>
                </a:cubicBezTo>
                <a:lnTo>
                  <a:pt x="32940" y="99646"/>
                </a:lnTo>
                <a:cubicBezTo>
                  <a:pt x="30394" y="99646"/>
                  <a:pt x="28575" y="97448"/>
                  <a:pt x="28575" y="94883"/>
                </a:cubicBezTo>
                <a:cubicBezTo>
                  <a:pt x="28575" y="92685"/>
                  <a:pt x="30394" y="90487"/>
                  <a:pt x="32940" y="90487"/>
                </a:cubicBezTo>
                <a:close/>
                <a:moveTo>
                  <a:pt x="185415" y="37677"/>
                </a:moveTo>
                <a:cubicBezTo>
                  <a:pt x="182545" y="37677"/>
                  <a:pt x="180034" y="38770"/>
                  <a:pt x="178240" y="40590"/>
                </a:cubicBezTo>
                <a:cubicBezTo>
                  <a:pt x="179316" y="42775"/>
                  <a:pt x="179675" y="45688"/>
                  <a:pt x="179675" y="48236"/>
                </a:cubicBezTo>
                <a:cubicBezTo>
                  <a:pt x="179675" y="50785"/>
                  <a:pt x="179316" y="53698"/>
                  <a:pt x="178240" y="56247"/>
                </a:cubicBezTo>
                <a:cubicBezTo>
                  <a:pt x="180034" y="57703"/>
                  <a:pt x="182545" y="58795"/>
                  <a:pt x="185415" y="58795"/>
                </a:cubicBezTo>
                <a:cubicBezTo>
                  <a:pt x="190797" y="58795"/>
                  <a:pt x="195460" y="54062"/>
                  <a:pt x="195460" y="48236"/>
                </a:cubicBezTo>
                <a:cubicBezTo>
                  <a:pt x="195460" y="42411"/>
                  <a:pt x="190797" y="37677"/>
                  <a:pt x="185415" y="37677"/>
                </a:cubicBezTo>
                <a:close/>
                <a:moveTo>
                  <a:pt x="160661" y="37677"/>
                </a:moveTo>
                <a:cubicBezTo>
                  <a:pt x="154921" y="37677"/>
                  <a:pt x="150257" y="42411"/>
                  <a:pt x="150257" y="48236"/>
                </a:cubicBezTo>
                <a:cubicBezTo>
                  <a:pt x="150257" y="54062"/>
                  <a:pt x="154921" y="58795"/>
                  <a:pt x="160661" y="58795"/>
                </a:cubicBezTo>
                <a:cubicBezTo>
                  <a:pt x="166401" y="58795"/>
                  <a:pt x="171065" y="54062"/>
                  <a:pt x="171065" y="48236"/>
                </a:cubicBezTo>
                <a:cubicBezTo>
                  <a:pt x="171065" y="42411"/>
                  <a:pt x="166401" y="37677"/>
                  <a:pt x="160661" y="37677"/>
                </a:cubicBezTo>
                <a:close/>
                <a:moveTo>
                  <a:pt x="39023" y="37677"/>
                </a:moveTo>
                <a:cubicBezTo>
                  <a:pt x="38303" y="37677"/>
                  <a:pt x="37582" y="38406"/>
                  <a:pt x="37582" y="39134"/>
                </a:cubicBezTo>
                <a:lnTo>
                  <a:pt x="37582" y="57339"/>
                </a:lnTo>
                <a:cubicBezTo>
                  <a:pt x="37582" y="58067"/>
                  <a:pt x="38303" y="58795"/>
                  <a:pt x="39023" y="58795"/>
                </a:cubicBezTo>
                <a:lnTo>
                  <a:pt x="68566" y="58795"/>
                </a:lnTo>
                <a:cubicBezTo>
                  <a:pt x="69647" y="58795"/>
                  <a:pt x="70007" y="58067"/>
                  <a:pt x="70007" y="57339"/>
                </a:cubicBezTo>
                <a:lnTo>
                  <a:pt x="70007" y="39134"/>
                </a:lnTo>
                <a:cubicBezTo>
                  <a:pt x="70007" y="38406"/>
                  <a:pt x="69647" y="37677"/>
                  <a:pt x="68566" y="37677"/>
                </a:cubicBezTo>
                <a:lnTo>
                  <a:pt x="39023" y="37677"/>
                </a:lnTo>
                <a:close/>
                <a:moveTo>
                  <a:pt x="160661" y="28575"/>
                </a:moveTo>
                <a:cubicBezTo>
                  <a:pt x="165325" y="28575"/>
                  <a:pt x="169630" y="30760"/>
                  <a:pt x="172859" y="33308"/>
                </a:cubicBezTo>
                <a:cubicBezTo>
                  <a:pt x="176446" y="30395"/>
                  <a:pt x="180393" y="28575"/>
                  <a:pt x="185415" y="28575"/>
                </a:cubicBezTo>
                <a:cubicBezTo>
                  <a:pt x="195819" y="28575"/>
                  <a:pt x="204429" y="37313"/>
                  <a:pt x="204429" y="48236"/>
                </a:cubicBezTo>
                <a:cubicBezTo>
                  <a:pt x="204429" y="59159"/>
                  <a:pt x="195819" y="67898"/>
                  <a:pt x="185415" y="67898"/>
                </a:cubicBezTo>
                <a:cubicBezTo>
                  <a:pt x="180393" y="67898"/>
                  <a:pt x="176446" y="66077"/>
                  <a:pt x="172859" y="63165"/>
                </a:cubicBezTo>
                <a:cubicBezTo>
                  <a:pt x="169630" y="66077"/>
                  <a:pt x="165325" y="67898"/>
                  <a:pt x="160661" y="67898"/>
                </a:cubicBezTo>
                <a:cubicBezTo>
                  <a:pt x="149898" y="67898"/>
                  <a:pt x="141288" y="59159"/>
                  <a:pt x="141288" y="48236"/>
                </a:cubicBezTo>
                <a:cubicBezTo>
                  <a:pt x="141288" y="37313"/>
                  <a:pt x="149898" y="28575"/>
                  <a:pt x="160661" y="28575"/>
                </a:cubicBezTo>
                <a:close/>
                <a:moveTo>
                  <a:pt x="39023" y="28575"/>
                </a:moveTo>
                <a:lnTo>
                  <a:pt x="68566" y="28575"/>
                </a:lnTo>
                <a:cubicBezTo>
                  <a:pt x="74331" y="28575"/>
                  <a:pt x="79015" y="33308"/>
                  <a:pt x="79015" y="39134"/>
                </a:cubicBezTo>
                <a:lnTo>
                  <a:pt x="79015" y="57339"/>
                </a:lnTo>
                <a:cubicBezTo>
                  <a:pt x="79015" y="63165"/>
                  <a:pt x="74331" y="67898"/>
                  <a:pt x="68566" y="67898"/>
                </a:cubicBezTo>
                <a:lnTo>
                  <a:pt x="39023" y="67898"/>
                </a:lnTo>
                <a:cubicBezTo>
                  <a:pt x="32898" y="67898"/>
                  <a:pt x="28575" y="63165"/>
                  <a:pt x="28575" y="57339"/>
                </a:cubicBezTo>
                <a:lnTo>
                  <a:pt x="28575" y="39134"/>
                </a:lnTo>
                <a:cubicBezTo>
                  <a:pt x="28575" y="33308"/>
                  <a:pt x="32898" y="28575"/>
                  <a:pt x="39023" y="28575"/>
                </a:cubicBezTo>
                <a:close/>
                <a:moveTo>
                  <a:pt x="16216" y="0"/>
                </a:moveTo>
                <a:lnTo>
                  <a:pt x="218014" y="0"/>
                </a:lnTo>
                <a:cubicBezTo>
                  <a:pt x="227022" y="0"/>
                  <a:pt x="234590" y="7169"/>
                  <a:pt x="234590" y="16131"/>
                </a:cubicBezTo>
                <a:lnTo>
                  <a:pt x="234590" y="128331"/>
                </a:lnTo>
                <a:cubicBezTo>
                  <a:pt x="234590" y="130841"/>
                  <a:pt x="232428" y="132991"/>
                  <a:pt x="229905" y="132991"/>
                </a:cubicBezTo>
                <a:cubicBezTo>
                  <a:pt x="227383" y="132991"/>
                  <a:pt x="225581" y="130841"/>
                  <a:pt x="225581" y="128331"/>
                </a:cubicBezTo>
                <a:lnTo>
                  <a:pt x="225581" y="16131"/>
                </a:lnTo>
                <a:cubicBezTo>
                  <a:pt x="225581" y="12188"/>
                  <a:pt x="222338" y="8962"/>
                  <a:pt x="218014" y="8962"/>
                </a:cubicBezTo>
                <a:lnTo>
                  <a:pt x="16216" y="8962"/>
                </a:lnTo>
                <a:cubicBezTo>
                  <a:pt x="11892" y="8962"/>
                  <a:pt x="8648" y="12188"/>
                  <a:pt x="8648" y="16131"/>
                </a:cubicBezTo>
                <a:lnTo>
                  <a:pt x="8648" y="160952"/>
                </a:lnTo>
                <a:cubicBezTo>
                  <a:pt x="8648" y="165254"/>
                  <a:pt x="11892" y="168480"/>
                  <a:pt x="16216" y="168480"/>
                </a:cubicBezTo>
                <a:lnTo>
                  <a:pt x="21981" y="168480"/>
                </a:lnTo>
                <a:cubicBezTo>
                  <a:pt x="24504" y="168480"/>
                  <a:pt x="26306" y="170272"/>
                  <a:pt x="26306" y="172781"/>
                </a:cubicBezTo>
                <a:cubicBezTo>
                  <a:pt x="26306" y="175291"/>
                  <a:pt x="24504" y="177441"/>
                  <a:pt x="21981" y="177441"/>
                </a:cubicBezTo>
                <a:lnTo>
                  <a:pt x="16216" y="177441"/>
                </a:lnTo>
                <a:cubicBezTo>
                  <a:pt x="7207" y="177441"/>
                  <a:pt x="0" y="169914"/>
                  <a:pt x="0" y="160952"/>
                </a:cubicBezTo>
                <a:lnTo>
                  <a:pt x="0" y="16131"/>
                </a:lnTo>
                <a:cubicBezTo>
                  <a:pt x="0" y="7169"/>
                  <a:pt x="7207" y="0"/>
                  <a:pt x="16216" y="0"/>
                </a:cubicBezTo>
                <a:close/>
              </a:path>
            </a:pathLst>
          </a:custGeom>
          <a:solidFill>
            <a:schemeClr val="bg1"/>
          </a:solidFill>
          <a:ln>
            <a:noFill/>
          </a:ln>
        </p:spPr>
        <p:txBody>
          <a:bodyPr anchor="ctr"/>
          <a:lstStyle/>
          <a:p>
            <a:endParaRPr lang="en-US" sz="900"/>
          </a:p>
        </p:txBody>
      </p:sp>
      <p:sp>
        <p:nvSpPr>
          <p:cNvPr id="58" name="TextBox 57">
            <a:extLst>
              <a:ext uri="{FF2B5EF4-FFF2-40B4-BE49-F238E27FC236}">
                <a16:creationId xmlns:a16="http://schemas.microsoft.com/office/drawing/2014/main" id="{BD0F88BD-BD75-C84F-92C9-CF1F82C7E01B}"/>
              </a:ext>
            </a:extLst>
          </p:cNvPr>
          <p:cNvSpPr txBox="1"/>
          <p:nvPr/>
        </p:nvSpPr>
        <p:spPr>
          <a:xfrm>
            <a:off x="7763653" y="5705942"/>
            <a:ext cx="1272071" cy="584775"/>
          </a:xfrm>
          <a:prstGeom prst="rect">
            <a:avLst/>
          </a:prstGeom>
          <a:noFill/>
        </p:spPr>
        <p:txBody>
          <a:bodyPr wrap="square" rtlCol="0" anchor="t" anchorCtr="0">
            <a:spAutoFit/>
          </a:bodyPr>
          <a:lstStyle/>
          <a:p>
            <a:pPr algn="ctr"/>
            <a:r>
              <a:rPr lang="en-US" sz="1600" b="1" dirty="0">
                <a:solidFill>
                  <a:schemeClr val="bg1"/>
                </a:solidFill>
                <a:latin typeface="Poppins" pitchFamily="2" charset="77"/>
                <a:ea typeface="League Spartan" charset="0"/>
                <a:cs typeface="Poppins" pitchFamily="2" charset="77"/>
              </a:rPr>
              <a:t>PROJECT TEAM</a:t>
            </a:r>
          </a:p>
        </p:txBody>
      </p:sp>
      <p:sp>
        <p:nvSpPr>
          <p:cNvPr id="59" name="Subtitle 2">
            <a:extLst>
              <a:ext uri="{FF2B5EF4-FFF2-40B4-BE49-F238E27FC236}">
                <a16:creationId xmlns:a16="http://schemas.microsoft.com/office/drawing/2014/main" id="{0D01E395-E3B3-AA41-96BC-E06ED27985D3}"/>
              </a:ext>
            </a:extLst>
          </p:cNvPr>
          <p:cNvSpPr txBox="1">
            <a:spLocks/>
          </p:cNvSpPr>
          <p:nvPr/>
        </p:nvSpPr>
        <p:spPr>
          <a:xfrm>
            <a:off x="9309590" y="4821777"/>
            <a:ext cx="1495379" cy="140827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2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Database for analysis and modeling would be kept in a secure location accessed by project team</a:t>
            </a:r>
          </a:p>
        </p:txBody>
      </p:sp>
      <p:sp>
        <p:nvSpPr>
          <p:cNvPr id="2" name="TextBox 1">
            <a:extLst>
              <a:ext uri="{FF2B5EF4-FFF2-40B4-BE49-F238E27FC236}">
                <a16:creationId xmlns:a16="http://schemas.microsoft.com/office/drawing/2014/main" id="{CBBE2404-02A6-461E-BC73-33FF4B2B31FD}"/>
              </a:ext>
            </a:extLst>
          </p:cNvPr>
          <p:cNvSpPr txBox="1"/>
          <p:nvPr/>
        </p:nvSpPr>
        <p:spPr>
          <a:xfrm rot="16200000">
            <a:off x="134796" y="2313266"/>
            <a:ext cx="2043445"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s-CR" sz="2400" b="1" dirty="0"/>
              <a:t>DESCRIPTIONS</a:t>
            </a:r>
            <a:endParaRPr lang="en-US" sz="2400" b="1" dirty="0"/>
          </a:p>
        </p:txBody>
      </p:sp>
      <p:sp>
        <p:nvSpPr>
          <p:cNvPr id="42" name="TextBox 41">
            <a:extLst>
              <a:ext uri="{FF2B5EF4-FFF2-40B4-BE49-F238E27FC236}">
                <a16:creationId xmlns:a16="http://schemas.microsoft.com/office/drawing/2014/main" id="{AC3320B2-CBD4-4E1F-A85E-06E61EEAAE59}"/>
              </a:ext>
            </a:extLst>
          </p:cNvPr>
          <p:cNvSpPr txBox="1"/>
          <p:nvPr/>
        </p:nvSpPr>
        <p:spPr>
          <a:xfrm rot="16200000">
            <a:off x="134795" y="5307308"/>
            <a:ext cx="2043445"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CR" sz="2400" b="1" dirty="0"/>
              <a:t>LOCATION</a:t>
            </a:r>
            <a:endParaRPr lang="en-US" sz="2400" b="1" dirty="0"/>
          </a:p>
        </p:txBody>
      </p:sp>
      <p:sp>
        <p:nvSpPr>
          <p:cNvPr id="45" name="Freeform 119">
            <a:extLst>
              <a:ext uri="{FF2B5EF4-FFF2-40B4-BE49-F238E27FC236}">
                <a16:creationId xmlns:a16="http://schemas.microsoft.com/office/drawing/2014/main" id="{56DA6DA6-3942-4C59-825E-8A8362FEBAEF}"/>
              </a:ext>
            </a:extLst>
          </p:cNvPr>
          <p:cNvSpPr>
            <a:spLocks/>
          </p:cNvSpPr>
          <p:nvPr/>
        </p:nvSpPr>
        <p:spPr bwMode="auto">
          <a:xfrm>
            <a:off x="2829805" y="2026241"/>
            <a:ext cx="295274" cy="517857"/>
          </a:xfrm>
          <a:custGeom>
            <a:avLst/>
            <a:gdLst>
              <a:gd name="T0" fmla="*/ 145 w 162"/>
              <a:gd name="T1" fmla="*/ 250 h 309"/>
              <a:gd name="T2" fmla="*/ 100 w 162"/>
              <a:gd name="T3" fmla="*/ 304 h 309"/>
              <a:gd name="T4" fmla="*/ 94 w 162"/>
              <a:gd name="T5" fmla="*/ 309 h 309"/>
              <a:gd name="T6" fmla="*/ 67 w 162"/>
              <a:gd name="T7" fmla="*/ 308 h 309"/>
              <a:gd name="T8" fmla="*/ 66 w 162"/>
              <a:gd name="T9" fmla="*/ 274 h 309"/>
              <a:gd name="T10" fmla="*/ 26 w 162"/>
              <a:gd name="T11" fmla="*/ 260 h 309"/>
              <a:gd name="T12" fmla="*/ 5 w 162"/>
              <a:gd name="T13" fmla="*/ 246 h 309"/>
              <a:gd name="T14" fmla="*/ 2 w 162"/>
              <a:gd name="T15" fmla="*/ 236 h 309"/>
              <a:gd name="T16" fmla="*/ 24 w 162"/>
              <a:gd name="T17" fmla="*/ 210 h 309"/>
              <a:gd name="T18" fmla="*/ 28 w 162"/>
              <a:gd name="T19" fmla="*/ 212 h 309"/>
              <a:gd name="T20" fmla="*/ 83 w 162"/>
              <a:gd name="T21" fmla="*/ 235 h 309"/>
              <a:gd name="T22" fmla="*/ 118 w 162"/>
              <a:gd name="T23" fmla="*/ 206 h 309"/>
              <a:gd name="T24" fmla="*/ 110 w 162"/>
              <a:gd name="T25" fmla="*/ 190 h 309"/>
              <a:gd name="T26" fmla="*/ 88 w 162"/>
              <a:gd name="T27" fmla="*/ 178 h 309"/>
              <a:gd name="T28" fmla="*/ 64 w 162"/>
              <a:gd name="T29" fmla="*/ 168 h 309"/>
              <a:gd name="T30" fmla="*/ 42 w 162"/>
              <a:gd name="T31" fmla="*/ 158 h 309"/>
              <a:gd name="T32" fmla="*/ 23 w 162"/>
              <a:gd name="T33" fmla="*/ 145 h 309"/>
              <a:gd name="T34" fmla="*/ 10 w 162"/>
              <a:gd name="T35" fmla="*/ 126 h 309"/>
              <a:gd name="T36" fmla="*/ 5 w 162"/>
              <a:gd name="T37" fmla="*/ 101 h 309"/>
              <a:gd name="T38" fmla="*/ 66 w 162"/>
              <a:gd name="T39" fmla="*/ 36 h 309"/>
              <a:gd name="T40" fmla="*/ 67 w 162"/>
              <a:gd name="T41" fmla="*/ 1 h 309"/>
              <a:gd name="T42" fmla="*/ 94 w 162"/>
              <a:gd name="T43" fmla="*/ 0 h 309"/>
              <a:gd name="T44" fmla="*/ 100 w 162"/>
              <a:gd name="T45" fmla="*/ 5 h 309"/>
              <a:gd name="T46" fmla="*/ 119 w 162"/>
              <a:gd name="T47" fmla="*/ 40 h 309"/>
              <a:gd name="T48" fmla="*/ 145 w 162"/>
              <a:gd name="T49" fmla="*/ 52 h 309"/>
              <a:gd name="T50" fmla="*/ 154 w 162"/>
              <a:gd name="T51" fmla="*/ 59 h 309"/>
              <a:gd name="T52" fmla="*/ 141 w 162"/>
              <a:gd name="T53" fmla="*/ 91 h 309"/>
              <a:gd name="T54" fmla="*/ 133 w 162"/>
              <a:gd name="T55" fmla="*/ 93 h 309"/>
              <a:gd name="T56" fmla="*/ 123 w 162"/>
              <a:gd name="T57" fmla="*/ 86 h 309"/>
              <a:gd name="T58" fmla="*/ 100 w 162"/>
              <a:gd name="T59" fmla="*/ 76 h 309"/>
              <a:gd name="T60" fmla="*/ 59 w 162"/>
              <a:gd name="T61" fmla="*/ 81 h 309"/>
              <a:gd name="T62" fmla="*/ 50 w 162"/>
              <a:gd name="T63" fmla="*/ 109 h 309"/>
              <a:gd name="T64" fmla="*/ 62 w 162"/>
              <a:gd name="T65" fmla="*/ 122 h 309"/>
              <a:gd name="T66" fmla="*/ 82 w 162"/>
              <a:gd name="T67" fmla="*/ 132 h 309"/>
              <a:gd name="T68" fmla="*/ 108 w 162"/>
              <a:gd name="T69" fmla="*/ 142 h 309"/>
              <a:gd name="T70" fmla="*/ 134 w 162"/>
              <a:gd name="T71" fmla="*/ 155 h 309"/>
              <a:gd name="T72" fmla="*/ 154 w 162"/>
              <a:gd name="T73" fmla="*/ 175 h 309"/>
              <a:gd name="T74" fmla="*/ 162 w 162"/>
              <a:gd name="T75"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2" h="309">
                <a:moveTo>
                  <a:pt x="162" y="204"/>
                </a:moveTo>
                <a:cubicBezTo>
                  <a:pt x="162" y="222"/>
                  <a:pt x="156" y="237"/>
                  <a:pt x="145" y="250"/>
                </a:cubicBezTo>
                <a:cubicBezTo>
                  <a:pt x="133" y="263"/>
                  <a:pt x="118" y="271"/>
                  <a:pt x="100" y="274"/>
                </a:cubicBezTo>
                <a:cubicBezTo>
                  <a:pt x="100" y="304"/>
                  <a:pt x="100" y="304"/>
                  <a:pt x="100" y="304"/>
                </a:cubicBezTo>
                <a:cubicBezTo>
                  <a:pt x="100" y="305"/>
                  <a:pt x="99" y="307"/>
                  <a:pt x="98" y="308"/>
                </a:cubicBezTo>
                <a:cubicBezTo>
                  <a:pt x="97" y="309"/>
                  <a:pt x="96" y="309"/>
                  <a:pt x="94" y="309"/>
                </a:cubicBezTo>
                <a:cubicBezTo>
                  <a:pt x="71" y="309"/>
                  <a:pt x="71" y="309"/>
                  <a:pt x="71" y="309"/>
                </a:cubicBezTo>
                <a:cubicBezTo>
                  <a:pt x="70" y="309"/>
                  <a:pt x="68" y="309"/>
                  <a:pt x="67" y="308"/>
                </a:cubicBezTo>
                <a:cubicBezTo>
                  <a:pt x="66" y="307"/>
                  <a:pt x="66" y="305"/>
                  <a:pt x="66" y="304"/>
                </a:cubicBezTo>
                <a:cubicBezTo>
                  <a:pt x="66" y="274"/>
                  <a:pt x="66" y="274"/>
                  <a:pt x="66" y="274"/>
                </a:cubicBezTo>
                <a:cubicBezTo>
                  <a:pt x="58" y="272"/>
                  <a:pt x="51" y="271"/>
                  <a:pt x="43" y="268"/>
                </a:cubicBezTo>
                <a:cubicBezTo>
                  <a:pt x="36" y="266"/>
                  <a:pt x="31" y="263"/>
                  <a:pt x="26" y="260"/>
                </a:cubicBezTo>
                <a:cubicBezTo>
                  <a:pt x="21" y="258"/>
                  <a:pt x="17" y="255"/>
                  <a:pt x="13" y="252"/>
                </a:cubicBezTo>
                <a:cubicBezTo>
                  <a:pt x="9" y="249"/>
                  <a:pt x="7" y="247"/>
                  <a:pt x="5" y="246"/>
                </a:cubicBezTo>
                <a:cubicBezTo>
                  <a:pt x="4" y="244"/>
                  <a:pt x="3" y="243"/>
                  <a:pt x="2" y="243"/>
                </a:cubicBezTo>
                <a:cubicBezTo>
                  <a:pt x="0" y="240"/>
                  <a:pt x="0" y="238"/>
                  <a:pt x="2" y="236"/>
                </a:cubicBezTo>
                <a:cubicBezTo>
                  <a:pt x="20" y="212"/>
                  <a:pt x="20" y="212"/>
                  <a:pt x="20" y="212"/>
                </a:cubicBezTo>
                <a:cubicBezTo>
                  <a:pt x="20" y="211"/>
                  <a:pt x="22" y="210"/>
                  <a:pt x="24" y="210"/>
                </a:cubicBezTo>
                <a:cubicBezTo>
                  <a:pt x="25" y="210"/>
                  <a:pt x="27" y="210"/>
                  <a:pt x="28" y="212"/>
                </a:cubicBezTo>
                <a:cubicBezTo>
                  <a:pt x="28" y="212"/>
                  <a:pt x="28" y="212"/>
                  <a:pt x="28" y="212"/>
                </a:cubicBezTo>
                <a:cubicBezTo>
                  <a:pt x="41" y="223"/>
                  <a:pt x="55" y="231"/>
                  <a:pt x="70" y="234"/>
                </a:cubicBezTo>
                <a:cubicBezTo>
                  <a:pt x="74" y="235"/>
                  <a:pt x="79" y="235"/>
                  <a:pt x="83" y="235"/>
                </a:cubicBezTo>
                <a:cubicBezTo>
                  <a:pt x="92" y="235"/>
                  <a:pt x="100" y="233"/>
                  <a:pt x="107" y="228"/>
                </a:cubicBezTo>
                <a:cubicBezTo>
                  <a:pt x="114" y="223"/>
                  <a:pt x="118" y="216"/>
                  <a:pt x="118" y="206"/>
                </a:cubicBezTo>
                <a:cubicBezTo>
                  <a:pt x="118" y="203"/>
                  <a:pt x="117" y="200"/>
                  <a:pt x="115" y="197"/>
                </a:cubicBezTo>
                <a:cubicBezTo>
                  <a:pt x="114" y="194"/>
                  <a:pt x="112" y="192"/>
                  <a:pt x="110" y="190"/>
                </a:cubicBezTo>
                <a:cubicBezTo>
                  <a:pt x="108" y="188"/>
                  <a:pt x="104" y="186"/>
                  <a:pt x="100" y="184"/>
                </a:cubicBezTo>
                <a:cubicBezTo>
                  <a:pt x="95" y="181"/>
                  <a:pt x="91" y="179"/>
                  <a:pt x="88" y="178"/>
                </a:cubicBezTo>
                <a:cubicBezTo>
                  <a:pt x="85" y="177"/>
                  <a:pt x="81" y="175"/>
                  <a:pt x="74" y="172"/>
                </a:cubicBezTo>
                <a:cubicBezTo>
                  <a:pt x="70" y="171"/>
                  <a:pt x="66" y="169"/>
                  <a:pt x="64" y="168"/>
                </a:cubicBezTo>
                <a:cubicBezTo>
                  <a:pt x="61" y="167"/>
                  <a:pt x="58" y="166"/>
                  <a:pt x="53" y="164"/>
                </a:cubicBezTo>
                <a:cubicBezTo>
                  <a:pt x="49" y="162"/>
                  <a:pt x="45" y="160"/>
                  <a:pt x="42" y="158"/>
                </a:cubicBezTo>
                <a:cubicBezTo>
                  <a:pt x="40" y="157"/>
                  <a:pt x="36" y="155"/>
                  <a:pt x="33" y="152"/>
                </a:cubicBezTo>
                <a:cubicBezTo>
                  <a:pt x="29" y="150"/>
                  <a:pt x="26" y="147"/>
                  <a:pt x="23" y="145"/>
                </a:cubicBezTo>
                <a:cubicBezTo>
                  <a:pt x="21" y="142"/>
                  <a:pt x="18" y="140"/>
                  <a:pt x="16" y="136"/>
                </a:cubicBezTo>
                <a:cubicBezTo>
                  <a:pt x="13" y="133"/>
                  <a:pt x="11" y="130"/>
                  <a:pt x="10" y="126"/>
                </a:cubicBezTo>
                <a:cubicBezTo>
                  <a:pt x="8" y="123"/>
                  <a:pt x="7" y="119"/>
                  <a:pt x="6" y="115"/>
                </a:cubicBezTo>
                <a:cubicBezTo>
                  <a:pt x="5" y="110"/>
                  <a:pt x="5" y="106"/>
                  <a:pt x="5" y="101"/>
                </a:cubicBezTo>
                <a:cubicBezTo>
                  <a:pt x="5" y="85"/>
                  <a:pt x="10" y="71"/>
                  <a:pt x="21" y="59"/>
                </a:cubicBezTo>
                <a:cubicBezTo>
                  <a:pt x="33" y="47"/>
                  <a:pt x="47" y="40"/>
                  <a:pt x="66" y="36"/>
                </a:cubicBezTo>
                <a:cubicBezTo>
                  <a:pt x="66" y="5"/>
                  <a:pt x="66" y="5"/>
                  <a:pt x="66" y="5"/>
                </a:cubicBezTo>
                <a:cubicBezTo>
                  <a:pt x="66" y="4"/>
                  <a:pt x="66" y="2"/>
                  <a:pt x="67" y="1"/>
                </a:cubicBezTo>
                <a:cubicBezTo>
                  <a:pt x="68" y="0"/>
                  <a:pt x="70" y="0"/>
                  <a:pt x="71" y="0"/>
                </a:cubicBezTo>
                <a:cubicBezTo>
                  <a:pt x="94" y="0"/>
                  <a:pt x="94" y="0"/>
                  <a:pt x="94" y="0"/>
                </a:cubicBezTo>
                <a:cubicBezTo>
                  <a:pt x="96" y="0"/>
                  <a:pt x="97" y="0"/>
                  <a:pt x="98" y="1"/>
                </a:cubicBezTo>
                <a:cubicBezTo>
                  <a:pt x="99" y="2"/>
                  <a:pt x="100" y="4"/>
                  <a:pt x="100" y="5"/>
                </a:cubicBezTo>
                <a:cubicBezTo>
                  <a:pt x="100" y="36"/>
                  <a:pt x="100" y="36"/>
                  <a:pt x="100" y="36"/>
                </a:cubicBezTo>
                <a:cubicBezTo>
                  <a:pt x="106" y="36"/>
                  <a:pt x="113" y="38"/>
                  <a:pt x="119" y="40"/>
                </a:cubicBezTo>
                <a:cubicBezTo>
                  <a:pt x="125" y="42"/>
                  <a:pt x="130" y="43"/>
                  <a:pt x="134" y="45"/>
                </a:cubicBezTo>
                <a:cubicBezTo>
                  <a:pt x="138" y="47"/>
                  <a:pt x="142" y="49"/>
                  <a:pt x="145" y="52"/>
                </a:cubicBezTo>
                <a:cubicBezTo>
                  <a:pt x="148" y="54"/>
                  <a:pt x="151" y="56"/>
                  <a:pt x="152" y="57"/>
                </a:cubicBezTo>
                <a:cubicBezTo>
                  <a:pt x="153" y="58"/>
                  <a:pt x="154" y="59"/>
                  <a:pt x="154" y="59"/>
                </a:cubicBezTo>
                <a:cubicBezTo>
                  <a:pt x="156" y="61"/>
                  <a:pt x="157" y="64"/>
                  <a:pt x="155" y="66"/>
                </a:cubicBezTo>
                <a:cubicBezTo>
                  <a:pt x="141" y="91"/>
                  <a:pt x="141" y="91"/>
                  <a:pt x="141" y="91"/>
                </a:cubicBezTo>
                <a:cubicBezTo>
                  <a:pt x="140" y="93"/>
                  <a:pt x="139" y="94"/>
                  <a:pt x="137" y="94"/>
                </a:cubicBezTo>
                <a:cubicBezTo>
                  <a:pt x="136" y="94"/>
                  <a:pt x="134" y="94"/>
                  <a:pt x="133" y="93"/>
                </a:cubicBezTo>
                <a:cubicBezTo>
                  <a:pt x="132" y="92"/>
                  <a:pt x="131" y="92"/>
                  <a:pt x="130" y="91"/>
                </a:cubicBezTo>
                <a:cubicBezTo>
                  <a:pt x="129" y="90"/>
                  <a:pt x="126" y="88"/>
                  <a:pt x="123" y="86"/>
                </a:cubicBezTo>
                <a:cubicBezTo>
                  <a:pt x="120" y="84"/>
                  <a:pt x="117" y="82"/>
                  <a:pt x="113" y="80"/>
                </a:cubicBezTo>
                <a:cubicBezTo>
                  <a:pt x="110" y="79"/>
                  <a:pt x="105" y="77"/>
                  <a:pt x="100" y="76"/>
                </a:cubicBezTo>
                <a:cubicBezTo>
                  <a:pt x="95" y="75"/>
                  <a:pt x="90" y="74"/>
                  <a:pt x="86" y="74"/>
                </a:cubicBezTo>
                <a:cubicBezTo>
                  <a:pt x="75" y="74"/>
                  <a:pt x="66" y="76"/>
                  <a:pt x="59" y="81"/>
                </a:cubicBezTo>
                <a:cubicBezTo>
                  <a:pt x="52" y="86"/>
                  <a:pt x="48" y="93"/>
                  <a:pt x="48" y="101"/>
                </a:cubicBezTo>
                <a:cubicBezTo>
                  <a:pt x="48" y="104"/>
                  <a:pt x="49" y="106"/>
                  <a:pt x="50" y="109"/>
                </a:cubicBezTo>
                <a:cubicBezTo>
                  <a:pt x="51" y="111"/>
                  <a:pt x="53" y="114"/>
                  <a:pt x="55" y="116"/>
                </a:cubicBezTo>
                <a:cubicBezTo>
                  <a:pt x="57" y="118"/>
                  <a:pt x="60" y="120"/>
                  <a:pt x="62" y="122"/>
                </a:cubicBezTo>
                <a:cubicBezTo>
                  <a:pt x="64" y="123"/>
                  <a:pt x="67" y="125"/>
                  <a:pt x="71" y="127"/>
                </a:cubicBezTo>
                <a:cubicBezTo>
                  <a:pt x="76" y="129"/>
                  <a:pt x="79" y="131"/>
                  <a:pt x="82" y="132"/>
                </a:cubicBezTo>
                <a:cubicBezTo>
                  <a:pt x="85" y="133"/>
                  <a:pt x="89" y="134"/>
                  <a:pt x="94" y="137"/>
                </a:cubicBezTo>
                <a:cubicBezTo>
                  <a:pt x="100" y="139"/>
                  <a:pt x="105" y="141"/>
                  <a:pt x="108" y="142"/>
                </a:cubicBezTo>
                <a:cubicBezTo>
                  <a:pt x="111" y="143"/>
                  <a:pt x="116" y="145"/>
                  <a:pt x="121" y="148"/>
                </a:cubicBezTo>
                <a:cubicBezTo>
                  <a:pt x="127" y="151"/>
                  <a:pt x="131" y="153"/>
                  <a:pt x="134" y="155"/>
                </a:cubicBezTo>
                <a:cubicBezTo>
                  <a:pt x="137" y="158"/>
                  <a:pt x="141" y="160"/>
                  <a:pt x="145" y="164"/>
                </a:cubicBezTo>
                <a:cubicBezTo>
                  <a:pt x="149" y="168"/>
                  <a:pt x="152" y="171"/>
                  <a:pt x="154" y="175"/>
                </a:cubicBezTo>
                <a:cubicBezTo>
                  <a:pt x="156" y="179"/>
                  <a:pt x="158" y="183"/>
                  <a:pt x="160" y="188"/>
                </a:cubicBezTo>
                <a:cubicBezTo>
                  <a:pt x="161" y="193"/>
                  <a:pt x="162" y="199"/>
                  <a:pt x="162" y="20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grpSp>
        <p:nvGrpSpPr>
          <p:cNvPr id="48" name="Group 47">
            <a:extLst>
              <a:ext uri="{FF2B5EF4-FFF2-40B4-BE49-F238E27FC236}">
                <a16:creationId xmlns:a16="http://schemas.microsoft.com/office/drawing/2014/main" id="{58753455-47FE-4734-B1D8-EECD2A228841}"/>
              </a:ext>
            </a:extLst>
          </p:cNvPr>
          <p:cNvGrpSpPr/>
          <p:nvPr/>
        </p:nvGrpSpPr>
        <p:grpSpPr>
          <a:xfrm>
            <a:off x="4478400" y="1961834"/>
            <a:ext cx="685242" cy="629656"/>
            <a:chOff x="4903789" y="3844925"/>
            <a:chExt cx="319088" cy="277812"/>
          </a:xfrm>
          <a:solidFill>
            <a:schemeClr val="bg1"/>
          </a:solidFill>
        </p:grpSpPr>
        <p:sp>
          <p:nvSpPr>
            <p:cNvPr id="51" name="Freeform 128">
              <a:extLst>
                <a:ext uri="{FF2B5EF4-FFF2-40B4-BE49-F238E27FC236}">
                  <a16:creationId xmlns:a16="http://schemas.microsoft.com/office/drawing/2014/main" id="{65929D81-02AF-4878-B8E2-9B280C50AA52}"/>
                </a:ext>
              </a:extLst>
            </p:cNvPr>
            <p:cNvSpPr>
              <a:spLocks noEditPoints="1"/>
            </p:cNvSpPr>
            <p:nvPr/>
          </p:nvSpPr>
          <p:spPr bwMode="auto">
            <a:xfrm>
              <a:off x="4989514" y="3844925"/>
              <a:ext cx="147638" cy="188912"/>
            </a:xfrm>
            <a:custGeom>
              <a:avLst/>
              <a:gdLst>
                <a:gd name="T0" fmla="*/ 50 w 100"/>
                <a:gd name="T1" fmla="*/ 128 h 128"/>
                <a:gd name="T2" fmla="*/ 100 w 100"/>
                <a:gd name="T3" fmla="*/ 64 h 128"/>
                <a:gd name="T4" fmla="*/ 50 w 100"/>
                <a:gd name="T5" fmla="*/ 0 h 128"/>
                <a:gd name="T6" fmla="*/ 0 w 100"/>
                <a:gd name="T7" fmla="*/ 64 h 128"/>
                <a:gd name="T8" fmla="*/ 50 w 100"/>
                <a:gd name="T9" fmla="*/ 128 h 128"/>
                <a:gd name="T10" fmla="*/ 50 w 100"/>
                <a:gd name="T11" fmla="*/ 14 h 128"/>
                <a:gd name="T12" fmla="*/ 87 w 100"/>
                <a:gd name="T13" fmla="*/ 64 h 128"/>
                <a:gd name="T14" fmla="*/ 50 w 100"/>
                <a:gd name="T15" fmla="*/ 114 h 128"/>
                <a:gd name="T16" fmla="*/ 13 w 100"/>
                <a:gd name="T17" fmla="*/ 64 h 128"/>
                <a:gd name="T18" fmla="*/ 50 w 100"/>
                <a:gd name="T19" fmla="*/ 1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28">
                  <a:moveTo>
                    <a:pt x="50" y="128"/>
                  </a:moveTo>
                  <a:cubicBezTo>
                    <a:pt x="78" y="128"/>
                    <a:pt x="100" y="99"/>
                    <a:pt x="100" y="64"/>
                  </a:cubicBezTo>
                  <a:cubicBezTo>
                    <a:pt x="100" y="29"/>
                    <a:pt x="78" y="0"/>
                    <a:pt x="50" y="0"/>
                  </a:cubicBezTo>
                  <a:cubicBezTo>
                    <a:pt x="22" y="0"/>
                    <a:pt x="0" y="29"/>
                    <a:pt x="0" y="64"/>
                  </a:cubicBezTo>
                  <a:cubicBezTo>
                    <a:pt x="0" y="99"/>
                    <a:pt x="22" y="128"/>
                    <a:pt x="50" y="128"/>
                  </a:cubicBezTo>
                  <a:close/>
                  <a:moveTo>
                    <a:pt x="50" y="14"/>
                  </a:moveTo>
                  <a:cubicBezTo>
                    <a:pt x="70" y="14"/>
                    <a:pt x="87" y="37"/>
                    <a:pt x="87" y="64"/>
                  </a:cubicBezTo>
                  <a:cubicBezTo>
                    <a:pt x="87" y="91"/>
                    <a:pt x="70" y="114"/>
                    <a:pt x="50" y="114"/>
                  </a:cubicBezTo>
                  <a:cubicBezTo>
                    <a:pt x="30" y="114"/>
                    <a:pt x="13" y="91"/>
                    <a:pt x="13" y="64"/>
                  </a:cubicBezTo>
                  <a:cubicBezTo>
                    <a:pt x="13" y="37"/>
                    <a:pt x="30" y="14"/>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4" name="Freeform 129">
              <a:extLst>
                <a:ext uri="{FF2B5EF4-FFF2-40B4-BE49-F238E27FC236}">
                  <a16:creationId xmlns:a16="http://schemas.microsoft.com/office/drawing/2014/main" id="{D0D34282-79E4-4317-816C-6144994C79DE}"/>
                </a:ext>
              </a:extLst>
            </p:cNvPr>
            <p:cNvSpPr>
              <a:spLocks noEditPoints="1"/>
            </p:cNvSpPr>
            <p:nvPr/>
          </p:nvSpPr>
          <p:spPr bwMode="auto">
            <a:xfrm>
              <a:off x="4903789" y="4024312"/>
              <a:ext cx="319088" cy="98425"/>
            </a:xfrm>
            <a:custGeom>
              <a:avLst/>
              <a:gdLst>
                <a:gd name="T0" fmla="*/ 14 w 216"/>
                <a:gd name="T1" fmla="*/ 18 h 67"/>
                <a:gd name="T2" fmla="*/ 1 w 216"/>
                <a:gd name="T3" fmla="*/ 58 h 67"/>
                <a:gd name="T4" fmla="*/ 2 w 216"/>
                <a:gd name="T5" fmla="*/ 64 h 67"/>
                <a:gd name="T6" fmla="*/ 7 w 216"/>
                <a:gd name="T7" fmla="*/ 67 h 67"/>
                <a:gd name="T8" fmla="*/ 209 w 216"/>
                <a:gd name="T9" fmla="*/ 67 h 67"/>
                <a:gd name="T10" fmla="*/ 214 w 216"/>
                <a:gd name="T11" fmla="*/ 64 h 67"/>
                <a:gd name="T12" fmla="*/ 215 w 216"/>
                <a:gd name="T13" fmla="*/ 58 h 67"/>
                <a:gd name="T14" fmla="*/ 202 w 216"/>
                <a:gd name="T15" fmla="*/ 18 h 67"/>
                <a:gd name="T16" fmla="*/ 197 w 216"/>
                <a:gd name="T17" fmla="*/ 14 h 67"/>
                <a:gd name="T18" fmla="*/ 150 w 216"/>
                <a:gd name="T19" fmla="*/ 0 h 67"/>
                <a:gd name="T20" fmla="*/ 145 w 216"/>
                <a:gd name="T21" fmla="*/ 1 h 67"/>
                <a:gd name="T22" fmla="*/ 108 w 216"/>
                <a:gd name="T23" fmla="*/ 19 h 67"/>
                <a:gd name="T24" fmla="*/ 71 w 216"/>
                <a:gd name="T25" fmla="*/ 1 h 67"/>
                <a:gd name="T26" fmla="*/ 66 w 216"/>
                <a:gd name="T27" fmla="*/ 0 h 67"/>
                <a:gd name="T28" fmla="*/ 19 w 216"/>
                <a:gd name="T29" fmla="*/ 14 h 67"/>
                <a:gd name="T30" fmla="*/ 14 w 216"/>
                <a:gd name="T31" fmla="*/ 18 h 67"/>
                <a:gd name="T32" fmla="*/ 67 w 216"/>
                <a:gd name="T33" fmla="*/ 14 h 67"/>
                <a:gd name="T34" fmla="*/ 105 w 216"/>
                <a:gd name="T35" fmla="*/ 33 h 67"/>
                <a:gd name="T36" fmla="*/ 111 w 216"/>
                <a:gd name="T37" fmla="*/ 33 h 67"/>
                <a:gd name="T38" fmla="*/ 149 w 216"/>
                <a:gd name="T39" fmla="*/ 14 h 67"/>
                <a:gd name="T40" fmla="*/ 190 w 216"/>
                <a:gd name="T41" fmla="*/ 26 h 67"/>
                <a:gd name="T42" fmla="*/ 199 w 216"/>
                <a:gd name="T43" fmla="*/ 54 h 67"/>
                <a:gd name="T44" fmla="*/ 17 w 216"/>
                <a:gd name="T45" fmla="*/ 54 h 67"/>
                <a:gd name="T46" fmla="*/ 26 w 216"/>
                <a:gd name="T47" fmla="*/ 26 h 67"/>
                <a:gd name="T48" fmla="*/ 67 w 216"/>
                <a:gd name="T49" fmla="*/ 1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 h="67">
                  <a:moveTo>
                    <a:pt x="14" y="18"/>
                  </a:moveTo>
                  <a:cubicBezTo>
                    <a:pt x="1" y="58"/>
                    <a:pt x="1" y="58"/>
                    <a:pt x="1" y="58"/>
                  </a:cubicBezTo>
                  <a:cubicBezTo>
                    <a:pt x="0" y="60"/>
                    <a:pt x="1" y="63"/>
                    <a:pt x="2" y="64"/>
                  </a:cubicBezTo>
                  <a:cubicBezTo>
                    <a:pt x="3" y="66"/>
                    <a:pt x="5" y="67"/>
                    <a:pt x="7" y="67"/>
                  </a:cubicBezTo>
                  <a:cubicBezTo>
                    <a:pt x="209" y="67"/>
                    <a:pt x="209" y="67"/>
                    <a:pt x="209" y="67"/>
                  </a:cubicBezTo>
                  <a:cubicBezTo>
                    <a:pt x="211" y="67"/>
                    <a:pt x="213" y="66"/>
                    <a:pt x="214" y="64"/>
                  </a:cubicBezTo>
                  <a:cubicBezTo>
                    <a:pt x="215" y="63"/>
                    <a:pt x="216" y="60"/>
                    <a:pt x="215" y="58"/>
                  </a:cubicBezTo>
                  <a:cubicBezTo>
                    <a:pt x="202" y="18"/>
                    <a:pt x="202" y="18"/>
                    <a:pt x="202" y="18"/>
                  </a:cubicBezTo>
                  <a:cubicBezTo>
                    <a:pt x="201" y="16"/>
                    <a:pt x="199" y="14"/>
                    <a:pt x="197" y="14"/>
                  </a:cubicBezTo>
                  <a:cubicBezTo>
                    <a:pt x="150" y="0"/>
                    <a:pt x="150" y="0"/>
                    <a:pt x="150" y="0"/>
                  </a:cubicBezTo>
                  <a:cubicBezTo>
                    <a:pt x="149" y="0"/>
                    <a:pt x="147" y="0"/>
                    <a:pt x="145" y="1"/>
                  </a:cubicBezTo>
                  <a:cubicBezTo>
                    <a:pt x="108" y="19"/>
                    <a:pt x="108" y="19"/>
                    <a:pt x="108" y="19"/>
                  </a:cubicBezTo>
                  <a:cubicBezTo>
                    <a:pt x="71" y="1"/>
                    <a:pt x="71" y="1"/>
                    <a:pt x="71" y="1"/>
                  </a:cubicBezTo>
                  <a:cubicBezTo>
                    <a:pt x="69" y="0"/>
                    <a:pt x="68" y="0"/>
                    <a:pt x="66" y="0"/>
                  </a:cubicBezTo>
                  <a:cubicBezTo>
                    <a:pt x="19" y="14"/>
                    <a:pt x="19" y="14"/>
                    <a:pt x="19" y="14"/>
                  </a:cubicBezTo>
                  <a:cubicBezTo>
                    <a:pt x="17" y="14"/>
                    <a:pt x="15" y="16"/>
                    <a:pt x="14" y="18"/>
                  </a:cubicBezTo>
                  <a:close/>
                  <a:moveTo>
                    <a:pt x="67" y="14"/>
                  </a:moveTo>
                  <a:cubicBezTo>
                    <a:pt x="105" y="33"/>
                    <a:pt x="105" y="33"/>
                    <a:pt x="105" y="33"/>
                  </a:cubicBezTo>
                  <a:cubicBezTo>
                    <a:pt x="107" y="34"/>
                    <a:pt x="109" y="34"/>
                    <a:pt x="111" y="33"/>
                  </a:cubicBezTo>
                  <a:cubicBezTo>
                    <a:pt x="149" y="14"/>
                    <a:pt x="149" y="14"/>
                    <a:pt x="149" y="14"/>
                  </a:cubicBezTo>
                  <a:cubicBezTo>
                    <a:pt x="190" y="26"/>
                    <a:pt x="190" y="26"/>
                    <a:pt x="190" y="26"/>
                  </a:cubicBezTo>
                  <a:cubicBezTo>
                    <a:pt x="199" y="54"/>
                    <a:pt x="199" y="54"/>
                    <a:pt x="199" y="54"/>
                  </a:cubicBezTo>
                  <a:cubicBezTo>
                    <a:pt x="17" y="54"/>
                    <a:pt x="17" y="54"/>
                    <a:pt x="17" y="54"/>
                  </a:cubicBezTo>
                  <a:cubicBezTo>
                    <a:pt x="26" y="26"/>
                    <a:pt x="26" y="26"/>
                    <a:pt x="26" y="26"/>
                  </a:cubicBezTo>
                  <a:lnTo>
                    <a:pt x="6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grpSp>
      <p:grpSp>
        <p:nvGrpSpPr>
          <p:cNvPr id="57" name="Группа 438">
            <a:extLst>
              <a:ext uri="{FF2B5EF4-FFF2-40B4-BE49-F238E27FC236}">
                <a16:creationId xmlns:a16="http://schemas.microsoft.com/office/drawing/2014/main" id="{F1CB0A78-2DC0-4FE1-9CA2-33F32F6F54AB}"/>
              </a:ext>
            </a:extLst>
          </p:cNvPr>
          <p:cNvGrpSpPr/>
          <p:nvPr/>
        </p:nvGrpSpPr>
        <p:grpSpPr>
          <a:xfrm>
            <a:off x="6276109" y="2003115"/>
            <a:ext cx="813624" cy="505691"/>
            <a:chOff x="6003736" y="1335602"/>
            <a:chExt cx="302560" cy="160427"/>
          </a:xfrm>
          <a:solidFill>
            <a:schemeClr val="bg1"/>
          </a:solidFill>
        </p:grpSpPr>
        <p:sp>
          <p:nvSpPr>
            <p:cNvPr id="60" name="Freeform 48">
              <a:extLst>
                <a:ext uri="{FF2B5EF4-FFF2-40B4-BE49-F238E27FC236}">
                  <a16:creationId xmlns:a16="http://schemas.microsoft.com/office/drawing/2014/main" id="{76CF7185-DE1B-4BD2-A607-B85997D25DD0}"/>
                </a:ext>
              </a:extLst>
            </p:cNvPr>
            <p:cNvSpPr>
              <a:spLocks noEditPoints="1"/>
            </p:cNvSpPr>
            <p:nvPr/>
          </p:nvSpPr>
          <p:spPr bwMode="auto">
            <a:xfrm>
              <a:off x="6003736" y="1335602"/>
              <a:ext cx="302560" cy="160427"/>
            </a:xfrm>
            <a:custGeom>
              <a:avLst/>
              <a:gdLst>
                <a:gd name="T0" fmla="*/ 215 w 215"/>
                <a:gd name="T1" fmla="*/ 114 h 114"/>
                <a:gd name="T2" fmla="*/ 0 w 215"/>
                <a:gd name="T3" fmla="*/ 114 h 114"/>
                <a:gd name="T4" fmla="*/ 0 w 215"/>
                <a:gd name="T5" fmla="*/ 0 h 114"/>
                <a:gd name="T6" fmla="*/ 215 w 215"/>
                <a:gd name="T7" fmla="*/ 0 h 114"/>
                <a:gd name="T8" fmla="*/ 215 w 215"/>
                <a:gd name="T9" fmla="*/ 114 h 114"/>
                <a:gd name="T10" fmla="*/ 6 w 215"/>
                <a:gd name="T11" fmla="*/ 108 h 114"/>
                <a:gd name="T12" fmla="*/ 208 w 215"/>
                <a:gd name="T13" fmla="*/ 108 h 114"/>
                <a:gd name="T14" fmla="*/ 208 w 215"/>
                <a:gd name="T15" fmla="*/ 7 h 114"/>
                <a:gd name="T16" fmla="*/ 6 w 215"/>
                <a:gd name="T17" fmla="*/ 7 h 114"/>
                <a:gd name="T18" fmla="*/ 6 w 215"/>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14">
                  <a:moveTo>
                    <a:pt x="215" y="114"/>
                  </a:moveTo>
                  <a:lnTo>
                    <a:pt x="0" y="114"/>
                  </a:lnTo>
                  <a:lnTo>
                    <a:pt x="0" y="0"/>
                  </a:lnTo>
                  <a:lnTo>
                    <a:pt x="215" y="0"/>
                  </a:lnTo>
                  <a:lnTo>
                    <a:pt x="215" y="114"/>
                  </a:lnTo>
                  <a:close/>
                  <a:moveTo>
                    <a:pt x="6" y="108"/>
                  </a:moveTo>
                  <a:lnTo>
                    <a:pt x="208" y="108"/>
                  </a:lnTo>
                  <a:lnTo>
                    <a:pt x="208" y="7"/>
                  </a:lnTo>
                  <a:lnTo>
                    <a:pt x="6" y="7"/>
                  </a:lnTo>
                  <a:lnTo>
                    <a:pt x="6"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1" name="Freeform 49">
              <a:extLst>
                <a:ext uri="{FF2B5EF4-FFF2-40B4-BE49-F238E27FC236}">
                  <a16:creationId xmlns:a16="http://schemas.microsoft.com/office/drawing/2014/main" id="{42987EFD-7DE3-46F4-A886-D90D596A40ED}"/>
                </a:ext>
              </a:extLst>
            </p:cNvPr>
            <p:cNvSpPr>
              <a:spLocks noEditPoints="1"/>
            </p:cNvSpPr>
            <p:nvPr/>
          </p:nvSpPr>
          <p:spPr bwMode="auto">
            <a:xfrm>
              <a:off x="6022030" y="1355303"/>
              <a:ext cx="264564" cy="122431"/>
            </a:xfrm>
            <a:custGeom>
              <a:avLst/>
              <a:gdLst>
                <a:gd name="T0" fmla="*/ 204 w 224"/>
                <a:gd name="T1" fmla="*/ 104 h 104"/>
                <a:gd name="T2" fmla="*/ 20 w 224"/>
                <a:gd name="T3" fmla="*/ 104 h 104"/>
                <a:gd name="T4" fmla="*/ 20 w 224"/>
                <a:gd name="T5" fmla="*/ 100 h 104"/>
                <a:gd name="T6" fmla="*/ 4 w 224"/>
                <a:gd name="T7" fmla="*/ 84 h 104"/>
                <a:gd name="T8" fmla="*/ 0 w 224"/>
                <a:gd name="T9" fmla="*/ 84 h 104"/>
                <a:gd name="T10" fmla="*/ 0 w 224"/>
                <a:gd name="T11" fmla="*/ 20 h 104"/>
                <a:gd name="T12" fmla="*/ 4 w 224"/>
                <a:gd name="T13" fmla="*/ 20 h 104"/>
                <a:gd name="T14" fmla="*/ 20 w 224"/>
                <a:gd name="T15" fmla="*/ 4 h 104"/>
                <a:gd name="T16" fmla="*/ 20 w 224"/>
                <a:gd name="T17" fmla="*/ 0 h 104"/>
                <a:gd name="T18" fmla="*/ 204 w 224"/>
                <a:gd name="T19" fmla="*/ 0 h 104"/>
                <a:gd name="T20" fmla="*/ 204 w 224"/>
                <a:gd name="T21" fmla="*/ 4 h 104"/>
                <a:gd name="T22" fmla="*/ 220 w 224"/>
                <a:gd name="T23" fmla="*/ 20 h 104"/>
                <a:gd name="T24" fmla="*/ 224 w 224"/>
                <a:gd name="T25" fmla="*/ 20 h 104"/>
                <a:gd name="T26" fmla="*/ 224 w 224"/>
                <a:gd name="T27" fmla="*/ 84 h 104"/>
                <a:gd name="T28" fmla="*/ 220 w 224"/>
                <a:gd name="T29" fmla="*/ 84 h 104"/>
                <a:gd name="T30" fmla="*/ 204 w 224"/>
                <a:gd name="T31" fmla="*/ 100 h 104"/>
                <a:gd name="T32" fmla="*/ 204 w 224"/>
                <a:gd name="T33" fmla="*/ 104 h 104"/>
                <a:gd name="T34" fmla="*/ 28 w 224"/>
                <a:gd name="T35" fmla="*/ 96 h 104"/>
                <a:gd name="T36" fmla="*/ 197 w 224"/>
                <a:gd name="T37" fmla="*/ 96 h 104"/>
                <a:gd name="T38" fmla="*/ 216 w 224"/>
                <a:gd name="T39" fmla="*/ 76 h 104"/>
                <a:gd name="T40" fmla="*/ 216 w 224"/>
                <a:gd name="T41" fmla="*/ 27 h 104"/>
                <a:gd name="T42" fmla="*/ 197 w 224"/>
                <a:gd name="T43" fmla="*/ 8 h 104"/>
                <a:gd name="T44" fmla="*/ 28 w 224"/>
                <a:gd name="T45" fmla="*/ 8 h 104"/>
                <a:gd name="T46" fmla="*/ 8 w 224"/>
                <a:gd name="T47" fmla="*/ 27 h 104"/>
                <a:gd name="T48" fmla="*/ 8 w 224"/>
                <a:gd name="T49" fmla="*/ 76 h 104"/>
                <a:gd name="T50" fmla="*/ 28 w 224"/>
                <a:gd name="T51"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104">
                  <a:moveTo>
                    <a:pt x="204" y="104"/>
                  </a:moveTo>
                  <a:cubicBezTo>
                    <a:pt x="20" y="104"/>
                    <a:pt x="20" y="104"/>
                    <a:pt x="20" y="104"/>
                  </a:cubicBezTo>
                  <a:cubicBezTo>
                    <a:pt x="20" y="100"/>
                    <a:pt x="20" y="100"/>
                    <a:pt x="20" y="100"/>
                  </a:cubicBezTo>
                  <a:cubicBezTo>
                    <a:pt x="20" y="91"/>
                    <a:pt x="13" y="84"/>
                    <a:pt x="4" y="84"/>
                  </a:cubicBezTo>
                  <a:cubicBezTo>
                    <a:pt x="0" y="84"/>
                    <a:pt x="0" y="84"/>
                    <a:pt x="0" y="84"/>
                  </a:cubicBezTo>
                  <a:cubicBezTo>
                    <a:pt x="0" y="20"/>
                    <a:pt x="0" y="20"/>
                    <a:pt x="0" y="20"/>
                  </a:cubicBezTo>
                  <a:cubicBezTo>
                    <a:pt x="4" y="20"/>
                    <a:pt x="4" y="20"/>
                    <a:pt x="4" y="20"/>
                  </a:cubicBezTo>
                  <a:cubicBezTo>
                    <a:pt x="13" y="20"/>
                    <a:pt x="20" y="12"/>
                    <a:pt x="20" y="4"/>
                  </a:cubicBezTo>
                  <a:cubicBezTo>
                    <a:pt x="20" y="0"/>
                    <a:pt x="20" y="0"/>
                    <a:pt x="20" y="0"/>
                  </a:cubicBezTo>
                  <a:cubicBezTo>
                    <a:pt x="204" y="0"/>
                    <a:pt x="204" y="0"/>
                    <a:pt x="204" y="0"/>
                  </a:cubicBezTo>
                  <a:cubicBezTo>
                    <a:pt x="204" y="4"/>
                    <a:pt x="204" y="4"/>
                    <a:pt x="204" y="4"/>
                  </a:cubicBezTo>
                  <a:cubicBezTo>
                    <a:pt x="204" y="12"/>
                    <a:pt x="212" y="20"/>
                    <a:pt x="220" y="20"/>
                  </a:cubicBezTo>
                  <a:cubicBezTo>
                    <a:pt x="224" y="20"/>
                    <a:pt x="224" y="20"/>
                    <a:pt x="224" y="20"/>
                  </a:cubicBezTo>
                  <a:cubicBezTo>
                    <a:pt x="224" y="84"/>
                    <a:pt x="224" y="84"/>
                    <a:pt x="224" y="84"/>
                  </a:cubicBezTo>
                  <a:cubicBezTo>
                    <a:pt x="220" y="84"/>
                    <a:pt x="220" y="84"/>
                    <a:pt x="220" y="84"/>
                  </a:cubicBezTo>
                  <a:cubicBezTo>
                    <a:pt x="212" y="84"/>
                    <a:pt x="204" y="91"/>
                    <a:pt x="204" y="100"/>
                  </a:cubicBezTo>
                  <a:lnTo>
                    <a:pt x="204" y="104"/>
                  </a:lnTo>
                  <a:close/>
                  <a:moveTo>
                    <a:pt x="28" y="96"/>
                  </a:moveTo>
                  <a:cubicBezTo>
                    <a:pt x="197" y="96"/>
                    <a:pt x="197" y="96"/>
                    <a:pt x="197" y="96"/>
                  </a:cubicBezTo>
                  <a:cubicBezTo>
                    <a:pt x="198" y="86"/>
                    <a:pt x="206" y="78"/>
                    <a:pt x="216" y="76"/>
                  </a:cubicBezTo>
                  <a:cubicBezTo>
                    <a:pt x="216" y="27"/>
                    <a:pt x="216" y="27"/>
                    <a:pt x="216" y="27"/>
                  </a:cubicBezTo>
                  <a:cubicBezTo>
                    <a:pt x="206" y="26"/>
                    <a:pt x="198" y="18"/>
                    <a:pt x="197" y="8"/>
                  </a:cubicBezTo>
                  <a:cubicBezTo>
                    <a:pt x="28" y="8"/>
                    <a:pt x="28" y="8"/>
                    <a:pt x="28" y="8"/>
                  </a:cubicBezTo>
                  <a:cubicBezTo>
                    <a:pt x="26" y="18"/>
                    <a:pt x="18" y="26"/>
                    <a:pt x="8" y="27"/>
                  </a:cubicBezTo>
                  <a:cubicBezTo>
                    <a:pt x="8" y="76"/>
                    <a:pt x="8" y="76"/>
                    <a:pt x="8" y="76"/>
                  </a:cubicBezTo>
                  <a:cubicBezTo>
                    <a:pt x="18" y="78"/>
                    <a:pt x="26" y="86"/>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2" name="Freeform 50">
              <a:extLst>
                <a:ext uri="{FF2B5EF4-FFF2-40B4-BE49-F238E27FC236}">
                  <a16:creationId xmlns:a16="http://schemas.microsoft.com/office/drawing/2014/main" id="{709E6BC0-762E-48B5-8D40-1068328AD7E0}"/>
                </a:ext>
              </a:extLst>
            </p:cNvPr>
            <p:cNvSpPr>
              <a:spLocks noEditPoints="1"/>
            </p:cNvSpPr>
            <p:nvPr/>
          </p:nvSpPr>
          <p:spPr bwMode="auto">
            <a:xfrm>
              <a:off x="6112094" y="1373598"/>
              <a:ext cx="84435" cy="8584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8 h 72"/>
                <a:gd name="T12" fmla="*/ 8 w 72"/>
                <a:gd name="T13" fmla="*/ 36 h 72"/>
                <a:gd name="T14" fmla="*/ 36 w 72"/>
                <a:gd name="T15" fmla="*/ 64 h 72"/>
                <a:gd name="T16" fmla="*/ 64 w 72"/>
                <a:gd name="T17" fmla="*/ 36 h 72"/>
                <a:gd name="T18" fmla="*/ 36 w 72"/>
                <a:gd name="T19"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7" y="72"/>
                    <a:pt x="0" y="55"/>
                    <a:pt x="0" y="36"/>
                  </a:cubicBezTo>
                  <a:cubicBezTo>
                    <a:pt x="0" y="16"/>
                    <a:pt x="17" y="0"/>
                    <a:pt x="36" y="0"/>
                  </a:cubicBezTo>
                  <a:cubicBezTo>
                    <a:pt x="56" y="0"/>
                    <a:pt x="72" y="16"/>
                    <a:pt x="72" y="36"/>
                  </a:cubicBezTo>
                  <a:cubicBezTo>
                    <a:pt x="72" y="55"/>
                    <a:pt x="56" y="72"/>
                    <a:pt x="36" y="72"/>
                  </a:cubicBezTo>
                  <a:close/>
                  <a:moveTo>
                    <a:pt x="36" y="8"/>
                  </a:moveTo>
                  <a:cubicBezTo>
                    <a:pt x="21" y="8"/>
                    <a:pt x="8" y="20"/>
                    <a:pt x="8" y="36"/>
                  </a:cubicBezTo>
                  <a:cubicBezTo>
                    <a:pt x="8" y="51"/>
                    <a:pt x="21" y="64"/>
                    <a:pt x="36" y="64"/>
                  </a:cubicBezTo>
                  <a:cubicBezTo>
                    <a:pt x="52" y="64"/>
                    <a:pt x="64" y="51"/>
                    <a:pt x="64" y="36"/>
                  </a:cubicBezTo>
                  <a:cubicBezTo>
                    <a:pt x="64" y="20"/>
                    <a:pt x="52" y="8"/>
                    <a:pt x="3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grpSp>
      <p:grpSp>
        <p:nvGrpSpPr>
          <p:cNvPr id="63" name="Группа 507">
            <a:extLst>
              <a:ext uri="{FF2B5EF4-FFF2-40B4-BE49-F238E27FC236}">
                <a16:creationId xmlns:a16="http://schemas.microsoft.com/office/drawing/2014/main" id="{8430EB4D-CFE1-45FC-89B7-9D33C92AD1D3}"/>
              </a:ext>
            </a:extLst>
          </p:cNvPr>
          <p:cNvGrpSpPr/>
          <p:nvPr/>
        </p:nvGrpSpPr>
        <p:grpSpPr>
          <a:xfrm>
            <a:off x="8184095" y="1973736"/>
            <a:ext cx="657772" cy="532983"/>
            <a:chOff x="2467307" y="3660384"/>
            <a:chExt cx="302560" cy="226569"/>
          </a:xfrm>
          <a:solidFill>
            <a:schemeClr val="bg1"/>
          </a:solidFill>
        </p:grpSpPr>
        <p:sp>
          <p:nvSpPr>
            <p:cNvPr id="64" name="Freeform 419">
              <a:extLst>
                <a:ext uri="{FF2B5EF4-FFF2-40B4-BE49-F238E27FC236}">
                  <a16:creationId xmlns:a16="http://schemas.microsoft.com/office/drawing/2014/main" id="{96CCA030-ECDB-47B7-BB16-EF9262AE4444}"/>
                </a:ext>
              </a:extLst>
            </p:cNvPr>
            <p:cNvSpPr>
              <a:spLocks/>
            </p:cNvSpPr>
            <p:nvPr/>
          </p:nvSpPr>
          <p:spPr bwMode="auto">
            <a:xfrm>
              <a:off x="2467307" y="3688530"/>
              <a:ext cx="292709" cy="198423"/>
            </a:xfrm>
            <a:custGeom>
              <a:avLst/>
              <a:gdLst>
                <a:gd name="T0" fmla="*/ 208 w 208"/>
                <a:gd name="T1" fmla="*/ 141 h 141"/>
                <a:gd name="T2" fmla="*/ 0 w 208"/>
                <a:gd name="T3" fmla="*/ 141 h 141"/>
                <a:gd name="T4" fmla="*/ 0 w 208"/>
                <a:gd name="T5" fmla="*/ 0 h 141"/>
                <a:gd name="T6" fmla="*/ 208 w 208"/>
                <a:gd name="T7" fmla="*/ 0 h 141"/>
                <a:gd name="T8" fmla="*/ 208 w 208"/>
                <a:gd name="T9" fmla="*/ 40 h 141"/>
                <a:gd name="T10" fmla="*/ 202 w 208"/>
                <a:gd name="T11" fmla="*/ 40 h 141"/>
                <a:gd name="T12" fmla="*/ 202 w 208"/>
                <a:gd name="T13" fmla="*/ 7 h 141"/>
                <a:gd name="T14" fmla="*/ 7 w 208"/>
                <a:gd name="T15" fmla="*/ 7 h 141"/>
                <a:gd name="T16" fmla="*/ 7 w 208"/>
                <a:gd name="T17" fmla="*/ 134 h 141"/>
                <a:gd name="T18" fmla="*/ 202 w 208"/>
                <a:gd name="T19" fmla="*/ 134 h 141"/>
                <a:gd name="T20" fmla="*/ 202 w 208"/>
                <a:gd name="T21" fmla="*/ 101 h 141"/>
                <a:gd name="T22" fmla="*/ 208 w 208"/>
                <a:gd name="T23" fmla="*/ 101 h 141"/>
                <a:gd name="T24" fmla="*/ 208 w 208"/>
                <a:gd name="T25"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41">
                  <a:moveTo>
                    <a:pt x="208" y="141"/>
                  </a:moveTo>
                  <a:lnTo>
                    <a:pt x="0" y="141"/>
                  </a:lnTo>
                  <a:lnTo>
                    <a:pt x="0" y="0"/>
                  </a:lnTo>
                  <a:lnTo>
                    <a:pt x="208" y="0"/>
                  </a:lnTo>
                  <a:lnTo>
                    <a:pt x="208" y="40"/>
                  </a:lnTo>
                  <a:lnTo>
                    <a:pt x="202" y="40"/>
                  </a:lnTo>
                  <a:lnTo>
                    <a:pt x="202" y="7"/>
                  </a:lnTo>
                  <a:lnTo>
                    <a:pt x="7" y="7"/>
                  </a:lnTo>
                  <a:lnTo>
                    <a:pt x="7" y="134"/>
                  </a:lnTo>
                  <a:lnTo>
                    <a:pt x="202" y="134"/>
                  </a:lnTo>
                  <a:lnTo>
                    <a:pt x="202" y="101"/>
                  </a:lnTo>
                  <a:lnTo>
                    <a:pt x="208" y="101"/>
                  </a:lnTo>
                  <a:lnTo>
                    <a:pt x="2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5" name="Freeform 420">
              <a:extLst>
                <a:ext uri="{FF2B5EF4-FFF2-40B4-BE49-F238E27FC236}">
                  <a16:creationId xmlns:a16="http://schemas.microsoft.com/office/drawing/2014/main" id="{B93D33C2-C337-4A20-9E27-32D7F1244089}"/>
                </a:ext>
              </a:extLst>
            </p:cNvPr>
            <p:cNvSpPr>
              <a:spLocks/>
            </p:cNvSpPr>
            <p:nvPr/>
          </p:nvSpPr>
          <p:spPr bwMode="auto">
            <a:xfrm>
              <a:off x="2495452" y="3660384"/>
              <a:ext cx="232197" cy="32367"/>
            </a:xfrm>
            <a:custGeom>
              <a:avLst/>
              <a:gdLst>
                <a:gd name="T0" fmla="*/ 165 w 165"/>
                <a:gd name="T1" fmla="*/ 23 h 23"/>
                <a:gd name="T2" fmla="*/ 158 w 165"/>
                <a:gd name="T3" fmla="*/ 23 h 23"/>
                <a:gd name="T4" fmla="*/ 158 w 165"/>
                <a:gd name="T5" fmla="*/ 6 h 23"/>
                <a:gd name="T6" fmla="*/ 0 w 165"/>
                <a:gd name="T7" fmla="*/ 6 h 23"/>
                <a:gd name="T8" fmla="*/ 0 w 165"/>
                <a:gd name="T9" fmla="*/ 0 h 23"/>
                <a:gd name="T10" fmla="*/ 165 w 165"/>
                <a:gd name="T11" fmla="*/ 0 h 23"/>
                <a:gd name="T12" fmla="*/ 165 w 16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165" h="23">
                  <a:moveTo>
                    <a:pt x="165" y="23"/>
                  </a:moveTo>
                  <a:lnTo>
                    <a:pt x="158" y="23"/>
                  </a:lnTo>
                  <a:lnTo>
                    <a:pt x="158" y="6"/>
                  </a:lnTo>
                  <a:lnTo>
                    <a:pt x="0" y="6"/>
                  </a:lnTo>
                  <a:lnTo>
                    <a:pt x="0" y="0"/>
                  </a:lnTo>
                  <a:lnTo>
                    <a:pt x="165" y="0"/>
                  </a:lnTo>
                  <a:lnTo>
                    <a:pt x="165"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6" name="Freeform 421">
              <a:extLst>
                <a:ext uri="{FF2B5EF4-FFF2-40B4-BE49-F238E27FC236}">
                  <a16:creationId xmlns:a16="http://schemas.microsoft.com/office/drawing/2014/main" id="{FF1C8995-1C78-4782-ABAA-7B49C9BE0D4F}"/>
                </a:ext>
              </a:extLst>
            </p:cNvPr>
            <p:cNvSpPr>
              <a:spLocks/>
            </p:cNvSpPr>
            <p:nvPr/>
          </p:nvSpPr>
          <p:spPr bwMode="auto">
            <a:xfrm>
              <a:off x="2467307" y="3660384"/>
              <a:ext cx="28145" cy="28145"/>
            </a:xfrm>
            <a:custGeom>
              <a:avLst/>
              <a:gdLst>
                <a:gd name="T0" fmla="*/ 8 w 24"/>
                <a:gd name="T1" fmla="*/ 24 h 24"/>
                <a:gd name="T2" fmla="*/ 0 w 24"/>
                <a:gd name="T3" fmla="*/ 24 h 24"/>
                <a:gd name="T4" fmla="*/ 24 w 24"/>
                <a:gd name="T5" fmla="*/ 0 h 24"/>
                <a:gd name="T6" fmla="*/ 24 w 24"/>
                <a:gd name="T7" fmla="*/ 8 h 24"/>
                <a:gd name="T8" fmla="*/ 8 w 24"/>
                <a:gd name="T9" fmla="*/ 24 h 24"/>
              </a:gdLst>
              <a:ahLst/>
              <a:cxnLst>
                <a:cxn ang="0">
                  <a:pos x="T0" y="T1"/>
                </a:cxn>
                <a:cxn ang="0">
                  <a:pos x="T2" y="T3"/>
                </a:cxn>
                <a:cxn ang="0">
                  <a:pos x="T4" y="T5"/>
                </a:cxn>
                <a:cxn ang="0">
                  <a:pos x="T6" y="T7"/>
                </a:cxn>
                <a:cxn ang="0">
                  <a:pos x="T8" y="T9"/>
                </a:cxn>
              </a:cxnLst>
              <a:rect l="0" t="0" r="r" b="b"/>
              <a:pathLst>
                <a:path w="24" h="24">
                  <a:moveTo>
                    <a:pt x="8" y="24"/>
                  </a:moveTo>
                  <a:cubicBezTo>
                    <a:pt x="0" y="24"/>
                    <a:pt x="0" y="24"/>
                    <a:pt x="0" y="24"/>
                  </a:cubicBezTo>
                  <a:cubicBezTo>
                    <a:pt x="0" y="11"/>
                    <a:pt x="11" y="0"/>
                    <a:pt x="24" y="0"/>
                  </a:cubicBezTo>
                  <a:cubicBezTo>
                    <a:pt x="24" y="8"/>
                    <a:pt x="24" y="8"/>
                    <a:pt x="24" y="8"/>
                  </a:cubicBezTo>
                  <a:cubicBezTo>
                    <a:pt x="16" y="8"/>
                    <a:pt x="8" y="15"/>
                    <a:pt x="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7" name="Freeform 422">
              <a:extLst>
                <a:ext uri="{FF2B5EF4-FFF2-40B4-BE49-F238E27FC236}">
                  <a16:creationId xmlns:a16="http://schemas.microsoft.com/office/drawing/2014/main" id="{370C8907-1BDB-4722-ABCD-E381D6342D12}"/>
                </a:ext>
              </a:extLst>
            </p:cNvPr>
            <p:cNvSpPr>
              <a:spLocks noEditPoints="1"/>
            </p:cNvSpPr>
            <p:nvPr/>
          </p:nvSpPr>
          <p:spPr bwMode="auto">
            <a:xfrm>
              <a:off x="2624919" y="3740598"/>
              <a:ext cx="144948" cy="94286"/>
            </a:xfrm>
            <a:custGeom>
              <a:avLst/>
              <a:gdLst>
                <a:gd name="T0" fmla="*/ 123 w 123"/>
                <a:gd name="T1" fmla="*/ 80 h 80"/>
                <a:gd name="T2" fmla="*/ 40 w 123"/>
                <a:gd name="T3" fmla="*/ 80 h 80"/>
                <a:gd name="T4" fmla="*/ 0 w 123"/>
                <a:gd name="T5" fmla="*/ 40 h 80"/>
                <a:gd name="T6" fmla="*/ 40 w 123"/>
                <a:gd name="T7" fmla="*/ 0 h 80"/>
                <a:gd name="T8" fmla="*/ 123 w 123"/>
                <a:gd name="T9" fmla="*/ 0 h 80"/>
                <a:gd name="T10" fmla="*/ 123 w 123"/>
                <a:gd name="T11" fmla="*/ 80 h 80"/>
                <a:gd name="T12" fmla="*/ 40 w 123"/>
                <a:gd name="T13" fmla="*/ 8 h 80"/>
                <a:gd name="T14" fmla="*/ 8 w 123"/>
                <a:gd name="T15" fmla="*/ 40 h 80"/>
                <a:gd name="T16" fmla="*/ 40 w 123"/>
                <a:gd name="T17" fmla="*/ 72 h 80"/>
                <a:gd name="T18" fmla="*/ 115 w 123"/>
                <a:gd name="T19" fmla="*/ 72 h 80"/>
                <a:gd name="T20" fmla="*/ 115 w 123"/>
                <a:gd name="T21" fmla="*/ 8 h 80"/>
                <a:gd name="T22" fmla="*/ 40 w 123"/>
                <a:gd name="T23"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80">
                  <a:moveTo>
                    <a:pt x="123" y="80"/>
                  </a:moveTo>
                  <a:cubicBezTo>
                    <a:pt x="40" y="80"/>
                    <a:pt x="40" y="80"/>
                    <a:pt x="40" y="80"/>
                  </a:cubicBezTo>
                  <a:cubicBezTo>
                    <a:pt x="18" y="80"/>
                    <a:pt x="0" y="62"/>
                    <a:pt x="0" y="40"/>
                  </a:cubicBezTo>
                  <a:cubicBezTo>
                    <a:pt x="0" y="18"/>
                    <a:pt x="18" y="0"/>
                    <a:pt x="40" y="0"/>
                  </a:cubicBezTo>
                  <a:cubicBezTo>
                    <a:pt x="123" y="0"/>
                    <a:pt x="123" y="0"/>
                    <a:pt x="123" y="0"/>
                  </a:cubicBezTo>
                  <a:lnTo>
                    <a:pt x="123" y="80"/>
                  </a:lnTo>
                  <a:close/>
                  <a:moveTo>
                    <a:pt x="40" y="8"/>
                  </a:moveTo>
                  <a:cubicBezTo>
                    <a:pt x="22" y="8"/>
                    <a:pt x="8" y="23"/>
                    <a:pt x="8" y="40"/>
                  </a:cubicBezTo>
                  <a:cubicBezTo>
                    <a:pt x="8" y="58"/>
                    <a:pt x="22" y="72"/>
                    <a:pt x="40" y="72"/>
                  </a:cubicBezTo>
                  <a:cubicBezTo>
                    <a:pt x="115" y="72"/>
                    <a:pt x="115" y="72"/>
                    <a:pt x="115" y="72"/>
                  </a:cubicBezTo>
                  <a:cubicBezTo>
                    <a:pt x="115" y="8"/>
                    <a:pt x="115" y="8"/>
                    <a:pt x="115" y="8"/>
                  </a:cubicBezTo>
                  <a:lnTo>
                    <a:pt x="4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68" name="Freeform 423">
              <a:extLst>
                <a:ext uri="{FF2B5EF4-FFF2-40B4-BE49-F238E27FC236}">
                  <a16:creationId xmlns:a16="http://schemas.microsoft.com/office/drawing/2014/main" id="{73132474-364F-4A99-9814-91B07AF75C6E}"/>
                </a:ext>
              </a:extLst>
            </p:cNvPr>
            <p:cNvSpPr>
              <a:spLocks noEditPoints="1"/>
            </p:cNvSpPr>
            <p:nvPr/>
          </p:nvSpPr>
          <p:spPr bwMode="auto">
            <a:xfrm>
              <a:off x="2655879" y="3768743"/>
              <a:ext cx="37996" cy="37996"/>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8" y="32"/>
                    <a:pt x="0" y="25"/>
                    <a:pt x="0" y="16"/>
                  </a:cubicBezTo>
                  <a:cubicBezTo>
                    <a:pt x="0" y="7"/>
                    <a:pt x="8" y="0"/>
                    <a:pt x="16" y="0"/>
                  </a:cubicBezTo>
                  <a:cubicBezTo>
                    <a:pt x="25" y="0"/>
                    <a:pt x="32" y="7"/>
                    <a:pt x="32" y="16"/>
                  </a:cubicBezTo>
                  <a:cubicBezTo>
                    <a:pt x="32" y="25"/>
                    <a:pt x="25" y="32"/>
                    <a:pt x="16" y="32"/>
                  </a:cubicBezTo>
                  <a:close/>
                  <a:moveTo>
                    <a:pt x="16" y="8"/>
                  </a:moveTo>
                  <a:cubicBezTo>
                    <a:pt x="12" y="8"/>
                    <a:pt x="8" y="12"/>
                    <a:pt x="8" y="16"/>
                  </a:cubicBezTo>
                  <a:cubicBezTo>
                    <a:pt x="8" y="21"/>
                    <a:pt x="12" y="24"/>
                    <a:pt x="16" y="24"/>
                  </a:cubicBezTo>
                  <a:cubicBezTo>
                    <a:pt x="21" y="24"/>
                    <a:pt x="24" y="21"/>
                    <a:pt x="24" y="16"/>
                  </a:cubicBezTo>
                  <a:cubicBezTo>
                    <a:pt x="24" y="12"/>
                    <a:pt x="21" y="8"/>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grpSp>
      <p:grpSp>
        <p:nvGrpSpPr>
          <p:cNvPr id="69" name="Группа 512">
            <a:extLst>
              <a:ext uri="{FF2B5EF4-FFF2-40B4-BE49-F238E27FC236}">
                <a16:creationId xmlns:a16="http://schemas.microsoft.com/office/drawing/2014/main" id="{5C17B27A-9AFD-49B4-A966-C9849F705898}"/>
              </a:ext>
            </a:extLst>
          </p:cNvPr>
          <p:cNvGrpSpPr/>
          <p:nvPr/>
        </p:nvGrpSpPr>
        <p:grpSpPr>
          <a:xfrm>
            <a:off x="3892788" y="5053199"/>
            <a:ext cx="585737" cy="484941"/>
            <a:chOff x="4431834" y="3622389"/>
            <a:chExt cx="302560" cy="302560"/>
          </a:xfrm>
          <a:solidFill>
            <a:schemeClr val="bg1"/>
          </a:solidFill>
        </p:grpSpPr>
        <p:sp>
          <p:nvSpPr>
            <p:cNvPr id="70" name="Freeform 230">
              <a:extLst>
                <a:ext uri="{FF2B5EF4-FFF2-40B4-BE49-F238E27FC236}">
                  <a16:creationId xmlns:a16="http://schemas.microsoft.com/office/drawing/2014/main" id="{C3143550-D6CA-45E3-8B77-D8BF1188144C}"/>
                </a:ext>
              </a:extLst>
            </p:cNvPr>
            <p:cNvSpPr>
              <a:spLocks noEditPoints="1"/>
            </p:cNvSpPr>
            <p:nvPr/>
          </p:nvSpPr>
          <p:spPr bwMode="auto">
            <a:xfrm>
              <a:off x="4678103" y="3764522"/>
              <a:ext cx="37996" cy="37996"/>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1"/>
                    <a:pt x="12" y="24"/>
                    <a:pt x="16" y="24"/>
                  </a:cubicBezTo>
                  <a:cubicBezTo>
                    <a:pt x="20" y="24"/>
                    <a:pt x="24" y="21"/>
                    <a:pt x="24" y="16"/>
                  </a:cubicBezTo>
                  <a:cubicBezTo>
                    <a:pt x="24" y="12"/>
                    <a:pt x="20" y="8"/>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71" name="Freeform 231">
              <a:extLst>
                <a:ext uri="{FF2B5EF4-FFF2-40B4-BE49-F238E27FC236}">
                  <a16:creationId xmlns:a16="http://schemas.microsoft.com/office/drawing/2014/main" id="{06058D16-6F9A-4B83-AEF7-8C3631FDCFBE}"/>
                </a:ext>
              </a:extLst>
            </p:cNvPr>
            <p:cNvSpPr>
              <a:spLocks noEditPoints="1"/>
            </p:cNvSpPr>
            <p:nvPr/>
          </p:nvSpPr>
          <p:spPr bwMode="auto">
            <a:xfrm>
              <a:off x="4517676" y="3622389"/>
              <a:ext cx="37996" cy="37996"/>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1"/>
                    <a:pt x="12" y="24"/>
                    <a:pt x="16" y="24"/>
                  </a:cubicBezTo>
                  <a:cubicBezTo>
                    <a:pt x="20" y="24"/>
                    <a:pt x="24" y="21"/>
                    <a:pt x="24" y="16"/>
                  </a:cubicBezTo>
                  <a:cubicBezTo>
                    <a:pt x="24" y="12"/>
                    <a:pt x="20" y="8"/>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72" name="Freeform 232">
              <a:extLst>
                <a:ext uri="{FF2B5EF4-FFF2-40B4-BE49-F238E27FC236}">
                  <a16:creationId xmlns:a16="http://schemas.microsoft.com/office/drawing/2014/main" id="{DDACA0A1-711B-4139-A905-5B27FFB6EB9B}"/>
                </a:ext>
              </a:extLst>
            </p:cNvPr>
            <p:cNvSpPr>
              <a:spLocks noEditPoints="1"/>
            </p:cNvSpPr>
            <p:nvPr/>
          </p:nvSpPr>
          <p:spPr bwMode="auto">
            <a:xfrm>
              <a:off x="4602111" y="3839106"/>
              <a:ext cx="37996" cy="37996"/>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1"/>
                    <a:pt x="12" y="24"/>
                    <a:pt x="16" y="24"/>
                  </a:cubicBezTo>
                  <a:cubicBezTo>
                    <a:pt x="20" y="24"/>
                    <a:pt x="24" y="21"/>
                    <a:pt x="24" y="16"/>
                  </a:cubicBezTo>
                  <a:cubicBezTo>
                    <a:pt x="24" y="12"/>
                    <a:pt x="20" y="8"/>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73" name="Freeform 233">
              <a:extLst>
                <a:ext uri="{FF2B5EF4-FFF2-40B4-BE49-F238E27FC236}">
                  <a16:creationId xmlns:a16="http://schemas.microsoft.com/office/drawing/2014/main" id="{8721CFB8-43EA-4B26-945B-78B427B0237E}"/>
                </a:ext>
              </a:extLst>
            </p:cNvPr>
            <p:cNvSpPr>
              <a:spLocks noEditPoints="1"/>
            </p:cNvSpPr>
            <p:nvPr/>
          </p:nvSpPr>
          <p:spPr bwMode="auto">
            <a:xfrm>
              <a:off x="4445906" y="3750450"/>
              <a:ext cx="37996" cy="36589"/>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8"/>
                  </a:moveTo>
                  <a:cubicBezTo>
                    <a:pt x="12" y="8"/>
                    <a:pt x="8" y="12"/>
                    <a:pt x="8" y="16"/>
                  </a:cubicBezTo>
                  <a:cubicBezTo>
                    <a:pt x="8" y="21"/>
                    <a:pt x="12" y="24"/>
                    <a:pt x="16" y="24"/>
                  </a:cubicBezTo>
                  <a:cubicBezTo>
                    <a:pt x="20" y="24"/>
                    <a:pt x="24" y="21"/>
                    <a:pt x="24" y="16"/>
                  </a:cubicBezTo>
                  <a:cubicBezTo>
                    <a:pt x="24" y="12"/>
                    <a:pt x="20" y="8"/>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74" name="Freeform 234">
              <a:extLst>
                <a:ext uri="{FF2B5EF4-FFF2-40B4-BE49-F238E27FC236}">
                  <a16:creationId xmlns:a16="http://schemas.microsoft.com/office/drawing/2014/main" id="{39E65C62-3D63-4097-9DB8-0B5582CE4F24}"/>
                </a:ext>
              </a:extLst>
            </p:cNvPr>
            <p:cNvSpPr>
              <a:spLocks/>
            </p:cNvSpPr>
            <p:nvPr/>
          </p:nvSpPr>
          <p:spPr bwMode="auto">
            <a:xfrm>
              <a:off x="4465608" y="3647720"/>
              <a:ext cx="64734" cy="109766"/>
            </a:xfrm>
            <a:custGeom>
              <a:avLst/>
              <a:gdLst>
                <a:gd name="T0" fmla="*/ 40 w 46"/>
                <a:gd name="T1" fmla="*/ 0 h 78"/>
                <a:gd name="T2" fmla="*/ 46 w 46"/>
                <a:gd name="T3" fmla="*/ 4 h 78"/>
                <a:gd name="T4" fmla="*/ 6 w 46"/>
                <a:gd name="T5" fmla="*/ 78 h 78"/>
                <a:gd name="T6" fmla="*/ 0 w 46"/>
                <a:gd name="T7" fmla="*/ 74 h 78"/>
                <a:gd name="T8" fmla="*/ 40 w 46"/>
                <a:gd name="T9" fmla="*/ 0 h 78"/>
              </a:gdLst>
              <a:ahLst/>
              <a:cxnLst>
                <a:cxn ang="0">
                  <a:pos x="T0" y="T1"/>
                </a:cxn>
                <a:cxn ang="0">
                  <a:pos x="T2" y="T3"/>
                </a:cxn>
                <a:cxn ang="0">
                  <a:pos x="T4" y="T5"/>
                </a:cxn>
                <a:cxn ang="0">
                  <a:pos x="T6" y="T7"/>
                </a:cxn>
                <a:cxn ang="0">
                  <a:pos x="T8" y="T9"/>
                </a:cxn>
              </a:cxnLst>
              <a:rect l="0" t="0" r="r" b="b"/>
              <a:pathLst>
                <a:path w="46" h="78">
                  <a:moveTo>
                    <a:pt x="40" y="0"/>
                  </a:moveTo>
                  <a:lnTo>
                    <a:pt x="46" y="4"/>
                  </a:lnTo>
                  <a:lnTo>
                    <a:pt x="6" y="78"/>
                  </a:lnTo>
                  <a:lnTo>
                    <a:pt x="0" y="74"/>
                  </a:ln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75" name="Freeform 235">
              <a:extLst>
                <a:ext uri="{FF2B5EF4-FFF2-40B4-BE49-F238E27FC236}">
                  <a16:creationId xmlns:a16="http://schemas.microsoft.com/office/drawing/2014/main" id="{4D05A57F-B03C-4A2E-AACF-D6177839D675}"/>
                </a:ext>
              </a:extLst>
            </p:cNvPr>
            <p:cNvSpPr>
              <a:spLocks/>
            </p:cNvSpPr>
            <p:nvPr/>
          </p:nvSpPr>
          <p:spPr bwMode="auto">
            <a:xfrm>
              <a:off x="4631664" y="3789853"/>
              <a:ext cx="59105" cy="63327"/>
            </a:xfrm>
            <a:custGeom>
              <a:avLst/>
              <a:gdLst>
                <a:gd name="T0" fmla="*/ 37 w 42"/>
                <a:gd name="T1" fmla="*/ 0 h 45"/>
                <a:gd name="T2" fmla="*/ 42 w 42"/>
                <a:gd name="T3" fmla="*/ 4 h 45"/>
                <a:gd name="T4" fmla="*/ 5 w 42"/>
                <a:gd name="T5" fmla="*/ 45 h 45"/>
                <a:gd name="T6" fmla="*/ 0 w 42"/>
                <a:gd name="T7" fmla="*/ 41 h 45"/>
                <a:gd name="T8" fmla="*/ 37 w 42"/>
                <a:gd name="T9" fmla="*/ 0 h 45"/>
              </a:gdLst>
              <a:ahLst/>
              <a:cxnLst>
                <a:cxn ang="0">
                  <a:pos x="T0" y="T1"/>
                </a:cxn>
                <a:cxn ang="0">
                  <a:pos x="T2" y="T3"/>
                </a:cxn>
                <a:cxn ang="0">
                  <a:pos x="T4" y="T5"/>
                </a:cxn>
                <a:cxn ang="0">
                  <a:pos x="T6" y="T7"/>
                </a:cxn>
                <a:cxn ang="0">
                  <a:pos x="T8" y="T9"/>
                </a:cxn>
              </a:cxnLst>
              <a:rect l="0" t="0" r="r" b="b"/>
              <a:pathLst>
                <a:path w="42" h="45">
                  <a:moveTo>
                    <a:pt x="37" y="0"/>
                  </a:moveTo>
                  <a:lnTo>
                    <a:pt x="42" y="4"/>
                  </a:lnTo>
                  <a:lnTo>
                    <a:pt x="5" y="45"/>
                  </a:lnTo>
                  <a:lnTo>
                    <a:pt x="0" y="41"/>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76" name="Freeform 236">
              <a:extLst>
                <a:ext uri="{FF2B5EF4-FFF2-40B4-BE49-F238E27FC236}">
                  <a16:creationId xmlns:a16="http://schemas.microsoft.com/office/drawing/2014/main" id="{8D8A8280-367B-4B5C-8E2B-02DBB6C48230}"/>
                </a:ext>
              </a:extLst>
            </p:cNvPr>
            <p:cNvSpPr>
              <a:spLocks noEditPoints="1"/>
            </p:cNvSpPr>
            <p:nvPr/>
          </p:nvSpPr>
          <p:spPr bwMode="auto">
            <a:xfrm>
              <a:off x="4431834" y="3886953"/>
              <a:ext cx="302560" cy="37996"/>
            </a:xfrm>
            <a:custGeom>
              <a:avLst/>
              <a:gdLst>
                <a:gd name="T0" fmla="*/ 215 w 215"/>
                <a:gd name="T1" fmla="*/ 27 h 27"/>
                <a:gd name="T2" fmla="*/ 0 w 215"/>
                <a:gd name="T3" fmla="*/ 27 h 27"/>
                <a:gd name="T4" fmla="*/ 0 w 215"/>
                <a:gd name="T5" fmla="*/ 0 h 27"/>
                <a:gd name="T6" fmla="*/ 215 w 215"/>
                <a:gd name="T7" fmla="*/ 0 h 27"/>
                <a:gd name="T8" fmla="*/ 215 w 215"/>
                <a:gd name="T9" fmla="*/ 27 h 27"/>
                <a:gd name="T10" fmla="*/ 7 w 215"/>
                <a:gd name="T11" fmla="*/ 20 h 27"/>
                <a:gd name="T12" fmla="*/ 209 w 215"/>
                <a:gd name="T13" fmla="*/ 20 h 27"/>
                <a:gd name="T14" fmla="*/ 209 w 215"/>
                <a:gd name="T15" fmla="*/ 7 h 27"/>
                <a:gd name="T16" fmla="*/ 7 w 215"/>
                <a:gd name="T17" fmla="*/ 7 h 27"/>
                <a:gd name="T18" fmla="*/ 7 w 215"/>
                <a:gd name="T19"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7">
                  <a:moveTo>
                    <a:pt x="215" y="27"/>
                  </a:moveTo>
                  <a:lnTo>
                    <a:pt x="0" y="27"/>
                  </a:lnTo>
                  <a:lnTo>
                    <a:pt x="0" y="0"/>
                  </a:lnTo>
                  <a:lnTo>
                    <a:pt x="215" y="0"/>
                  </a:lnTo>
                  <a:lnTo>
                    <a:pt x="215" y="27"/>
                  </a:lnTo>
                  <a:close/>
                  <a:moveTo>
                    <a:pt x="7" y="20"/>
                  </a:moveTo>
                  <a:lnTo>
                    <a:pt x="209" y="20"/>
                  </a:lnTo>
                  <a:lnTo>
                    <a:pt x="209" y="7"/>
                  </a:lnTo>
                  <a:lnTo>
                    <a:pt x="7" y="7"/>
                  </a:lnTo>
                  <a:lnTo>
                    <a:pt x="7"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77" name="Freeform 237">
              <a:extLst>
                <a:ext uri="{FF2B5EF4-FFF2-40B4-BE49-F238E27FC236}">
                  <a16:creationId xmlns:a16="http://schemas.microsoft.com/office/drawing/2014/main" id="{EEF400D5-6762-46C9-A03E-FC8D067AB518}"/>
                </a:ext>
              </a:extLst>
            </p:cNvPr>
            <p:cNvSpPr>
              <a:spLocks/>
            </p:cNvSpPr>
            <p:nvPr/>
          </p:nvSpPr>
          <p:spPr bwMode="auto">
            <a:xfrm>
              <a:off x="4541600" y="3649127"/>
              <a:ext cx="74585" cy="198423"/>
            </a:xfrm>
            <a:custGeom>
              <a:avLst/>
              <a:gdLst>
                <a:gd name="T0" fmla="*/ 6 w 53"/>
                <a:gd name="T1" fmla="*/ 0 h 141"/>
                <a:gd name="T2" fmla="*/ 53 w 53"/>
                <a:gd name="T3" fmla="*/ 138 h 141"/>
                <a:gd name="T4" fmla="*/ 47 w 53"/>
                <a:gd name="T5" fmla="*/ 141 h 141"/>
                <a:gd name="T6" fmla="*/ 0 w 53"/>
                <a:gd name="T7" fmla="*/ 3 h 141"/>
                <a:gd name="T8" fmla="*/ 6 w 53"/>
                <a:gd name="T9" fmla="*/ 0 h 141"/>
              </a:gdLst>
              <a:ahLst/>
              <a:cxnLst>
                <a:cxn ang="0">
                  <a:pos x="T0" y="T1"/>
                </a:cxn>
                <a:cxn ang="0">
                  <a:pos x="T2" y="T3"/>
                </a:cxn>
                <a:cxn ang="0">
                  <a:pos x="T4" y="T5"/>
                </a:cxn>
                <a:cxn ang="0">
                  <a:pos x="T6" y="T7"/>
                </a:cxn>
                <a:cxn ang="0">
                  <a:pos x="T8" y="T9"/>
                </a:cxn>
              </a:cxnLst>
              <a:rect l="0" t="0" r="r" b="b"/>
              <a:pathLst>
                <a:path w="53" h="141">
                  <a:moveTo>
                    <a:pt x="6" y="0"/>
                  </a:moveTo>
                  <a:lnTo>
                    <a:pt x="53" y="138"/>
                  </a:lnTo>
                  <a:lnTo>
                    <a:pt x="47" y="141"/>
                  </a:lnTo>
                  <a:lnTo>
                    <a:pt x="0" y="3"/>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grpSp>
    </p:spTree>
    <p:extLst>
      <p:ext uri="{BB962C8B-B14F-4D97-AF65-F5344CB8AC3E}">
        <p14:creationId xmlns:p14="http://schemas.microsoft.com/office/powerpoint/2010/main" val="2878127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IGPIA - Theme 01 - Light">
      <a:dk1>
        <a:srgbClr val="737572"/>
      </a:dk1>
      <a:lt1>
        <a:srgbClr val="FFFFFF"/>
      </a:lt1>
      <a:dk2>
        <a:srgbClr val="445469"/>
      </a:dk2>
      <a:lt2>
        <a:srgbClr val="FFFFFF"/>
      </a:lt2>
      <a:accent1>
        <a:srgbClr val="229DCE"/>
      </a:accent1>
      <a:accent2>
        <a:srgbClr val="37A7B6"/>
      </a:accent2>
      <a:accent3>
        <a:srgbClr val="63C08A"/>
      </a:accent3>
      <a:accent4>
        <a:srgbClr val="8ED75E"/>
      </a:accent4>
      <a:accent5>
        <a:srgbClr val="A5E348"/>
      </a:accent5>
      <a:accent6>
        <a:srgbClr val="CAC9D0"/>
      </a:accent6>
      <a:hlink>
        <a:srgbClr val="216BA9"/>
      </a:hlink>
      <a:folHlink>
        <a:srgbClr val="1FB18A"/>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TotalTime>
  <Words>1193</Words>
  <Application>Microsoft Office PowerPoint</Application>
  <PresentationFormat>Widescreen</PresentationFormat>
  <Paragraphs>241</Paragraphs>
  <Slides>16</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Calibri Light</vt:lpstr>
      <vt:lpstr>Lato Light</vt:lpstr>
      <vt:lpstr>Poppins</vt:lpstr>
      <vt:lpstr>Poppins Light</vt:lpstr>
      <vt:lpstr>Office Theme</vt:lpstr>
      <vt:lpstr>1_Office Theme</vt:lpstr>
      <vt:lpstr>Working towards an accurate Credit Score Model </vt:lpstr>
      <vt:lpstr>PowerPoint Presentation</vt:lpstr>
      <vt:lpstr>PROJECT OBJECTIVE</vt:lpstr>
      <vt:lpstr>PowerPoint Presentation</vt:lpstr>
      <vt:lpstr>DATA SCIENCE PROCESS FRAMEWORK</vt:lpstr>
      <vt:lpstr>PowerPoint Presentation</vt:lpstr>
      <vt:lpstr>PowerPoint Presentation</vt:lpstr>
      <vt:lpstr>DATA SOURCES</vt:lpstr>
      <vt:lpstr>PowerPoint Presentation</vt:lpstr>
      <vt:lpstr>DATA MANAGEMENT</vt:lpstr>
      <vt:lpstr>PowerPoint Presentation</vt:lpstr>
      <vt:lpstr>POTENTIAL ISSUES</vt:lpstr>
      <vt:lpstr>PowerPoint Presentation</vt:lpstr>
      <vt:lpstr>DATA INSIGHTS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towards an accurate Credit Score Model </dc:title>
  <dc:creator>Ulloa, Juan Carlos</dc:creator>
  <cp:lastModifiedBy>Ulloa, Juan Carlos</cp:lastModifiedBy>
  <cp:revision>22</cp:revision>
  <dcterms:created xsi:type="dcterms:W3CDTF">2020-11-13T17:46:02Z</dcterms:created>
  <dcterms:modified xsi:type="dcterms:W3CDTF">2020-11-16T20:20:03Z</dcterms:modified>
</cp:coreProperties>
</file>